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8" r:id="rId4"/>
    <p:sldId id="275" r:id="rId5"/>
    <p:sldId id="280" r:id="rId6"/>
    <p:sldId id="281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51453" autoAdjust="0"/>
  </p:normalViewPr>
  <p:slideViewPr>
    <p:cSldViewPr snapToGrid="0">
      <p:cViewPr varScale="1">
        <p:scale>
          <a:sx n="57" d="100"/>
          <a:sy n="57" d="100"/>
        </p:scale>
        <p:origin x="20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5EE5C-9995-759A-ECAC-4CAF58317C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996E-BC85-E557-8D6C-337292F6A4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0E4D7-17A8-4646-B7FC-BBADFC9F10D0}" type="datetimeFigureOut">
              <a:rPr lang="en-ZA" smtClean="0"/>
              <a:t>2024-09-11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B03B3-B578-074F-36B9-23A6CDECA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6107-B01C-FECD-C508-D815883060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AFBCF-B0A3-461A-8314-6F9328B104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9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7CEC-9D0F-4653-94BC-53EA7B28983D}" type="datetimeFigureOut">
              <a:rPr lang="en-ZA" smtClean="0"/>
              <a:t>2024-09-11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A509F-A938-4DE5-86C1-BB1A973611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42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271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56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We are going to build up to this architecture from basics </a:t>
            </a:r>
          </a:p>
          <a:p>
            <a:r>
              <a:rPr lang="en-ZA" dirty="0"/>
              <a:t>We will follow the path of a basic single page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100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http://ec2-13-246-186-28.af-south-1.compute.amazonaws.com</a:t>
            </a:r>
            <a:br>
              <a:rPr lang="en-ZA" dirty="0"/>
            </a:br>
            <a:br>
              <a:rPr lang="en-ZA" dirty="0"/>
            </a:br>
            <a:r>
              <a:rPr lang="en-ZA" dirty="0"/>
              <a:t>What is happening at step 1?</a:t>
            </a:r>
            <a:br>
              <a:rPr lang="en-ZA" dirty="0"/>
            </a:br>
            <a:r>
              <a:rPr lang="en-ZA" dirty="0"/>
              <a:t>1. Gets a browser update </a:t>
            </a:r>
          </a:p>
          <a:p>
            <a:r>
              <a:rPr lang="en-ZA" dirty="0"/>
              <a:t>2. Login to the internet</a:t>
            </a:r>
          </a:p>
          <a:p>
            <a:r>
              <a:rPr lang="en-ZA" dirty="0"/>
              <a:t>3. Ask for an IP address</a:t>
            </a:r>
          </a:p>
          <a:p>
            <a:r>
              <a:rPr lang="en-ZA" dirty="0"/>
              <a:t>4. Reports </a:t>
            </a:r>
            <a:r>
              <a:rPr lang="en-ZA" dirty="0" err="1"/>
              <a:t>url</a:t>
            </a:r>
            <a:r>
              <a:rPr lang="en-ZA" dirty="0"/>
              <a:t> to Google </a:t>
            </a:r>
          </a:p>
          <a:p>
            <a:r>
              <a:rPr lang="en-ZA" dirty="0"/>
              <a:t>5. Requests an encryption key</a:t>
            </a:r>
            <a:br>
              <a:rPr lang="en-ZA" dirty="0"/>
            </a:br>
            <a:br>
              <a:rPr lang="en-ZA" dirty="0"/>
            </a:br>
            <a:r>
              <a:rPr lang="en-ZA" dirty="0"/>
              <a:t>Answer: 3. This is a DNS request to resolve the IP address of the web server</a:t>
            </a:r>
            <a:br>
              <a:rPr lang="en-ZA" dirty="0"/>
            </a:br>
            <a:br>
              <a:rPr lang="en-ZA" dirty="0"/>
            </a:br>
            <a:r>
              <a:rPr lang="en-ZA" dirty="0"/>
              <a:t>In step 2 an http GET request is sent to the server and the index.html document is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00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ZA" dirty="0"/>
              <a:t>DNS request</a:t>
            </a:r>
          </a:p>
          <a:p>
            <a:pPr marL="228600" indent="-228600">
              <a:buAutoNum type="arabicPeriod"/>
            </a:pPr>
            <a:r>
              <a:rPr lang="en-ZA" dirty="0"/>
              <a:t>IP resolves to the load balancer IP that is exposed on the internet </a:t>
            </a:r>
          </a:p>
          <a:p>
            <a:pPr marL="228600" indent="-228600">
              <a:buAutoNum type="arabicPeriod"/>
            </a:pPr>
            <a:r>
              <a:rPr lang="en-ZA" dirty="0"/>
              <a:t>Firewall</a:t>
            </a:r>
          </a:p>
          <a:p>
            <a:pPr marL="228600" indent="-228600">
              <a:buAutoNum type="arabicPeriod"/>
            </a:pPr>
            <a:r>
              <a:rPr lang="en-ZA" dirty="0"/>
              <a:t>Web Application Firewall</a:t>
            </a:r>
          </a:p>
          <a:p>
            <a:pPr marL="228600" indent="-228600">
              <a:buAutoNum type="arabicPeriod"/>
            </a:pPr>
            <a:r>
              <a:rPr lang="en-ZA" dirty="0"/>
              <a:t>Web Framework Backend</a:t>
            </a:r>
          </a:p>
          <a:p>
            <a:pPr marL="228600" indent="-228600">
              <a:buAutoNum type="arabicPeriod"/>
            </a:pPr>
            <a:r>
              <a:rPr lang="en-ZA" dirty="0"/>
              <a:t>Application Backend</a:t>
            </a:r>
          </a:p>
          <a:p>
            <a:pPr marL="228600" indent="-228600">
              <a:buAutoNum type="arabicPeriod"/>
            </a:pPr>
            <a:r>
              <a:rPr lang="en-ZA" dirty="0"/>
              <a:t>Database</a:t>
            </a:r>
          </a:p>
          <a:p>
            <a:endParaRPr lang="en-ZA" dirty="0"/>
          </a:p>
          <a:p>
            <a:r>
              <a:rPr lang="en-ZA" dirty="0"/>
              <a:t>--- </a:t>
            </a:r>
          </a:p>
          <a:p>
            <a:r>
              <a:rPr lang="en-ZA" dirty="0"/>
              <a:t>What type of traffic could be travelling between 5 and 6 from a Web Application? (Choose 2)</a:t>
            </a:r>
            <a:br>
              <a:rPr lang="en-ZA" dirty="0"/>
            </a:br>
            <a:r>
              <a:rPr lang="en-ZA" dirty="0"/>
              <a:t>1. SFTP</a:t>
            </a:r>
          </a:p>
          <a:p>
            <a:r>
              <a:rPr lang="en-ZA" dirty="0"/>
              <a:t>2. API</a:t>
            </a:r>
          </a:p>
          <a:p>
            <a:r>
              <a:rPr lang="en-ZA" dirty="0"/>
              <a:t>3. SOAP</a:t>
            </a:r>
          </a:p>
          <a:p>
            <a:r>
              <a:rPr lang="en-ZA" dirty="0"/>
              <a:t>4. SMTP</a:t>
            </a:r>
          </a:p>
          <a:p>
            <a:r>
              <a:rPr lang="en-ZA" dirty="0"/>
              <a:t>5. IMAP</a:t>
            </a:r>
            <a:br>
              <a:rPr lang="en-ZA" dirty="0"/>
            </a:br>
            <a:br>
              <a:rPr lang="en-ZA" dirty="0"/>
            </a:br>
            <a:br>
              <a:rPr lang="en-ZA" dirty="0"/>
            </a:br>
            <a:r>
              <a:rPr lang="en-ZA" dirty="0"/>
              <a:t>Answer: 2 and 3</a:t>
            </a:r>
            <a:br>
              <a:rPr lang="en-ZA" dirty="0"/>
            </a:br>
            <a:br>
              <a:rPr lang="en-ZA" dirty="0"/>
            </a:br>
            <a:r>
              <a:rPr lang="en-ZA" dirty="0"/>
              <a:t>SFTP is a file protocol. Having a file in to loop to do an HTTP request will be to slow an in efficient</a:t>
            </a:r>
          </a:p>
          <a:p>
            <a:r>
              <a:rPr lang="en-ZA" dirty="0"/>
              <a:t>SMTP and IMAP are email protocols</a:t>
            </a:r>
            <a:br>
              <a:rPr lang="en-ZA" dirty="0"/>
            </a:br>
            <a:br>
              <a:rPr lang="en-ZA" dirty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57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 </a:t>
            </a:r>
            <a:br>
              <a:rPr lang="en-ZA" dirty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28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 web browser can only process html, </a:t>
            </a:r>
            <a:r>
              <a:rPr lang="en-ZA" dirty="0" err="1"/>
              <a:t>css</a:t>
            </a:r>
            <a:r>
              <a:rPr lang="en-ZA" dirty="0"/>
              <a:t>, </a:t>
            </a:r>
            <a:r>
              <a:rPr lang="en-ZA" dirty="0" err="1"/>
              <a:t>javascript</a:t>
            </a:r>
            <a:r>
              <a:rPr lang="en-ZA" dirty="0"/>
              <a:t> and media</a:t>
            </a:r>
            <a:br>
              <a:rPr lang="en-ZA" dirty="0"/>
            </a:br>
            <a:br>
              <a:rPr lang="en-ZA" dirty="0"/>
            </a:br>
            <a:br>
              <a:rPr lang="en-ZA" dirty="0"/>
            </a:br>
            <a:r>
              <a:rPr lang="en-ZA" dirty="0"/>
              <a:t>Poll: What are these called? (</a:t>
            </a:r>
            <a:r>
              <a:rPr lang="en-ZA" dirty="0" err="1"/>
              <a:t>php,angular,spring</a:t>
            </a:r>
            <a:r>
              <a:rPr lang="en-ZA" dirty="0"/>
              <a:t> etc)</a:t>
            </a:r>
            <a:br>
              <a:rPr lang="en-ZA" dirty="0"/>
            </a:br>
            <a:r>
              <a:rPr lang="en-ZA" dirty="0"/>
              <a:t>1. Programming languages</a:t>
            </a:r>
          </a:p>
          <a:p>
            <a:r>
              <a:rPr lang="en-ZA" dirty="0"/>
              <a:t>2. Templating engines</a:t>
            </a:r>
          </a:p>
          <a:p>
            <a:r>
              <a:rPr lang="en-ZA" dirty="0"/>
              <a:t>3. Source control</a:t>
            </a:r>
          </a:p>
          <a:p>
            <a:r>
              <a:rPr lang="en-ZA" dirty="0"/>
              <a:t>4. Web Frameworks</a:t>
            </a:r>
          </a:p>
          <a:p>
            <a:r>
              <a:rPr lang="en-ZA" dirty="0"/>
              <a:t>5. DevOps Pipelines</a:t>
            </a:r>
          </a:p>
          <a:p>
            <a:br>
              <a:rPr lang="en-ZA" dirty="0"/>
            </a:br>
            <a:r>
              <a:rPr lang="en-ZA" dirty="0"/>
              <a:t>Answer: 4</a:t>
            </a:r>
            <a:br>
              <a:rPr lang="en-ZA" dirty="0"/>
            </a:br>
            <a:br>
              <a:rPr lang="en-ZA" dirty="0"/>
            </a:br>
            <a:r>
              <a:rPr lang="en-ZA" dirty="0"/>
              <a:t>https://www.monocubed.com/blog/web-development-framework-comparison/</a:t>
            </a:r>
            <a:br>
              <a:rPr lang="en-ZA" dirty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040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Do you know the status code for content/page not found?</a:t>
            </a:r>
            <a:br>
              <a:rPr lang="en-ZA" dirty="0"/>
            </a:br>
            <a:r>
              <a:rPr lang="en-ZA" dirty="0"/>
              <a:t>1. 404</a:t>
            </a:r>
            <a:br>
              <a:rPr lang="en-ZA" dirty="0"/>
            </a:br>
            <a:r>
              <a:rPr lang="en-ZA" dirty="0"/>
              <a:t>2. 500</a:t>
            </a:r>
          </a:p>
          <a:p>
            <a:r>
              <a:rPr lang="en-ZA" dirty="0"/>
              <a:t>3. 204</a:t>
            </a:r>
            <a:br>
              <a:rPr lang="en-ZA" dirty="0"/>
            </a:br>
            <a:r>
              <a:rPr lang="en-ZA" dirty="0"/>
              <a:t>4. 401</a:t>
            </a:r>
            <a:br>
              <a:rPr lang="en-ZA" dirty="0"/>
            </a:br>
            <a:r>
              <a:rPr lang="en-ZA" dirty="0"/>
              <a:t>5. 403</a:t>
            </a:r>
            <a:br>
              <a:rPr lang="en-ZA" dirty="0"/>
            </a:br>
            <a:br>
              <a:rPr lang="en-ZA"/>
            </a:br>
            <a:r>
              <a:rPr lang="en-ZA"/>
              <a:t>Answer: 404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509F-A938-4DE5-86C1-BB1A9736112E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648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71877"/>
            <a:ext cx="9905998" cy="6754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43796"/>
            <a:ext cx="9905999" cy="474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971586"/>
            <a:ext cx="4878389" cy="4819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1586"/>
            <a:ext cx="4875211" cy="48196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6430"/>
            <a:ext cx="5934508" cy="5463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974845"/>
            <a:ext cx="5934511" cy="48163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5" y="246027"/>
            <a:ext cx="9905998" cy="63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974726"/>
            <a:ext cx="9905999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D3D5486-49B9-3EB7-DA81-A42E9C3104C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0056" y="8917"/>
            <a:ext cx="2143289" cy="6334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8A40945-BB54-5E9E-2B7E-916CD0B5DB3F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flipH="1">
            <a:off x="14181" y="5730754"/>
            <a:ext cx="1016106" cy="1174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svg"/><Relationship Id="rId19" Type="http://schemas.microsoft.com/office/2007/relationships/hdphoto" Target="../media/hdphoto1.wdp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svg"/><Relationship Id="rId19" Type="http://schemas.microsoft.com/office/2007/relationships/hdphoto" Target="../media/hdphoto1.wdp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86D4-B58B-1A7D-628A-8242BEB1D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76921" cy="2387600"/>
          </a:xfrm>
        </p:spPr>
        <p:txBody>
          <a:bodyPr>
            <a:normAutofit fontScale="90000"/>
          </a:bodyPr>
          <a:lstStyle/>
          <a:p>
            <a:r>
              <a:rPr lang="en-ZA" dirty="0"/>
              <a:t>Welcome to</a:t>
            </a:r>
            <a:br>
              <a:rPr lang="en-ZA" dirty="0"/>
            </a:br>
            <a:r>
              <a:rPr lang="en-ZA" dirty="0"/>
              <a:t>Web Development – </a:t>
            </a:r>
            <a:br>
              <a:rPr lang="en-ZA" dirty="0"/>
            </a:br>
            <a:r>
              <a:rPr lang="en-ZA" dirty="0"/>
              <a:t>Support and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41F65-7519-C30A-B7C8-309909F24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Presented by Jacques Verryn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F386-C0BE-E312-0538-EFC40074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4429919"/>
            <a:ext cx="3867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954-35D6-8EE0-08DC-4F6C7ACD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739285"/>
          </a:xfrm>
        </p:spPr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DB94-B8BE-498E-533C-4186074D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776" y="1066799"/>
            <a:ext cx="9905999" cy="4689232"/>
          </a:xfrm>
        </p:spPr>
        <p:txBody>
          <a:bodyPr>
            <a:normAutofit/>
          </a:bodyPr>
          <a:lstStyle/>
          <a:p>
            <a:r>
              <a:rPr lang="en-ZA" dirty="0"/>
              <a:t>Session Setup</a:t>
            </a:r>
          </a:p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/>
              <a:t>Web Application Architecture</a:t>
            </a:r>
          </a:p>
          <a:p>
            <a:pPr marL="740664" lvl="1" indent="-283464">
              <a:spcBef>
                <a:spcPts val="1000"/>
              </a:spcBef>
            </a:pPr>
            <a:r>
              <a:rPr lang="en-ZA" dirty="0"/>
              <a:t>Infrastructure </a:t>
            </a:r>
          </a:p>
          <a:p>
            <a:pPr marL="740664" lvl="1" indent="-283464">
              <a:spcBef>
                <a:spcPts val="1000"/>
              </a:spcBef>
            </a:pPr>
            <a:r>
              <a:rPr lang="en-ZA" dirty="0"/>
              <a:t>Code Execution</a:t>
            </a:r>
          </a:p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>
                <a:solidFill>
                  <a:srgbClr val="FFFFFF"/>
                </a:solidFill>
                <a:latin typeface="Tw Cen MT" panose="020B0602020104020603" pitchFamily="34" charset="0"/>
              </a:rPr>
              <a:t>Web Frameworks</a:t>
            </a:r>
          </a:p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/>
              <a:t>Troubleshooting Techniques and Tools</a:t>
            </a:r>
          </a:p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/>
              <a:t>Security and Performance Considerations</a:t>
            </a:r>
          </a:p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>
                <a:effectLst/>
              </a:rPr>
              <a:t>Web Application Maintenance</a:t>
            </a:r>
          </a:p>
          <a:p>
            <a:pPr marL="0" indent="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Z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3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63E3-878E-E5B1-AF05-343CB06B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/>
              <a:t>Web Application Architecture</a:t>
            </a:r>
            <a:endParaRPr lang="en-ZA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E4F03A34-63B7-4449-FAFE-6D68ED01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11" y="2678723"/>
            <a:ext cx="1260000" cy="1260000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FFBCEF6-BE2E-342B-E889-6CB667C64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480" y="1551993"/>
            <a:ext cx="612000" cy="612000"/>
          </a:xfrm>
          <a:prstGeom prst="rect">
            <a:avLst/>
          </a:prstGeom>
        </p:spPr>
      </p:pic>
      <p:pic>
        <p:nvPicPr>
          <p:cNvPr id="14" name="Graphic 13" descr="World with solid fill">
            <a:extLst>
              <a:ext uri="{FF2B5EF4-FFF2-40B4-BE49-F238E27FC236}">
                <a16:creationId xmlns:a16="http://schemas.microsoft.com/office/drawing/2014/main" id="{04CE3C99-0C70-32E4-9CB3-9339BF396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4020" y="1119555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B0F5F325-85E7-A19F-C298-5F7E56EA2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8667" y="2701222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B992215B-A9FD-E594-0A32-40904EF960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4149365"/>
            <a:ext cx="612000" cy="612000"/>
          </a:xfrm>
          <a:prstGeom prst="rect">
            <a:avLst/>
          </a:prstGeom>
        </p:spPr>
      </p:pic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79BD68F7-9691-86E7-1457-CB6C928EA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1857993"/>
            <a:ext cx="914400" cy="914400"/>
          </a:xfrm>
          <a:prstGeom prst="rect">
            <a:avLst/>
          </a:prstGeom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980B1E30-CBBF-BBF9-F376-D6A4E945C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3001341"/>
            <a:ext cx="914400" cy="914400"/>
          </a:xfrm>
          <a:prstGeom prst="rect">
            <a:avLst/>
          </a:prstGeom>
        </p:spPr>
      </p:pic>
      <p:pic>
        <p:nvPicPr>
          <p:cNvPr id="22" name="Graphic 21" descr="Server with solid fill">
            <a:extLst>
              <a:ext uri="{FF2B5EF4-FFF2-40B4-BE49-F238E27FC236}">
                <a16:creationId xmlns:a16="http://schemas.microsoft.com/office/drawing/2014/main" id="{876A6790-B68F-2E06-F1A5-821EFD5AE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4165823"/>
            <a:ext cx="914400" cy="914400"/>
          </a:xfrm>
          <a:prstGeom prst="rect">
            <a:avLst/>
          </a:prstGeom>
        </p:spPr>
      </p:pic>
      <p:pic>
        <p:nvPicPr>
          <p:cNvPr id="23" name="Graphic 22" descr="Server with solid fill">
            <a:extLst>
              <a:ext uri="{FF2B5EF4-FFF2-40B4-BE49-F238E27FC236}">
                <a16:creationId xmlns:a16="http://schemas.microsoft.com/office/drawing/2014/main" id="{2C5CEFDA-46F0-830B-04CF-764D62FFB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8480" y="4718306"/>
            <a:ext cx="612000" cy="612000"/>
          </a:xfrm>
          <a:prstGeom prst="rect">
            <a:avLst/>
          </a:prstGeom>
        </p:spPr>
      </p:pic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2A0CE225-A3EA-B63E-EC1D-09FA663ED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480" y="2546422"/>
            <a:ext cx="612000" cy="612000"/>
          </a:xfrm>
          <a:prstGeom prst="rect">
            <a:avLst/>
          </a:prstGeom>
        </p:spPr>
      </p:pic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BF5FFF79-CDA1-EA2F-E6BF-30AF3BCE2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480" y="3632723"/>
            <a:ext cx="612000" cy="612000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09706A86-912D-3DEA-74F7-F98840BFAC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1934422"/>
            <a:ext cx="612000" cy="612000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4C92B507-84DB-BA4A-7F9A-BA7FFBA502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4290" y="2669743"/>
            <a:ext cx="612000" cy="612000"/>
          </a:xfrm>
          <a:prstGeom prst="rect">
            <a:avLst/>
          </a:prstGeom>
        </p:spPr>
      </p:pic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998A9769-BE21-5B96-4683-8051A7FAD3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3414044"/>
            <a:ext cx="612000" cy="612000"/>
          </a:xfrm>
          <a:prstGeom prst="rect">
            <a:avLst/>
          </a:prstGeom>
        </p:spPr>
      </p:pic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FF6B8F84-FA7E-E34A-BE7C-0DE93CD35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1190121"/>
            <a:ext cx="612000" cy="612000"/>
          </a:xfrm>
          <a:prstGeom prst="rect">
            <a:avLst/>
          </a:prstGeom>
        </p:spPr>
      </p:pic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749DD4A2-1826-D73D-BDDF-69CF5C9FE0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4893666"/>
            <a:ext cx="612000" cy="612000"/>
          </a:xfrm>
          <a:prstGeom prst="rect">
            <a:avLst/>
          </a:prstGeom>
        </p:spPr>
      </p:pic>
      <p:pic>
        <p:nvPicPr>
          <p:cNvPr id="1024" name="Graphic 1023" descr="Shield with solid fill">
            <a:extLst>
              <a:ext uri="{FF2B5EF4-FFF2-40B4-BE49-F238E27FC236}">
                <a16:creationId xmlns:a16="http://schemas.microsoft.com/office/drawing/2014/main" id="{586BEF49-0C80-9DAE-3FDE-8157F041B4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75609" y="2721138"/>
            <a:ext cx="914400" cy="914400"/>
          </a:xfrm>
          <a:prstGeom prst="rect">
            <a:avLst/>
          </a:prstGeom>
        </p:spPr>
      </p:pic>
      <p:pic>
        <p:nvPicPr>
          <p:cNvPr id="1025" name="Graphic 1024" descr="Server with solid fill">
            <a:extLst>
              <a:ext uri="{FF2B5EF4-FFF2-40B4-BE49-F238E27FC236}">
                <a16:creationId xmlns:a16="http://schemas.microsoft.com/office/drawing/2014/main" id="{9757E88D-A241-910D-A1F6-A366A4F07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5330306"/>
            <a:ext cx="914400" cy="914400"/>
          </a:xfrm>
          <a:prstGeom prst="rect">
            <a:avLst/>
          </a:prstGeom>
        </p:spPr>
      </p:pic>
      <p:pic>
        <p:nvPicPr>
          <p:cNvPr id="1028" name="Graphic 1027" descr="User with solid fill">
            <a:extLst>
              <a:ext uri="{FF2B5EF4-FFF2-40B4-BE49-F238E27FC236}">
                <a16:creationId xmlns:a16="http://schemas.microsoft.com/office/drawing/2014/main" id="{6407BA79-BC97-AAAF-E99F-F2BE9A3E80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2901" y="5152126"/>
            <a:ext cx="707080" cy="70708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888B9D16-132E-874F-A722-33A74BE99BD8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5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63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4682" y="2772393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63E3-878E-E5B1-AF05-343CB06B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/>
              <a:t>Web Application Architecture</a:t>
            </a:r>
            <a:endParaRPr lang="en-ZA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E4F03A34-63B7-4449-FAFE-6D68ED01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9955" y="3698631"/>
            <a:ext cx="1260000" cy="1260000"/>
          </a:xfrm>
          <a:prstGeom prst="rect">
            <a:avLst/>
          </a:prstGeom>
        </p:spPr>
      </p:pic>
      <p:pic>
        <p:nvPicPr>
          <p:cNvPr id="14" name="Graphic 13" descr="World with solid fill">
            <a:extLst>
              <a:ext uri="{FF2B5EF4-FFF2-40B4-BE49-F238E27FC236}">
                <a16:creationId xmlns:a16="http://schemas.microsoft.com/office/drawing/2014/main" id="{04CE3C99-0C70-32E4-9CB3-9339BF396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8564" y="2139463"/>
            <a:ext cx="914400" cy="914400"/>
          </a:xfrm>
          <a:prstGeom prst="rect">
            <a:avLst/>
          </a:prstGeom>
        </p:spPr>
      </p:pic>
      <p:pic>
        <p:nvPicPr>
          <p:cNvPr id="19" name="Graphic 18" descr="World with solid fill">
            <a:extLst>
              <a:ext uri="{FF2B5EF4-FFF2-40B4-BE49-F238E27FC236}">
                <a16:creationId xmlns:a16="http://schemas.microsoft.com/office/drawing/2014/main" id="{1AC44F65-9DFF-6EE2-CA1B-CEC629C7B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5610" y="4021249"/>
            <a:ext cx="492136" cy="492136"/>
          </a:xfrm>
          <a:prstGeom prst="rect">
            <a:avLst/>
          </a:prstGeom>
        </p:spPr>
      </p:pic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79BD68F7-9691-86E7-1457-CB6C928EA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152" y="3810117"/>
            <a:ext cx="914400" cy="914400"/>
          </a:xfrm>
          <a:prstGeom prst="rect">
            <a:avLst/>
          </a:prstGeom>
        </p:spPr>
      </p:pic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3FFE4A9D-ADCB-EDAC-D8EA-3FB2A112028C}"/>
              </a:ext>
            </a:extLst>
          </p:cNvPr>
          <p:cNvCxnSpPr/>
          <p:nvPr/>
        </p:nvCxnSpPr>
        <p:spPr>
          <a:xfrm flipV="1">
            <a:off x="3655610" y="2877901"/>
            <a:ext cx="772954" cy="932176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661F515-41A2-1DCE-3FA9-8016F60638A6}"/>
              </a:ext>
            </a:extLst>
          </p:cNvPr>
          <p:cNvCxnSpPr>
            <a:cxnSpLocks/>
          </p:cNvCxnSpPr>
          <p:nvPr/>
        </p:nvCxnSpPr>
        <p:spPr>
          <a:xfrm flipH="1">
            <a:off x="4112700" y="3026214"/>
            <a:ext cx="595273" cy="783863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9BBFAD3C-61BB-59B3-47B4-6DAD50D76C62}"/>
              </a:ext>
            </a:extLst>
          </p:cNvPr>
          <p:cNvCxnSpPr>
            <a:cxnSpLocks/>
          </p:cNvCxnSpPr>
          <p:nvPr/>
        </p:nvCxnSpPr>
        <p:spPr>
          <a:xfrm>
            <a:off x="4519955" y="4046355"/>
            <a:ext cx="3301197" cy="0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6A167B34-83C6-1DFF-94BF-1E04E6D2CB80}"/>
              </a:ext>
            </a:extLst>
          </p:cNvPr>
          <p:cNvCxnSpPr>
            <a:cxnSpLocks/>
          </p:cNvCxnSpPr>
          <p:nvPr/>
        </p:nvCxnSpPr>
        <p:spPr>
          <a:xfrm flipH="1">
            <a:off x="4532650" y="4513385"/>
            <a:ext cx="3204582" cy="0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EF45BB6-94EE-F8AF-F56D-33AF368406C4}"/>
              </a:ext>
            </a:extLst>
          </p:cNvPr>
          <p:cNvSpPr txBox="1"/>
          <p:nvPr/>
        </p:nvSpPr>
        <p:spPr>
          <a:xfrm>
            <a:off x="1657042" y="4822813"/>
            <a:ext cx="8729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http://ec2-13-246-186-28.af-south-1.compute.amazonaws.com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5FBD652-3B86-8EB1-695B-3DBFB911C3BA}"/>
              </a:ext>
            </a:extLst>
          </p:cNvPr>
          <p:cNvSpPr/>
          <p:nvPr/>
        </p:nvSpPr>
        <p:spPr>
          <a:xfrm>
            <a:off x="4021309" y="3244762"/>
            <a:ext cx="304264" cy="3111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B18164A-EC8D-F2C4-54EB-050A00B0CF69}"/>
              </a:ext>
            </a:extLst>
          </p:cNvPr>
          <p:cNvSpPr/>
          <p:nvPr/>
        </p:nvSpPr>
        <p:spPr>
          <a:xfrm>
            <a:off x="5850260" y="4124320"/>
            <a:ext cx="304264" cy="3111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80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63E3-878E-E5B1-AF05-343CB06B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3464" indent="-283464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ZA" dirty="0"/>
              <a:t>Web Application Architecture</a:t>
            </a:r>
            <a:endParaRPr lang="en-ZA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E4F03A34-63B7-4449-FAFE-6D68ED01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599" y="2678723"/>
            <a:ext cx="1260000" cy="1260000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FFBCEF6-BE2E-342B-E889-6CB667C64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480" y="1551993"/>
            <a:ext cx="612000" cy="612000"/>
          </a:xfrm>
          <a:prstGeom prst="rect">
            <a:avLst/>
          </a:prstGeom>
        </p:spPr>
      </p:pic>
      <p:pic>
        <p:nvPicPr>
          <p:cNvPr id="14" name="Graphic 13" descr="World with solid fill">
            <a:extLst>
              <a:ext uri="{FF2B5EF4-FFF2-40B4-BE49-F238E27FC236}">
                <a16:creationId xmlns:a16="http://schemas.microsoft.com/office/drawing/2014/main" id="{04CE3C99-0C70-32E4-9CB3-9339BF396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4020" y="1119555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B0F5F325-85E7-A19F-C298-5F7E56EA2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2703" y="2751258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B992215B-A9FD-E594-0A32-40904EF960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4149365"/>
            <a:ext cx="612000" cy="612000"/>
          </a:xfrm>
          <a:prstGeom prst="rect">
            <a:avLst/>
          </a:prstGeom>
        </p:spPr>
      </p:pic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79BD68F7-9691-86E7-1457-CB6C928EA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1857993"/>
            <a:ext cx="914400" cy="914400"/>
          </a:xfrm>
          <a:prstGeom prst="rect">
            <a:avLst/>
          </a:prstGeom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980B1E30-CBBF-BBF9-F376-D6A4E945C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3001341"/>
            <a:ext cx="914400" cy="914400"/>
          </a:xfrm>
          <a:prstGeom prst="rect">
            <a:avLst/>
          </a:prstGeom>
        </p:spPr>
      </p:pic>
      <p:pic>
        <p:nvPicPr>
          <p:cNvPr id="22" name="Graphic 21" descr="Server with solid fill">
            <a:extLst>
              <a:ext uri="{FF2B5EF4-FFF2-40B4-BE49-F238E27FC236}">
                <a16:creationId xmlns:a16="http://schemas.microsoft.com/office/drawing/2014/main" id="{876A6790-B68F-2E06-F1A5-821EFD5AE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4165823"/>
            <a:ext cx="914400" cy="914400"/>
          </a:xfrm>
          <a:prstGeom prst="rect">
            <a:avLst/>
          </a:prstGeom>
        </p:spPr>
      </p:pic>
      <p:pic>
        <p:nvPicPr>
          <p:cNvPr id="23" name="Graphic 22" descr="Server with solid fill">
            <a:extLst>
              <a:ext uri="{FF2B5EF4-FFF2-40B4-BE49-F238E27FC236}">
                <a16:creationId xmlns:a16="http://schemas.microsoft.com/office/drawing/2014/main" id="{2C5CEFDA-46F0-830B-04CF-764D62FFB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8480" y="4718306"/>
            <a:ext cx="612000" cy="612000"/>
          </a:xfrm>
          <a:prstGeom prst="rect">
            <a:avLst/>
          </a:prstGeom>
        </p:spPr>
      </p:pic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2A0CE225-A3EA-B63E-EC1D-09FA663ED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480" y="2546422"/>
            <a:ext cx="612000" cy="612000"/>
          </a:xfrm>
          <a:prstGeom prst="rect">
            <a:avLst/>
          </a:prstGeom>
        </p:spPr>
      </p:pic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BF5FFF79-CDA1-EA2F-E6BF-30AF3BCE2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480" y="3632723"/>
            <a:ext cx="612000" cy="612000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09706A86-912D-3DEA-74F7-F98840BFAC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1934422"/>
            <a:ext cx="612000" cy="612000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4C92B507-84DB-BA4A-7F9A-BA7FFBA502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4290" y="2669743"/>
            <a:ext cx="612000" cy="612000"/>
          </a:xfrm>
          <a:prstGeom prst="rect">
            <a:avLst/>
          </a:prstGeom>
        </p:spPr>
      </p:pic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998A9769-BE21-5B96-4683-8051A7FAD3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3414044"/>
            <a:ext cx="612000" cy="612000"/>
          </a:xfrm>
          <a:prstGeom prst="rect">
            <a:avLst/>
          </a:prstGeom>
        </p:spPr>
      </p:pic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FF6B8F84-FA7E-E34A-BE7C-0DE93CD35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1190121"/>
            <a:ext cx="612000" cy="612000"/>
          </a:xfrm>
          <a:prstGeom prst="rect">
            <a:avLst/>
          </a:prstGeom>
        </p:spPr>
      </p:pic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749DD4A2-1826-D73D-BDDF-69CF5C9FE0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979" y="4893666"/>
            <a:ext cx="612000" cy="612000"/>
          </a:xfrm>
          <a:prstGeom prst="rect">
            <a:avLst/>
          </a:prstGeom>
        </p:spPr>
      </p:pic>
      <p:pic>
        <p:nvPicPr>
          <p:cNvPr id="1024" name="Graphic 1023" descr="Shield with solid fill">
            <a:extLst>
              <a:ext uri="{FF2B5EF4-FFF2-40B4-BE49-F238E27FC236}">
                <a16:creationId xmlns:a16="http://schemas.microsoft.com/office/drawing/2014/main" id="{586BEF49-0C80-9DAE-3FDE-8157F041B4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75609" y="2721138"/>
            <a:ext cx="914400" cy="914400"/>
          </a:xfrm>
          <a:prstGeom prst="rect">
            <a:avLst/>
          </a:prstGeom>
        </p:spPr>
      </p:pic>
      <p:pic>
        <p:nvPicPr>
          <p:cNvPr id="1025" name="Graphic 1024" descr="Server with solid fill">
            <a:extLst>
              <a:ext uri="{FF2B5EF4-FFF2-40B4-BE49-F238E27FC236}">
                <a16:creationId xmlns:a16="http://schemas.microsoft.com/office/drawing/2014/main" id="{9757E88D-A241-910D-A1F6-A366A4F07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390" y="5330306"/>
            <a:ext cx="914400" cy="914400"/>
          </a:xfrm>
          <a:prstGeom prst="rect">
            <a:avLst/>
          </a:prstGeom>
        </p:spPr>
      </p:pic>
      <p:pic>
        <p:nvPicPr>
          <p:cNvPr id="1028" name="Graphic 1027" descr="User with solid fill">
            <a:extLst>
              <a:ext uri="{FF2B5EF4-FFF2-40B4-BE49-F238E27FC236}">
                <a16:creationId xmlns:a16="http://schemas.microsoft.com/office/drawing/2014/main" id="{6407BA79-BC97-AAAF-E99F-F2BE9A3E80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2901" y="5152126"/>
            <a:ext cx="707080" cy="70708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888B9D16-132E-874F-A722-33A74BE99BD8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5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63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3178" y="2772393"/>
            <a:ext cx="914479" cy="914479"/>
          </a:xfrm>
          <a:prstGeom prst="rect">
            <a:avLst/>
          </a:prstGeom>
        </p:spPr>
      </p:pic>
      <p:pic>
        <p:nvPicPr>
          <p:cNvPr id="2" name="Graphic 1" descr="World with solid fill">
            <a:extLst>
              <a:ext uri="{FF2B5EF4-FFF2-40B4-BE49-F238E27FC236}">
                <a16:creationId xmlns:a16="http://schemas.microsoft.com/office/drawing/2014/main" id="{0D7E99B0-15D4-0BAE-2B1D-A3ACA80EE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9343" y="3001341"/>
            <a:ext cx="492136" cy="492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57752-3B50-3203-F853-09A3950AEFCB}"/>
              </a:ext>
            </a:extLst>
          </p:cNvPr>
          <p:cNvSpPr txBox="1"/>
          <p:nvPr/>
        </p:nvSpPr>
        <p:spPr>
          <a:xfrm>
            <a:off x="1250794" y="3704648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 err="1"/>
              <a:t>url</a:t>
            </a:r>
            <a:endParaRPr lang="en-Z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63C356-EA35-0BCD-C6BD-7B0302EE63E6}"/>
              </a:ext>
            </a:extLst>
          </p:cNvPr>
          <p:cNvCxnSpPr/>
          <p:nvPr/>
        </p:nvCxnSpPr>
        <p:spPr>
          <a:xfrm flipV="1">
            <a:off x="1244932" y="1822632"/>
            <a:ext cx="772954" cy="932176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738767-A099-D53C-1690-61E13CC22CA2}"/>
              </a:ext>
            </a:extLst>
          </p:cNvPr>
          <p:cNvCxnSpPr>
            <a:cxnSpLocks/>
          </p:cNvCxnSpPr>
          <p:nvPr/>
        </p:nvCxnSpPr>
        <p:spPr>
          <a:xfrm flipH="1">
            <a:off x="1741261" y="2038573"/>
            <a:ext cx="595273" cy="783863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2F541B-4CE8-741E-7AEA-C3848ADD45A8}"/>
              </a:ext>
            </a:extLst>
          </p:cNvPr>
          <p:cNvCxnSpPr>
            <a:cxnSpLocks/>
          </p:cNvCxnSpPr>
          <p:nvPr/>
        </p:nvCxnSpPr>
        <p:spPr>
          <a:xfrm>
            <a:off x="2189771" y="3001341"/>
            <a:ext cx="975460" cy="0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532D01-DAB8-1F0E-F774-BE47293E6ABB}"/>
              </a:ext>
            </a:extLst>
          </p:cNvPr>
          <p:cNvCxnSpPr>
            <a:cxnSpLocks/>
          </p:cNvCxnSpPr>
          <p:nvPr/>
        </p:nvCxnSpPr>
        <p:spPr>
          <a:xfrm>
            <a:off x="3620937" y="2975743"/>
            <a:ext cx="487730" cy="0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E13AB-CC99-3820-B065-F31AACCE47E7}"/>
              </a:ext>
            </a:extLst>
          </p:cNvPr>
          <p:cNvCxnSpPr>
            <a:cxnSpLocks/>
          </p:cNvCxnSpPr>
          <p:nvPr/>
        </p:nvCxnSpPr>
        <p:spPr>
          <a:xfrm>
            <a:off x="4695392" y="2975743"/>
            <a:ext cx="487730" cy="0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E281BF-2913-230D-9126-EEB663F89A36}"/>
              </a:ext>
            </a:extLst>
          </p:cNvPr>
          <p:cNvCxnSpPr>
            <a:cxnSpLocks/>
          </p:cNvCxnSpPr>
          <p:nvPr/>
        </p:nvCxnSpPr>
        <p:spPr>
          <a:xfrm flipV="1">
            <a:off x="5854611" y="2163993"/>
            <a:ext cx="482779" cy="587265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AB672854-89D6-1D44-DCA6-6DB8D2408348}"/>
              </a:ext>
            </a:extLst>
          </p:cNvPr>
          <p:cNvCxnSpPr>
            <a:cxnSpLocks/>
          </p:cNvCxnSpPr>
          <p:nvPr/>
        </p:nvCxnSpPr>
        <p:spPr>
          <a:xfrm flipV="1">
            <a:off x="7187946" y="1786090"/>
            <a:ext cx="921049" cy="273668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FF1E33E-01D8-6760-C740-7F271961BE1C}"/>
              </a:ext>
            </a:extLst>
          </p:cNvPr>
          <p:cNvCxnSpPr>
            <a:cxnSpLocks/>
          </p:cNvCxnSpPr>
          <p:nvPr/>
        </p:nvCxnSpPr>
        <p:spPr>
          <a:xfrm>
            <a:off x="8760480" y="1786090"/>
            <a:ext cx="847606" cy="883653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29391F0-A10D-994A-FCFF-A612C2212DBB}"/>
              </a:ext>
            </a:extLst>
          </p:cNvPr>
          <p:cNvCxnSpPr>
            <a:cxnSpLocks/>
          </p:cNvCxnSpPr>
          <p:nvPr/>
        </p:nvCxnSpPr>
        <p:spPr>
          <a:xfrm flipH="1" flipV="1">
            <a:off x="8797494" y="2163993"/>
            <a:ext cx="574986" cy="590815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25422E3B-7564-28AB-6D66-B12FB157E851}"/>
              </a:ext>
            </a:extLst>
          </p:cNvPr>
          <p:cNvCxnSpPr>
            <a:cxnSpLocks/>
          </p:cNvCxnSpPr>
          <p:nvPr/>
        </p:nvCxnSpPr>
        <p:spPr>
          <a:xfrm flipH="1">
            <a:off x="7211678" y="2077021"/>
            <a:ext cx="860303" cy="307907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D70E68C7-26C4-8BB4-977C-D5C0218B9963}"/>
              </a:ext>
            </a:extLst>
          </p:cNvPr>
          <p:cNvCxnSpPr>
            <a:cxnSpLocks/>
          </p:cNvCxnSpPr>
          <p:nvPr/>
        </p:nvCxnSpPr>
        <p:spPr>
          <a:xfrm flipH="1">
            <a:off x="6039798" y="2607872"/>
            <a:ext cx="426113" cy="449386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50EDFED5-FA57-42C2-A70A-6060E26D5423}"/>
              </a:ext>
            </a:extLst>
          </p:cNvPr>
          <p:cNvCxnSpPr>
            <a:cxnSpLocks/>
          </p:cNvCxnSpPr>
          <p:nvPr/>
        </p:nvCxnSpPr>
        <p:spPr>
          <a:xfrm flipH="1">
            <a:off x="4914152" y="3462100"/>
            <a:ext cx="482026" cy="31377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FDAB8888-EFE3-A141-9A4F-614EB1B2FBA5}"/>
              </a:ext>
            </a:extLst>
          </p:cNvPr>
          <p:cNvCxnSpPr>
            <a:cxnSpLocks/>
          </p:cNvCxnSpPr>
          <p:nvPr/>
        </p:nvCxnSpPr>
        <p:spPr>
          <a:xfrm flipH="1">
            <a:off x="3717786" y="3536462"/>
            <a:ext cx="517744" cy="0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6A4BF74E-45A0-5D0E-FA39-03E22B0B7256}"/>
              </a:ext>
            </a:extLst>
          </p:cNvPr>
          <p:cNvCxnSpPr>
            <a:cxnSpLocks/>
          </p:cNvCxnSpPr>
          <p:nvPr/>
        </p:nvCxnSpPr>
        <p:spPr>
          <a:xfrm flipH="1">
            <a:off x="2131021" y="3458541"/>
            <a:ext cx="899159" cy="1836"/>
          </a:xfrm>
          <a:prstGeom prst="straightConnector1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52" name="Picture 1051" descr="Question mark on green pastel background">
            <a:extLst>
              <a:ext uri="{FF2B5EF4-FFF2-40B4-BE49-F238E27FC236}">
                <a16:creationId xmlns:a16="http://schemas.microsoft.com/office/drawing/2014/main" id="{901AF42A-FA0F-0CA5-F1A2-D925E7C2019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52039" t="11625" r="12179" b="14564"/>
          <a:stretch/>
        </p:blipFill>
        <p:spPr>
          <a:xfrm>
            <a:off x="7240956" y="897075"/>
            <a:ext cx="591031" cy="914400"/>
          </a:xfrm>
          <a:prstGeom prst="roundRect">
            <a:avLst>
              <a:gd name="adj" fmla="val 1473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EA6D38F-2B2E-BC81-141C-F6F77069FFF0}"/>
              </a:ext>
            </a:extLst>
          </p:cNvPr>
          <p:cNvSpPr/>
          <p:nvPr/>
        </p:nvSpPr>
        <p:spPr>
          <a:xfrm>
            <a:off x="1558262" y="2048216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06FB815-C01D-B658-C4EE-764F0ACC16E4}"/>
              </a:ext>
            </a:extLst>
          </p:cNvPr>
          <p:cNvSpPr/>
          <p:nvPr/>
        </p:nvSpPr>
        <p:spPr>
          <a:xfrm>
            <a:off x="3166179" y="2231450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FF22C62-8B64-55E9-CA01-2A8AF5FCDBB4}"/>
              </a:ext>
            </a:extLst>
          </p:cNvPr>
          <p:cNvSpPr/>
          <p:nvPr/>
        </p:nvSpPr>
        <p:spPr>
          <a:xfrm>
            <a:off x="4265431" y="2234631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A44F3C1-FDD9-F106-6ACB-9FFB3EE5BE0D}"/>
              </a:ext>
            </a:extLst>
          </p:cNvPr>
          <p:cNvSpPr/>
          <p:nvPr/>
        </p:nvSpPr>
        <p:spPr>
          <a:xfrm>
            <a:off x="5315332" y="2234631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1707088-B4F8-DE1D-1967-012EFC6A80D8}"/>
              </a:ext>
            </a:extLst>
          </p:cNvPr>
          <p:cNvSpPr/>
          <p:nvPr/>
        </p:nvSpPr>
        <p:spPr>
          <a:xfrm>
            <a:off x="6504874" y="1321999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027" name="Flowchart: Connector 1026">
            <a:extLst>
              <a:ext uri="{FF2B5EF4-FFF2-40B4-BE49-F238E27FC236}">
                <a16:creationId xmlns:a16="http://schemas.microsoft.com/office/drawing/2014/main" id="{581A4D76-A5F3-2385-A479-B0E1737A14A8}"/>
              </a:ext>
            </a:extLst>
          </p:cNvPr>
          <p:cNvSpPr/>
          <p:nvPr/>
        </p:nvSpPr>
        <p:spPr>
          <a:xfrm>
            <a:off x="8148480" y="986610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031" name="Flowchart: Connector 1030">
            <a:extLst>
              <a:ext uri="{FF2B5EF4-FFF2-40B4-BE49-F238E27FC236}">
                <a16:creationId xmlns:a16="http://schemas.microsoft.com/office/drawing/2014/main" id="{949505DE-9FF0-258D-209E-56A49C4C460F}"/>
              </a:ext>
            </a:extLst>
          </p:cNvPr>
          <p:cNvSpPr/>
          <p:nvPr/>
        </p:nvSpPr>
        <p:spPr>
          <a:xfrm>
            <a:off x="9472329" y="683319"/>
            <a:ext cx="534276" cy="509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658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C292A6-425C-EE99-86B8-9935382F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Web Request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1499-5414-C416-1858-42FCC891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communications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DB9929-AE4B-0136-605D-00F9475E8B30}"/>
              </a:ext>
            </a:extLst>
          </p:cNvPr>
          <p:cNvSpPr/>
          <p:nvPr/>
        </p:nvSpPr>
        <p:spPr>
          <a:xfrm>
            <a:off x="2183424" y="5412689"/>
            <a:ext cx="7825154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6B92F0-2257-5875-5FEC-085272ED7A02}"/>
              </a:ext>
            </a:extLst>
          </p:cNvPr>
          <p:cNvSpPr/>
          <p:nvPr/>
        </p:nvSpPr>
        <p:spPr>
          <a:xfrm>
            <a:off x="2181832" y="4489739"/>
            <a:ext cx="5748829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TCP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28B9BB-389D-EEE9-C9A5-0B7CD391DF4C}"/>
              </a:ext>
            </a:extLst>
          </p:cNvPr>
          <p:cNvSpPr/>
          <p:nvPr/>
        </p:nvSpPr>
        <p:spPr>
          <a:xfrm>
            <a:off x="8088924" y="4484122"/>
            <a:ext cx="1919654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UDP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68F2BC-3313-28B0-BC56-49A68EA61EE4}"/>
              </a:ext>
            </a:extLst>
          </p:cNvPr>
          <p:cNvSpPr/>
          <p:nvPr/>
        </p:nvSpPr>
        <p:spPr>
          <a:xfrm>
            <a:off x="6256372" y="2629153"/>
            <a:ext cx="1090246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E026EC-F53C-8034-F76D-E0E68B1766C1}"/>
              </a:ext>
            </a:extLst>
          </p:cNvPr>
          <p:cNvSpPr/>
          <p:nvPr/>
        </p:nvSpPr>
        <p:spPr>
          <a:xfrm>
            <a:off x="2181832" y="3566789"/>
            <a:ext cx="3914167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TLS or SSL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56270-A650-7E0A-91F7-C9F976B2B558}"/>
              </a:ext>
            </a:extLst>
          </p:cNvPr>
          <p:cNvSpPr/>
          <p:nvPr/>
        </p:nvSpPr>
        <p:spPr>
          <a:xfrm>
            <a:off x="3270738" y="2614468"/>
            <a:ext cx="2820839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04E2D6-2D2B-A9F6-8518-17CE44348023}"/>
              </a:ext>
            </a:extLst>
          </p:cNvPr>
          <p:cNvSpPr/>
          <p:nvPr/>
        </p:nvSpPr>
        <p:spPr>
          <a:xfrm>
            <a:off x="5249333" y="1654020"/>
            <a:ext cx="2128703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REST API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19123-9FAF-D732-9AEC-234A3C4DF1BA}"/>
              </a:ext>
            </a:extLst>
          </p:cNvPr>
          <p:cNvSpPr/>
          <p:nvPr/>
        </p:nvSpPr>
        <p:spPr>
          <a:xfrm>
            <a:off x="2181832" y="2606341"/>
            <a:ext cx="924111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SFTP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5C7CB6-EB05-2280-D4A7-2CD1556968EC}"/>
              </a:ext>
            </a:extLst>
          </p:cNvPr>
          <p:cNvSpPr/>
          <p:nvPr/>
        </p:nvSpPr>
        <p:spPr>
          <a:xfrm>
            <a:off x="3270736" y="1668706"/>
            <a:ext cx="1758463" cy="8030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GET/POST</a:t>
            </a:r>
          </a:p>
        </p:txBody>
      </p:sp>
    </p:spTree>
    <p:extLst>
      <p:ext uri="{BB962C8B-B14F-4D97-AF65-F5344CB8AC3E}">
        <p14:creationId xmlns:p14="http://schemas.microsoft.com/office/powerpoint/2010/main" val="27412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0B6-3637-643A-2E40-CF27CCC4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does a browser do?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F29465-EFCD-B22C-CCA1-93C8E44348B4}"/>
              </a:ext>
            </a:extLst>
          </p:cNvPr>
          <p:cNvSpPr/>
          <p:nvPr/>
        </p:nvSpPr>
        <p:spPr>
          <a:xfrm>
            <a:off x="1141413" y="1227551"/>
            <a:ext cx="3426068" cy="7067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60E361-2CC8-00A4-5350-7D9991D0AB9F}"/>
              </a:ext>
            </a:extLst>
          </p:cNvPr>
          <p:cNvSpPr/>
          <p:nvPr/>
        </p:nvSpPr>
        <p:spPr>
          <a:xfrm>
            <a:off x="1141413" y="2290111"/>
            <a:ext cx="3426068" cy="7067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endParaRPr lang="en-ZA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7B752-08B7-E160-7BF6-EAF329E392E6}"/>
              </a:ext>
            </a:extLst>
          </p:cNvPr>
          <p:cNvSpPr/>
          <p:nvPr/>
        </p:nvSpPr>
        <p:spPr>
          <a:xfrm>
            <a:off x="1141413" y="3342327"/>
            <a:ext cx="3426068" cy="7067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  <a:endParaRPr lang="en-ZA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9797B-618C-00B7-FE42-4E7F2F2C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81" y="882770"/>
            <a:ext cx="1947856" cy="1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C8B8C-2203-1483-45B3-15A74140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691" y="610910"/>
            <a:ext cx="1565238" cy="156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E545B-0F49-BF85-B004-56CA54B0F79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7234" y="3680746"/>
            <a:ext cx="1445390" cy="1253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4FF6B-C148-E10B-AB68-4BE27FD4E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225" y="2290111"/>
            <a:ext cx="1445390" cy="1252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6333B-5C4D-15CA-7C75-AEBAABF45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214" y="4690056"/>
            <a:ext cx="3251916" cy="2167944"/>
          </a:xfrm>
          <a:prstGeom prst="rect">
            <a:avLst/>
          </a:prstGeom>
        </p:spPr>
      </p:pic>
      <p:pic>
        <p:nvPicPr>
          <p:cNvPr id="1028" name="Picture 4" descr="Express.js Helper logo">
            <a:extLst>
              <a:ext uri="{FF2B5EF4-FFF2-40B4-BE49-F238E27FC236}">
                <a16:creationId xmlns:a16="http://schemas.microsoft.com/office/drawing/2014/main" id="{A21A6269-A9BA-1DF1-BEFA-5882C79AE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t="13438" r="16397" b="12851"/>
          <a:stretch/>
        </p:blipFill>
        <p:spPr bwMode="auto">
          <a:xfrm>
            <a:off x="5367564" y="1794305"/>
            <a:ext cx="1436097" cy="15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007CB-1084-BCC3-56C0-825B415C11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234" t="13886" r="20501" b="10074"/>
          <a:stretch/>
        </p:blipFill>
        <p:spPr>
          <a:xfrm>
            <a:off x="8961120" y="2176148"/>
            <a:ext cx="1986862" cy="1253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F7A5C0-0522-31F3-E3AC-C163F6967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7759" y="3587243"/>
            <a:ext cx="2187061" cy="1895453"/>
          </a:xfrm>
          <a:prstGeom prst="rect">
            <a:avLst/>
          </a:prstGeom>
        </p:spPr>
      </p:pic>
      <p:pic>
        <p:nvPicPr>
          <p:cNvPr id="1034" name="Picture 10" descr="Django Community | Django">
            <a:extLst>
              <a:ext uri="{FF2B5EF4-FFF2-40B4-BE49-F238E27FC236}">
                <a16:creationId xmlns:a16="http://schemas.microsoft.com/office/drawing/2014/main" id="{C499B289-22E9-EE49-E614-7F644DC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25" y="5420485"/>
            <a:ext cx="2087628" cy="9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and">
            <a:extLst>
              <a:ext uri="{FF2B5EF4-FFF2-40B4-BE49-F238E27FC236}">
                <a16:creationId xmlns:a16="http://schemas.microsoft.com/office/drawing/2014/main" id="{1BE85627-2AC1-52B8-09F7-85BC4A98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333" y="3392525"/>
            <a:ext cx="1203120" cy="17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126603-55D6-0B38-BCAF-7BD4DC4253C3}"/>
              </a:ext>
            </a:extLst>
          </p:cNvPr>
          <p:cNvSpPr/>
          <p:nvPr/>
        </p:nvSpPr>
        <p:spPr>
          <a:xfrm>
            <a:off x="1141413" y="4471523"/>
            <a:ext cx="3426068" cy="7067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Images/video/audio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53D870-A7DF-1979-9483-6205893F15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3878" y="3236966"/>
            <a:ext cx="3700561" cy="1867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F69F48-A5C0-33B8-EEA1-720DE6DA23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20593" y="517353"/>
            <a:ext cx="1846795" cy="17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7D3A-733D-C8F2-0DB0-0C6ECD9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 Request response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50A16A-B148-32A0-8716-33948AB30F7E}"/>
              </a:ext>
            </a:extLst>
          </p:cNvPr>
          <p:cNvSpPr/>
          <p:nvPr/>
        </p:nvSpPr>
        <p:spPr>
          <a:xfrm>
            <a:off x="2237591" y="1376979"/>
            <a:ext cx="7175350" cy="1398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GET /</a:t>
            </a:r>
            <a:r>
              <a:rPr lang="en-ZA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url?id</a:t>
            </a:r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=123</a:t>
            </a:r>
            <a:b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POST /</a:t>
            </a:r>
            <a:r>
              <a:rPr lang="en-ZA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data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3D0AEA1-151D-053F-5E06-6133818E9D28}"/>
              </a:ext>
            </a:extLst>
          </p:cNvPr>
          <p:cNvSpPr/>
          <p:nvPr/>
        </p:nvSpPr>
        <p:spPr>
          <a:xfrm>
            <a:off x="2237591" y="3429000"/>
            <a:ext cx="7175350" cy="15410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 STATUS 200</a:t>
            </a:r>
            <a:b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pic>
        <p:nvPicPr>
          <p:cNvPr id="8" name="Picture 7" descr="Question mark on green pastel background">
            <a:extLst>
              <a:ext uri="{FF2B5EF4-FFF2-40B4-BE49-F238E27FC236}">
                <a16:creationId xmlns:a16="http://schemas.microsoft.com/office/drawing/2014/main" id="{36FDDB4E-52D1-C0B2-5638-7BBC1286C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39" t="11625" r="12179" b="14564"/>
          <a:stretch/>
        </p:blipFill>
        <p:spPr>
          <a:xfrm>
            <a:off x="5348208" y="4742953"/>
            <a:ext cx="954115" cy="1476136"/>
          </a:xfrm>
          <a:prstGeom prst="roundRect">
            <a:avLst>
              <a:gd name="adj" fmla="val 1473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50728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15008</TotalTime>
  <Words>457</Words>
  <Application>Microsoft Office PowerPoint</Application>
  <PresentationFormat>Widescreen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Circuit</vt:lpstr>
      <vt:lpstr>Welcome to Web Development –  Support and Troubleshooting</vt:lpstr>
      <vt:lpstr>Agenda</vt:lpstr>
      <vt:lpstr>Web Application Architecture</vt:lpstr>
      <vt:lpstr>Web Application Architecture</vt:lpstr>
      <vt:lpstr>Web Application Architecture</vt:lpstr>
      <vt:lpstr>Web Request</vt:lpstr>
      <vt:lpstr>What does a browser do?</vt:lpstr>
      <vt:lpstr>HTTP Request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Jacques Verryn</dc:creator>
  <cp:lastModifiedBy>Jacques Verryn</cp:lastModifiedBy>
  <cp:revision>24</cp:revision>
  <dcterms:created xsi:type="dcterms:W3CDTF">2024-07-26T20:04:05Z</dcterms:created>
  <dcterms:modified xsi:type="dcterms:W3CDTF">2024-09-11T15:00:22Z</dcterms:modified>
</cp:coreProperties>
</file>