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8"/>
  </p:normalViewPr>
  <p:slideViewPr>
    <p:cSldViewPr snapToGrid="0" snapToObjects="1">
      <p:cViewPr>
        <p:scale>
          <a:sx n="130" d="100"/>
          <a:sy n="130" d="100"/>
        </p:scale>
        <p:origin x="-366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9431E-C9D1-5B43-9D9E-7E216AAA3FDA}" type="datetimeFigureOut">
              <a:rPr lang="en-US" smtClean="0"/>
              <a:t>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64132-FB28-F34E-A8BB-E442B194B4C8}" type="slidenum">
              <a:rPr lang="en-US" smtClean="0"/>
              <a:t>‹#›</a:t>
            </a:fld>
            <a:endParaRPr lang="en-US"/>
          </a:p>
        </p:txBody>
      </p:sp>
    </p:spTree>
    <p:extLst>
      <p:ext uri="{BB962C8B-B14F-4D97-AF65-F5344CB8AC3E}">
        <p14:creationId xmlns:p14="http://schemas.microsoft.com/office/powerpoint/2010/main" val="167939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More Detailed look at SI Enterprise Architecture mapped to the Federal Enterprise Architecture shows four of the five levels of architecture (Business, Data, Enterprise Service Components, Data and highlighted Technologies.</a:t>
            </a:r>
          </a:p>
          <a:p>
            <a:pPr>
              <a:buFontTx/>
              <a:buChar char="•"/>
            </a:pPr>
            <a:r>
              <a:rPr lang="en-US" altLang="en-US"/>
              <a:t>Core Mission Areas – Unique service areas defining the mission or purpose of the agency</a:t>
            </a:r>
          </a:p>
          <a:p>
            <a:pPr>
              <a:buFontTx/>
              <a:buChar char="•"/>
            </a:pPr>
            <a:r>
              <a:rPr lang="en-US" altLang="en-US"/>
              <a:t>Business Service – Common or shared business services supporting the core mission areas.  Business services are defined by the agency business model and include the foundational mechanisms and back office services used to achieve the purpose of the agency.</a:t>
            </a:r>
          </a:p>
          <a:p>
            <a:pPr>
              <a:buFontTx/>
              <a:buChar char="•"/>
            </a:pPr>
            <a:r>
              <a:rPr lang="en-US" altLang="en-US"/>
              <a:t>Enterprise Services – Common or shared IT services supporting core mission areas and business services.  Enterprise services are defined by the agency service model and include the applications and services used to achieve the purpose of the agency. </a:t>
            </a:r>
          </a:p>
          <a:p>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D36FDD-515E-AD4E-8489-79326735C29D}" type="slidenum">
              <a:rPr lang="en-US" altLang="en-US"/>
              <a:pPr eaLnBrk="1" hangingPunct="1"/>
              <a:t>1</a:t>
            </a:fld>
            <a:endParaRPr lang="en-US" altLang="en-US"/>
          </a:p>
        </p:txBody>
      </p:sp>
    </p:spTree>
    <p:extLst>
      <p:ext uri="{BB962C8B-B14F-4D97-AF65-F5344CB8AC3E}">
        <p14:creationId xmlns:p14="http://schemas.microsoft.com/office/powerpoint/2010/main" val="126726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FDAC14-B165-3247-B831-7E0898440E3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207866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DAC14-B165-3247-B831-7E0898440E3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116830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DAC14-B165-3247-B831-7E0898440E3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118338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DAC14-B165-3247-B831-7E0898440E3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89342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DAC14-B165-3247-B831-7E0898440E3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59962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FDAC14-B165-3247-B831-7E0898440E3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192573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DAC14-B165-3247-B831-7E0898440E38}"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108336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DAC14-B165-3247-B831-7E0898440E38}"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168630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DAC14-B165-3247-B831-7E0898440E38}"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136863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DAC14-B165-3247-B831-7E0898440E3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86910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DAC14-B165-3247-B831-7E0898440E3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1BA31-A92F-F640-A4BC-CB7065EC5CBF}" type="slidenum">
              <a:rPr lang="en-US" smtClean="0"/>
              <a:t>‹#›</a:t>
            </a:fld>
            <a:endParaRPr lang="en-US"/>
          </a:p>
        </p:txBody>
      </p:sp>
    </p:spTree>
    <p:extLst>
      <p:ext uri="{BB962C8B-B14F-4D97-AF65-F5344CB8AC3E}">
        <p14:creationId xmlns:p14="http://schemas.microsoft.com/office/powerpoint/2010/main" val="193800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DAC14-B165-3247-B831-7E0898440E38}" type="datetimeFigureOut">
              <a:rPr lang="en-US" smtClean="0"/>
              <a:t>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1BA31-A92F-F640-A4BC-CB7065EC5CBF}" type="slidenum">
              <a:rPr lang="en-US" smtClean="0"/>
              <a:t>‹#›</a:t>
            </a:fld>
            <a:endParaRPr lang="en-US"/>
          </a:p>
        </p:txBody>
      </p:sp>
    </p:spTree>
    <p:extLst>
      <p:ext uri="{BB962C8B-B14F-4D97-AF65-F5344CB8AC3E}">
        <p14:creationId xmlns:p14="http://schemas.microsoft.com/office/powerpoint/2010/main" val="1552695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132"/>
          <p:cNvSpPr/>
          <p:nvPr/>
        </p:nvSpPr>
        <p:spPr>
          <a:xfrm>
            <a:off x="314491" y="4935380"/>
            <a:ext cx="11183850" cy="2430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7" name="TextBox 121"/>
          <p:cNvSpPr txBox="1">
            <a:spLocks noChangeArrowheads="1"/>
          </p:cNvSpPr>
          <p:nvPr/>
        </p:nvSpPr>
        <p:spPr bwMode="auto">
          <a:xfrm>
            <a:off x="3256280" y="262548"/>
            <a:ext cx="4776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smtClean="0"/>
              <a:t>SI Target Research </a:t>
            </a:r>
            <a:r>
              <a:rPr lang="en-US" altLang="en-US" sz="1600" b="1" dirty="0" smtClean="0"/>
              <a:t>Data Management Lifecycle</a:t>
            </a:r>
            <a:endParaRPr lang="en-US" altLang="en-US" sz="1600" b="1" dirty="0"/>
          </a:p>
        </p:txBody>
      </p:sp>
      <p:sp>
        <p:nvSpPr>
          <p:cNvPr id="126" name="Rectangle 125"/>
          <p:cNvSpPr/>
          <p:nvPr/>
        </p:nvSpPr>
        <p:spPr bwMode="auto">
          <a:xfrm>
            <a:off x="350587" y="2807578"/>
            <a:ext cx="11147754" cy="13030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Rectangle 118"/>
          <p:cNvSpPr/>
          <p:nvPr/>
        </p:nvSpPr>
        <p:spPr bwMode="auto">
          <a:xfrm>
            <a:off x="340518" y="4107017"/>
            <a:ext cx="11147288" cy="8223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 name="Rectangle 115"/>
          <p:cNvSpPr/>
          <p:nvPr/>
        </p:nvSpPr>
        <p:spPr bwMode="auto">
          <a:xfrm>
            <a:off x="336330" y="838884"/>
            <a:ext cx="11151476" cy="9381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118" name="Rectangle 117"/>
          <p:cNvSpPr/>
          <p:nvPr/>
        </p:nvSpPr>
        <p:spPr bwMode="auto">
          <a:xfrm>
            <a:off x="335830" y="1771720"/>
            <a:ext cx="11151976" cy="107208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accent4">
                  <a:lumMod val="40000"/>
                  <a:lumOff val="60000"/>
                </a:schemeClr>
              </a:solidFill>
            </a:endParaRPr>
          </a:p>
        </p:txBody>
      </p:sp>
      <p:grpSp>
        <p:nvGrpSpPr>
          <p:cNvPr id="2" name="Group 1"/>
          <p:cNvGrpSpPr/>
          <p:nvPr/>
        </p:nvGrpSpPr>
        <p:grpSpPr>
          <a:xfrm>
            <a:off x="339813" y="821260"/>
            <a:ext cx="11151977" cy="215900"/>
            <a:chOff x="339813" y="1777693"/>
            <a:chExt cx="11151977" cy="215900"/>
          </a:xfrm>
        </p:grpSpPr>
        <p:sp>
          <p:nvSpPr>
            <p:cNvPr id="130" name="Rounded Rectangle 129"/>
            <p:cNvSpPr/>
            <p:nvPr/>
          </p:nvSpPr>
          <p:spPr>
            <a:xfrm>
              <a:off x="339813" y="1781430"/>
              <a:ext cx="11151977" cy="19996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25" name="TextBox 130"/>
            <p:cNvSpPr txBox="1">
              <a:spLocks noChangeArrowheads="1"/>
            </p:cNvSpPr>
            <p:nvPr/>
          </p:nvSpPr>
          <p:spPr bwMode="auto">
            <a:xfrm>
              <a:off x="4858300" y="1777693"/>
              <a:ext cx="1149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800" b="1" dirty="0"/>
                <a:t>Enterprise Services</a:t>
              </a:r>
            </a:p>
          </p:txBody>
        </p:sp>
      </p:grpSp>
      <p:sp>
        <p:nvSpPr>
          <p:cNvPr id="25627" name="TextBox 133"/>
          <p:cNvSpPr txBox="1">
            <a:spLocks noChangeArrowheads="1"/>
          </p:cNvSpPr>
          <p:nvPr/>
        </p:nvSpPr>
        <p:spPr bwMode="auto">
          <a:xfrm>
            <a:off x="5303709" y="4967391"/>
            <a:ext cx="13083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800" b="1" smtClean="0"/>
              <a:t>Infrastructure Services</a:t>
            </a:r>
            <a:endParaRPr lang="en-US" altLang="en-US" sz="800" b="1" dirty="0"/>
          </a:p>
        </p:txBody>
      </p:sp>
      <p:sp>
        <p:nvSpPr>
          <p:cNvPr id="135" name="Rounded Rectangle 134"/>
          <p:cNvSpPr/>
          <p:nvPr/>
        </p:nvSpPr>
        <p:spPr>
          <a:xfrm>
            <a:off x="322237" y="5174567"/>
            <a:ext cx="11183850" cy="8382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25630" name="Group 141"/>
          <p:cNvGrpSpPr>
            <a:grpSpLocks/>
          </p:cNvGrpSpPr>
          <p:nvPr/>
        </p:nvGrpSpPr>
        <p:grpSpPr bwMode="auto">
          <a:xfrm>
            <a:off x="390797" y="5181921"/>
            <a:ext cx="1176066" cy="894304"/>
            <a:chOff x="-1059487" y="5505702"/>
            <a:chExt cx="1175365" cy="894304"/>
          </a:xfrm>
        </p:grpSpPr>
        <p:sp>
          <p:nvSpPr>
            <p:cNvPr id="138" name="Rounded Rectangle 137"/>
            <p:cNvSpPr/>
            <p:nvPr/>
          </p:nvSpPr>
          <p:spPr>
            <a:xfrm>
              <a:off x="-1059487" y="5505702"/>
              <a:ext cx="832941"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Database Management</a:t>
              </a:r>
            </a:p>
          </p:txBody>
        </p:sp>
        <p:cxnSp>
          <p:nvCxnSpPr>
            <p:cNvPr id="140" name="Elbow Connector 139"/>
            <p:cNvCxnSpPr/>
            <p:nvPr/>
          </p:nvCxnSpPr>
          <p:spPr>
            <a:xfrm>
              <a:off x="-988827" y="5803375"/>
              <a:ext cx="228464" cy="152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686" name="TextBox 140"/>
            <p:cNvSpPr txBox="1">
              <a:spLocks noChangeArrowheads="1"/>
            </p:cNvSpPr>
            <p:nvPr/>
          </p:nvSpPr>
          <p:spPr bwMode="auto">
            <a:xfrm>
              <a:off x="-767697" y="5815231"/>
              <a:ext cx="883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sz="800" dirty="0"/>
                <a:t>Oracle</a:t>
              </a:r>
            </a:p>
            <a:p>
              <a:pPr eaLnBrk="1" hangingPunct="1">
                <a:buFont typeface="Arial" charset="0"/>
                <a:buChar char="•"/>
              </a:pPr>
              <a:r>
                <a:rPr lang="en-US" altLang="en-US" sz="800" dirty="0"/>
                <a:t>MS </a:t>
              </a:r>
              <a:r>
                <a:rPr lang="en-US" altLang="en-US" sz="800" dirty="0" err="1"/>
                <a:t>Sql</a:t>
              </a:r>
              <a:r>
                <a:rPr lang="en-US" altLang="en-US" sz="800" dirty="0"/>
                <a:t> Server</a:t>
              </a:r>
            </a:p>
            <a:p>
              <a:pPr eaLnBrk="1" hangingPunct="1">
                <a:buFont typeface="Arial" charset="0"/>
                <a:buChar char="•"/>
              </a:pPr>
              <a:r>
                <a:rPr lang="en-US" altLang="en-US" sz="800" dirty="0"/>
                <a:t>MySQL</a:t>
              </a:r>
            </a:p>
            <a:p>
              <a:pPr eaLnBrk="1" hangingPunct="1"/>
              <a:endParaRPr lang="en-US" altLang="en-US" sz="800" dirty="0"/>
            </a:p>
          </p:txBody>
        </p:sp>
      </p:grpSp>
      <p:grpSp>
        <p:nvGrpSpPr>
          <p:cNvPr id="25632" name="Group 146"/>
          <p:cNvGrpSpPr>
            <a:grpSpLocks/>
          </p:cNvGrpSpPr>
          <p:nvPr/>
        </p:nvGrpSpPr>
        <p:grpSpPr bwMode="auto">
          <a:xfrm>
            <a:off x="1707728" y="5184261"/>
            <a:ext cx="978519" cy="846529"/>
            <a:chOff x="228600" y="6172200"/>
            <a:chExt cx="979025" cy="706757"/>
          </a:xfrm>
        </p:grpSpPr>
        <p:sp>
          <p:nvSpPr>
            <p:cNvPr id="148" name="Rounded Rectangle 147"/>
            <p:cNvSpPr/>
            <p:nvPr/>
          </p:nvSpPr>
          <p:spPr>
            <a:xfrm>
              <a:off x="228600" y="6172200"/>
              <a:ext cx="833869" cy="301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Office Automation</a:t>
              </a:r>
            </a:p>
          </p:txBody>
        </p:sp>
        <p:cxnSp>
          <p:nvCxnSpPr>
            <p:cNvPr id="149" name="Elbow Connector 148"/>
            <p:cNvCxnSpPr/>
            <p:nvPr/>
          </p:nvCxnSpPr>
          <p:spPr>
            <a:xfrm>
              <a:off x="381079" y="6476918"/>
              <a:ext cx="228718" cy="1523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680" name="TextBox 149"/>
            <p:cNvSpPr txBox="1">
              <a:spLocks noChangeArrowheads="1"/>
            </p:cNvSpPr>
            <p:nvPr/>
          </p:nvSpPr>
          <p:spPr bwMode="auto">
            <a:xfrm>
              <a:off x="544921" y="6540494"/>
              <a:ext cx="662704" cy="3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sz="800" dirty="0" smtClean="0"/>
                <a:t>Office365</a:t>
              </a:r>
              <a:endParaRPr lang="en-US" altLang="en-US" sz="800" dirty="0"/>
            </a:p>
            <a:p>
              <a:pPr eaLnBrk="1" hangingPunct="1"/>
              <a:endParaRPr lang="en-US" altLang="en-US" sz="800" dirty="0"/>
            </a:p>
          </p:txBody>
        </p:sp>
      </p:grpSp>
      <p:grpSp>
        <p:nvGrpSpPr>
          <p:cNvPr id="25639" name="Group 179"/>
          <p:cNvGrpSpPr>
            <a:grpSpLocks/>
          </p:cNvGrpSpPr>
          <p:nvPr/>
        </p:nvGrpSpPr>
        <p:grpSpPr bwMode="auto">
          <a:xfrm>
            <a:off x="2833501" y="5184266"/>
            <a:ext cx="747899" cy="855829"/>
            <a:chOff x="228600" y="6172200"/>
            <a:chExt cx="833438" cy="714521"/>
          </a:xfrm>
        </p:grpSpPr>
        <p:sp>
          <p:nvSpPr>
            <p:cNvPr id="181" name="Rounded Rectangle 180"/>
            <p:cNvSpPr/>
            <p:nvPr/>
          </p:nvSpPr>
          <p:spPr>
            <a:xfrm>
              <a:off x="228600" y="6172200"/>
              <a:ext cx="833438" cy="301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Network Protocols</a:t>
              </a:r>
            </a:p>
          </p:txBody>
        </p:sp>
        <p:cxnSp>
          <p:nvCxnSpPr>
            <p:cNvPr id="182" name="Elbow Connector 160"/>
            <p:cNvCxnSpPr/>
            <p:nvPr/>
          </p:nvCxnSpPr>
          <p:spPr>
            <a:xfrm rot="16200000" flipH="1">
              <a:off x="432504" y="6455048"/>
              <a:ext cx="155533" cy="1929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671" name="TextBox 182"/>
            <p:cNvSpPr txBox="1">
              <a:spLocks noChangeArrowheads="1"/>
            </p:cNvSpPr>
            <p:nvPr/>
          </p:nvSpPr>
          <p:spPr bwMode="auto">
            <a:xfrm>
              <a:off x="532893" y="6548258"/>
              <a:ext cx="518584" cy="3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sz="800"/>
                <a:t>IPv6</a:t>
              </a:r>
            </a:p>
            <a:p>
              <a:pPr eaLnBrk="1" hangingPunct="1"/>
              <a:endParaRPr lang="en-US" altLang="en-US" sz="800" dirty="0"/>
            </a:p>
          </p:txBody>
        </p:sp>
      </p:grpSp>
      <p:grpSp>
        <p:nvGrpSpPr>
          <p:cNvPr id="25640" name="Group 184"/>
          <p:cNvGrpSpPr>
            <a:grpSpLocks/>
          </p:cNvGrpSpPr>
          <p:nvPr/>
        </p:nvGrpSpPr>
        <p:grpSpPr bwMode="auto">
          <a:xfrm>
            <a:off x="6481772" y="5184908"/>
            <a:ext cx="859517" cy="1039213"/>
            <a:chOff x="228600" y="6172200"/>
            <a:chExt cx="1253127" cy="794873"/>
          </a:xfrm>
        </p:grpSpPr>
        <p:sp>
          <p:nvSpPr>
            <p:cNvPr id="186" name="Rounded Rectangle 185"/>
            <p:cNvSpPr/>
            <p:nvPr/>
          </p:nvSpPr>
          <p:spPr>
            <a:xfrm>
              <a:off x="228600" y="6172200"/>
              <a:ext cx="990600" cy="301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Security Services</a:t>
              </a:r>
            </a:p>
          </p:txBody>
        </p:sp>
        <p:cxnSp>
          <p:nvCxnSpPr>
            <p:cNvPr id="187" name="Elbow Connector 160"/>
            <p:cNvCxnSpPr>
              <a:endCxn id="25668" idx="1"/>
            </p:cNvCxnSpPr>
            <p:nvPr/>
          </p:nvCxnSpPr>
          <p:spPr>
            <a:xfrm rot="16200000" flipH="1">
              <a:off x="416995" y="6494469"/>
              <a:ext cx="202501" cy="2012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668" name="TextBox 187"/>
            <p:cNvSpPr txBox="1">
              <a:spLocks noChangeArrowheads="1"/>
            </p:cNvSpPr>
            <p:nvPr/>
          </p:nvSpPr>
          <p:spPr bwMode="auto">
            <a:xfrm>
              <a:off x="618874" y="6425625"/>
              <a:ext cx="862853" cy="54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endParaRPr lang="en-US" altLang="en-US" sz="800" dirty="0"/>
            </a:p>
            <a:p>
              <a:pPr eaLnBrk="1" hangingPunct="1">
                <a:buFont typeface="Arial" charset="0"/>
                <a:buChar char="•"/>
              </a:pPr>
              <a:r>
                <a:rPr lang="en-US" altLang="en-US" sz="800" dirty="0" smtClean="0"/>
                <a:t>F5</a:t>
              </a:r>
            </a:p>
            <a:p>
              <a:pPr eaLnBrk="1" hangingPunct="1">
                <a:buFont typeface="Arial" charset="0"/>
                <a:buChar char="•"/>
              </a:pPr>
              <a:r>
                <a:rPr lang="en-US" altLang="en-US" sz="800" dirty="0" err="1" smtClean="0"/>
                <a:t>Cylance</a:t>
              </a:r>
              <a:endParaRPr lang="en-US" altLang="en-US" sz="800" dirty="0" smtClean="0"/>
            </a:p>
            <a:p>
              <a:pPr eaLnBrk="1" hangingPunct="1">
                <a:buFont typeface="Arial" charset="0"/>
                <a:buChar char="•"/>
              </a:pPr>
              <a:r>
                <a:rPr lang="en-US" altLang="en-US" sz="800" dirty="0" smtClean="0"/>
                <a:t>VPN</a:t>
              </a:r>
              <a:endParaRPr lang="en-US" altLang="en-US" sz="800" dirty="0"/>
            </a:p>
            <a:p>
              <a:pPr eaLnBrk="1" hangingPunct="1"/>
              <a:endParaRPr lang="en-US" altLang="en-US" sz="800" dirty="0"/>
            </a:p>
          </p:txBody>
        </p:sp>
      </p:grpSp>
      <p:grpSp>
        <p:nvGrpSpPr>
          <p:cNvPr id="25642" name="Group 161"/>
          <p:cNvGrpSpPr>
            <a:grpSpLocks/>
          </p:cNvGrpSpPr>
          <p:nvPr/>
        </p:nvGrpSpPr>
        <p:grpSpPr bwMode="auto">
          <a:xfrm>
            <a:off x="3844757" y="5184900"/>
            <a:ext cx="2498972" cy="1130497"/>
            <a:chOff x="4800600" y="5867400"/>
            <a:chExt cx="2499051" cy="962025"/>
          </a:xfrm>
        </p:grpSpPr>
        <p:grpSp>
          <p:nvGrpSpPr>
            <p:cNvPr id="25655" name="Group 158"/>
            <p:cNvGrpSpPr>
              <a:grpSpLocks/>
            </p:cNvGrpSpPr>
            <p:nvPr/>
          </p:nvGrpSpPr>
          <p:grpSpPr bwMode="auto">
            <a:xfrm>
              <a:off x="4800600" y="5867400"/>
              <a:ext cx="833438" cy="962025"/>
              <a:chOff x="228600" y="6172200"/>
              <a:chExt cx="833438" cy="961311"/>
            </a:xfrm>
          </p:grpSpPr>
          <p:sp>
            <p:nvSpPr>
              <p:cNvPr id="160" name="Rounded Rectangle 159"/>
              <p:cNvSpPr/>
              <p:nvPr/>
            </p:nvSpPr>
            <p:spPr>
              <a:xfrm>
                <a:off x="228600" y="6172200"/>
                <a:ext cx="833464" cy="301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Operating Systems</a:t>
                </a:r>
              </a:p>
            </p:txBody>
          </p:sp>
          <p:cxnSp>
            <p:nvCxnSpPr>
              <p:cNvPr id="161" name="Elbow Connector 160"/>
              <p:cNvCxnSpPr/>
              <p:nvPr/>
            </p:nvCxnSpPr>
            <p:spPr>
              <a:xfrm rot="16200000" flipH="1">
                <a:off x="323094" y="6455406"/>
                <a:ext cx="155509" cy="192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662" name="TextBox 161"/>
              <p:cNvSpPr txBox="1">
                <a:spLocks noChangeArrowheads="1"/>
              </p:cNvSpPr>
              <p:nvPr/>
            </p:nvSpPr>
            <p:spPr bwMode="auto">
              <a:xfrm>
                <a:off x="381000" y="6425625"/>
                <a:ext cx="6607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sz="800" dirty="0"/>
                  <a:t>Windows</a:t>
                </a:r>
              </a:p>
              <a:p>
                <a:pPr eaLnBrk="1" hangingPunct="1">
                  <a:buFont typeface="Arial" charset="0"/>
                  <a:buChar char="•"/>
                </a:pPr>
                <a:r>
                  <a:rPr lang="en-US" altLang="en-US" sz="800" dirty="0"/>
                  <a:t>Mac OSX</a:t>
                </a:r>
              </a:p>
              <a:p>
                <a:pPr eaLnBrk="1" hangingPunct="1">
                  <a:buFont typeface="Arial" charset="0"/>
                  <a:buChar char="•"/>
                </a:pPr>
                <a:r>
                  <a:rPr lang="en-US" altLang="en-US" sz="800" dirty="0"/>
                  <a:t>Solaris</a:t>
                </a:r>
              </a:p>
              <a:p>
                <a:pPr eaLnBrk="1" hangingPunct="1">
                  <a:buFont typeface="Arial" charset="0"/>
                  <a:buChar char="•"/>
                </a:pPr>
                <a:r>
                  <a:rPr lang="en-US" altLang="en-US" sz="800" dirty="0"/>
                  <a:t>Linux</a:t>
                </a:r>
              </a:p>
              <a:p>
                <a:pPr eaLnBrk="1" hangingPunct="1"/>
                <a:endParaRPr lang="en-US" altLang="en-US" sz="800" dirty="0"/>
              </a:p>
            </p:txBody>
          </p:sp>
        </p:grpSp>
        <p:grpSp>
          <p:nvGrpSpPr>
            <p:cNvPr id="25656" name="Group 166"/>
            <p:cNvGrpSpPr>
              <a:grpSpLocks/>
            </p:cNvGrpSpPr>
            <p:nvPr/>
          </p:nvGrpSpPr>
          <p:grpSpPr bwMode="auto">
            <a:xfrm>
              <a:off x="5912603" y="5876763"/>
              <a:ext cx="1387048" cy="902392"/>
              <a:chOff x="-159901" y="6181554"/>
              <a:chExt cx="1307945" cy="901722"/>
            </a:xfrm>
          </p:grpSpPr>
          <p:sp>
            <p:nvSpPr>
              <p:cNvPr id="168" name="Rounded Rectangle 167"/>
              <p:cNvSpPr/>
              <p:nvPr/>
            </p:nvSpPr>
            <p:spPr>
              <a:xfrm>
                <a:off x="-159901" y="6181554"/>
                <a:ext cx="991023" cy="301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Communications</a:t>
                </a:r>
              </a:p>
            </p:txBody>
          </p:sp>
          <p:cxnSp>
            <p:nvCxnSpPr>
              <p:cNvPr id="169" name="Elbow Connector 160"/>
              <p:cNvCxnSpPr/>
              <p:nvPr/>
            </p:nvCxnSpPr>
            <p:spPr>
              <a:xfrm rot="16200000" flipH="1">
                <a:off x="-7265" y="6494566"/>
                <a:ext cx="155509" cy="113773"/>
              </a:xfrm>
              <a:prstGeom prst="bentConnector3">
                <a:avLst>
                  <a:gd name="adj1" fmla="val 100744"/>
                </a:avLst>
              </a:prstGeom>
              <a:ln>
                <a:tailEnd type="arrow"/>
              </a:ln>
            </p:spPr>
            <p:style>
              <a:lnRef idx="1">
                <a:schemeClr val="accent1"/>
              </a:lnRef>
              <a:fillRef idx="0">
                <a:schemeClr val="accent1"/>
              </a:fillRef>
              <a:effectRef idx="0">
                <a:schemeClr val="accent1"/>
              </a:effectRef>
              <a:fontRef idx="minor">
                <a:schemeClr val="tx1"/>
              </a:fontRef>
            </p:style>
          </p:cxnSp>
          <p:sp>
            <p:nvSpPr>
              <p:cNvPr id="25659" name="TextBox 169"/>
              <p:cNvSpPr txBox="1">
                <a:spLocks noChangeArrowheads="1"/>
              </p:cNvSpPr>
              <p:nvPr/>
            </p:nvSpPr>
            <p:spPr bwMode="auto">
              <a:xfrm>
                <a:off x="85064" y="6481328"/>
                <a:ext cx="1062980" cy="601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sz="800" dirty="0" smtClean="0"/>
                  <a:t>Secure </a:t>
                </a:r>
                <a:r>
                  <a:rPr lang="en-US" altLang="en-US" sz="800" dirty="0"/>
                  <a:t>Wireless</a:t>
                </a:r>
              </a:p>
              <a:p>
                <a:pPr eaLnBrk="1" hangingPunct="1">
                  <a:buFont typeface="Arial" charset="0"/>
                  <a:buChar char="•"/>
                </a:pPr>
                <a:r>
                  <a:rPr lang="en-US" altLang="en-US" sz="800" dirty="0"/>
                  <a:t>Video Conferencing</a:t>
                </a:r>
              </a:p>
              <a:p>
                <a:pPr eaLnBrk="1" hangingPunct="1">
                  <a:buFont typeface="Arial" charset="0"/>
                  <a:buChar char="•"/>
                </a:pPr>
                <a:r>
                  <a:rPr lang="en-US" altLang="en-US" sz="800" dirty="0"/>
                  <a:t>VOIP</a:t>
                </a:r>
              </a:p>
              <a:p>
                <a:pPr eaLnBrk="1" hangingPunct="1">
                  <a:buFont typeface="Arial" charset="0"/>
                  <a:buChar char="•"/>
                </a:pPr>
                <a:endParaRPr lang="en-US" altLang="en-US" sz="800" dirty="0"/>
              </a:p>
              <a:p>
                <a:pPr eaLnBrk="1" hangingPunct="1"/>
                <a:endParaRPr lang="en-US" altLang="en-US" sz="800" dirty="0"/>
              </a:p>
            </p:txBody>
          </p:sp>
        </p:grpSp>
      </p:grpSp>
      <p:sp>
        <p:nvSpPr>
          <p:cNvPr id="25644" name="TextBox 18"/>
          <p:cNvSpPr txBox="1">
            <a:spLocks noChangeArrowheads="1"/>
          </p:cNvSpPr>
          <p:nvPr/>
        </p:nvSpPr>
        <p:spPr bwMode="auto">
          <a:xfrm>
            <a:off x="8380084" y="6092456"/>
            <a:ext cx="1987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t>
            </a:r>
            <a:r>
              <a:rPr lang="en-US" altLang="en-US" sz="1200"/>
              <a:t>For SI Internal Use Only</a:t>
            </a:r>
            <a:r>
              <a:rPr lang="en-US" altLang="en-US"/>
              <a:t>)</a:t>
            </a:r>
          </a:p>
        </p:txBody>
      </p:sp>
      <p:grpSp>
        <p:nvGrpSpPr>
          <p:cNvPr id="25646" name="Group 184"/>
          <p:cNvGrpSpPr>
            <a:grpSpLocks/>
          </p:cNvGrpSpPr>
          <p:nvPr/>
        </p:nvGrpSpPr>
        <p:grpSpPr bwMode="auto">
          <a:xfrm>
            <a:off x="7511029" y="5195901"/>
            <a:ext cx="984672" cy="1019664"/>
            <a:chOff x="228600" y="6172200"/>
            <a:chExt cx="1434948" cy="828809"/>
          </a:xfrm>
        </p:grpSpPr>
        <p:sp>
          <p:nvSpPr>
            <p:cNvPr id="171" name="Rounded Rectangle 170"/>
            <p:cNvSpPr/>
            <p:nvPr/>
          </p:nvSpPr>
          <p:spPr>
            <a:xfrm>
              <a:off x="228600" y="6172200"/>
              <a:ext cx="990152" cy="302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Content Mgmt</a:t>
              </a:r>
            </a:p>
          </p:txBody>
        </p:sp>
        <p:cxnSp>
          <p:nvCxnSpPr>
            <p:cNvPr id="172" name="Elbow Connector 160"/>
            <p:cNvCxnSpPr>
              <a:endCxn id="25654" idx="1"/>
            </p:cNvCxnSpPr>
            <p:nvPr/>
          </p:nvCxnSpPr>
          <p:spPr>
            <a:xfrm rot="16200000" flipH="1">
              <a:off x="429648" y="6524089"/>
              <a:ext cx="208244" cy="1702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654" name="TextBox 187"/>
            <p:cNvSpPr txBox="1">
              <a:spLocks noChangeArrowheads="1"/>
            </p:cNvSpPr>
            <p:nvPr/>
          </p:nvSpPr>
          <p:spPr bwMode="auto">
            <a:xfrm>
              <a:off x="618874" y="6425621"/>
              <a:ext cx="1044674" cy="5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endParaRPr lang="en-US" altLang="en-US" sz="800" dirty="0" smtClean="0"/>
            </a:p>
            <a:p>
              <a:pPr eaLnBrk="1" hangingPunct="1">
                <a:buFont typeface="Arial" charset="0"/>
                <a:buChar char="•"/>
              </a:pPr>
              <a:r>
                <a:rPr lang="en-US" altLang="en-US" sz="800" dirty="0" smtClean="0"/>
                <a:t>Drupal</a:t>
              </a:r>
            </a:p>
            <a:p>
              <a:pPr eaLnBrk="1" hangingPunct="1">
                <a:buFont typeface="Arial" charset="0"/>
                <a:buChar char="•"/>
              </a:pPr>
              <a:r>
                <a:rPr lang="en-US" altLang="en-US" sz="800" dirty="0" err="1" smtClean="0"/>
                <a:t>Wordpress</a:t>
              </a:r>
              <a:endParaRPr lang="en-US" altLang="en-US" sz="800" dirty="0"/>
            </a:p>
            <a:p>
              <a:pPr eaLnBrk="1" hangingPunct="1">
                <a:buFont typeface="Arial" charset="0"/>
                <a:buChar char="•"/>
              </a:pPr>
              <a:endParaRPr lang="en-US" altLang="en-US" sz="800" dirty="0"/>
            </a:p>
            <a:p>
              <a:pPr eaLnBrk="1" hangingPunct="1"/>
              <a:endParaRPr lang="en-US" altLang="en-US" sz="800" dirty="0"/>
            </a:p>
          </p:txBody>
        </p:sp>
      </p:grpSp>
      <p:sp>
        <p:nvSpPr>
          <p:cNvPr id="25650" name="TextBox 164"/>
          <p:cNvSpPr txBox="1">
            <a:spLocks noChangeArrowheads="1"/>
          </p:cNvSpPr>
          <p:nvPr/>
        </p:nvSpPr>
        <p:spPr bwMode="auto">
          <a:xfrm rot="16200000">
            <a:off x="35266" y="1330395"/>
            <a:ext cx="42832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smtClean="0"/>
              <a:t>OSP</a:t>
            </a:r>
            <a:endParaRPr lang="en-US" altLang="en-US" sz="900" dirty="0"/>
          </a:p>
        </p:txBody>
      </p:sp>
      <p:sp>
        <p:nvSpPr>
          <p:cNvPr id="173" name="TextBox 164"/>
          <p:cNvSpPr txBox="1">
            <a:spLocks noChangeArrowheads="1"/>
          </p:cNvSpPr>
          <p:nvPr/>
        </p:nvSpPr>
        <p:spPr bwMode="auto">
          <a:xfrm rot="16200000">
            <a:off x="56276" y="2251077"/>
            <a:ext cx="35779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smtClean="0"/>
              <a:t>SIL</a:t>
            </a:r>
            <a:endParaRPr lang="en-US" altLang="en-US" sz="900" dirty="0"/>
          </a:p>
        </p:txBody>
      </p:sp>
      <p:sp>
        <p:nvSpPr>
          <p:cNvPr id="176" name="TextBox 164"/>
          <p:cNvSpPr txBox="1">
            <a:spLocks noChangeArrowheads="1"/>
          </p:cNvSpPr>
          <p:nvPr/>
        </p:nvSpPr>
        <p:spPr bwMode="auto">
          <a:xfrm rot="16200000">
            <a:off x="32152" y="3160222"/>
            <a:ext cx="4796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smtClean="0"/>
              <a:t>OCIO</a:t>
            </a:r>
            <a:endParaRPr lang="en-US" altLang="en-US" sz="900" dirty="0"/>
          </a:p>
        </p:txBody>
      </p:sp>
      <p:sp>
        <p:nvSpPr>
          <p:cNvPr id="180" name="TextBox 164"/>
          <p:cNvSpPr txBox="1">
            <a:spLocks noChangeArrowheads="1"/>
          </p:cNvSpPr>
          <p:nvPr/>
        </p:nvSpPr>
        <p:spPr bwMode="auto">
          <a:xfrm rot="16200000">
            <a:off x="81401" y="3932731"/>
            <a:ext cx="37061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900" dirty="0" smtClean="0"/>
              <a:t>SIA</a:t>
            </a:r>
            <a:endParaRPr lang="en-US" altLang="en-US" sz="900" dirty="0"/>
          </a:p>
        </p:txBody>
      </p:sp>
      <p:sp>
        <p:nvSpPr>
          <p:cNvPr id="199" name="Rounded Rectangle 198"/>
          <p:cNvSpPr/>
          <p:nvPr/>
        </p:nvSpPr>
        <p:spPr>
          <a:xfrm>
            <a:off x="374912" y="980402"/>
            <a:ext cx="1783186" cy="3937546"/>
          </a:xfrm>
          <a:prstGeom prst="round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2700000" scaled="1"/>
            <a:tileRect/>
          </a:gra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sz="800" dirty="0" smtClean="0">
                <a:solidFill>
                  <a:schemeClr val="tx1"/>
                </a:solidFill>
              </a:rPr>
              <a:t>Project Planning</a:t>
            </a:r>
            <a:endParaRPr lang="en-US" sz="800" dirty="0">
              <a:solidFill>
                <a:schemeClr val="tx1"/>
              </a:solidFill>
            </a:endParaRPr>
          </a:p>
        </p:txBody>
      </p:sp>
      <p:sp>
        <p:nvSpPr>
          <p:cNvPr id="183" name="Rounded Rectangle 182"/>
          <p:cNvSpPr/>
          <p:nvPr/>
        </p:nvSpPr>
        <p:spPr bwMode="auto">
          <a:xfrm>
            <a:off x="420347" y="1243893"/>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Funding Opportunities</a:t>
            </a:r>
            <a:endParaRPr lang="en-US" sz="800" dirty="0">
              <a:latin typeface="+mj-lt"/>
              <a:cs typeface="Arial" pitchFamily="34" charset="0"/>
            </a:endParaRPr>
          </a:p>
        </p:txBody>
      </p:sp>
      <p:sp>
        <p:nvSpPr>
          <p:cNvPr id="184" name="Rounded Rectangle 183"/>
          <p:cNvSpPr/>
          <p:nvPr/>
        </p:nvSpPr>
        <p:spPr bwMode="auto">
          <a:xfrm>
            <a:off x="1306090" y="1247912"/>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Proposal Development</a:t>
            </a:r>
            <a:endParaRPr lang="en-US" sz="800" dirty="0">
              <a:latin typeface="+mj-lt"/>
              <a:cs typeface="Arial" pitchFamily="34" charset="0"/>
            </a:endParaRPr>
          </a:p>
        </p:txBody>
      </p:sp>
      <p:grpSp>
        <p:nvGrpSpPr>
          <p:cNvPr id="49" name="Group 48"/>
          <p:cNvGrpSpPr/>
          <p:nvPr/>
        </p:nvGrpSpPr>
        <p:grpSpPr>
          <a:xfrm>
            <a:off x="2215088" y="1045479"/>
            <a:ext cx="938346" cy="2434200"/>
            <a:chOff x="2122223" y="1024962"/>
            <a:chExt cx="938346" cy="2434200"/>
          </a:xfrm>
        </p:grpSpPr>
        <p:sp>
          <p:nvSpPr>
            <p:cNvPr id="192" name="Rounded Rectangle 191"/>
            <p:cNvSpPr/>
            <p:nvPr/>
          </p:nvSpPr>
          <p:spPr>
            <a:xfrm>
              <a:off x="2122223" y="1024962"/>
              <a:ext cx="938346" cy="2434200"/>
            </a:xfrm>
            <a:prstGeom prst="round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2700000" scaled="1"/>
              <a:tileRect/>
            </a:gra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sz="800" dirty="0" smtClean="0">
                  <a:solidFill>
                    <a:schemeClr val="tx1"/>
                  </a:solidFill>
                </a:rPr>
                <a:t>Project Start Up</a:t>
              </a:r>
              <a:endParaRPr lang="en-US" sz="800" dirty="0">
                <a:solidFill>
                  <a:schemeClr val="tx1"/>
                </a:solidFill>
              </a:endParaRPr>
            </a:p>
          </p:txBody>
        </p:sp>
        <p:sp>
          <p:nvSpPr>
            <p:cNvPr id="189" name="Rounded Rectangle 188"/>
            <p:cNvSpPr/>
            <p:nvPr/>
          </p:nvSpPr>
          <p:spPr bwMode="auto">
            <a:xfrm>
              <a:off x="2170387" y="3039669"/>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Confluence &amp; Jira</a:t>
              </a:r>
              <a:endParaRPr lang="en-US" sz="800" dirty="0">
                <a:latin typeface="+mj-lt"/>
                <a:cs typeface="Arial" pitchFamily="34" charset="0"/>
              </a:endParaRPr>
            </a:p>
          </p:txBody>
        </p:sp>
        <p:sp>
          <p:nvSpPr>
            <p:cNvPr id="56" name="Rounded Rectangle 55"/>
            <p:cNvSpPr/>
            <p:nvPr/>
          </p:nvSpPr>
          <p:spPr bwMode="auto">
            <a:xfrm>
              <a:off x="2200298" y="2133323"/>
              <a:ext cx="803275" cy="3492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Metadata Standards</a:t>
              </a:r>
              <a:endParaRPr lang="en-US" sz="800" dirty="0">
                <a:latin typeface="+mj-lt"/>
                <a:cs typeface="Arial" pitchFamily="34" charset="0"/>
              </a:endParaRPr>
            </a:p>
          </p:txBody>
        </p:sp>
        <p:sp>
          <p:nvSpPr>
            <p:cNvPr id="195" name="Rounded Rectangle 194"/>
            <p:cNvSpPr/>
            <p:nvPr/>
          </p:nvSpPr>
          <p:spPr bwMode="auto">
            <a:xfrm>
              <a:off x="2179285" y="2639814"/>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Metadata Training</a:t>
              </a:r>
              <a:endParaRPr lang="en-US" sz="800" dirty="0">
                <a:latin typeface="+mj-lt"/>
                <a:cs typeface="Arial" pitchFamily="34" charset="0"/>
              </a:endParaRPr>
            </a:p>
          </p:txBody>
        </p:sp>
        <p:sp>
          <p:nvSpPr>
            <p:cNvPr id="200" name="Rounded Rectangle 199"/>
            <p:cNvSpPr/>
            <p:nvPr/>
          </p:nvSpPr>
          <p:spPr bwMode="auto">
            <a:xfrm>
              <a:off x="2179285" y="1232617"/>
              <a:ext cx="803275" cy="3492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PI Portal</a:t>
              </a:r>
              <a:endParaRPr lang="en-US" sz="800" dirty="0">
                <a:latin typeface="+mj-lt"/>
                <a:cs typeface="Arial" pitchFamily="34" charset="0"/>
              </a:endParaRPr>
            </a:p>
          </p:txBody>
        </p:sp>
      </p:grpSp>
      <p:grpSp>
        <p:nvGrpSpPr>
          <p:cNvPr id="48" name="Group 47"/>
          <p:cNvGrpSpPr/>
          <p:nvPr/>
        </p:nvGrpSpPr>
        <p:grpSpPr>
          <a:xfrm>
            <a:off x="3288219" y="2522138"/>
            <a:ext cx="1767621" cy="1544069"/>
            <a:chOff x="3118000" y="2533507"/>
            <a:chExt cx="1767621" cy="1544069"/>
          </a:xfrm>
        </p:grpSpPr>
        <p:sp>
          <p:nvSpPr>
            <p:cNvPr id="198" name="Rounded Rectangle 197"/>
            <p:cNvSpPr/>
            <p:nvPr/>
          </p:nvSpPr>
          <p:spPr>
            <a:xfrm>
              <a:off x="3118000" y="2533507"/>
              <a:ext cx="1767621" cy="1544069"/>
            </a:xfrm>
            <a:prstGeom prst="round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2700000" scaled="1"/>
              <a:tileRect/>
            </a:gra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sz="800" dirty="0" smtClean="0">
                  <a:solidFill>
                    <a:schemeClr val="tx1"/>
                  </a:solidFill>
                </a:rPr>
                <a:t>Data Collection</a:t>
              </a:r>
              <a:endParaRPr lang="en-US" sz="800" dirty="0">
                <a:solidFill>
                  <a:schemeClr val="tx1"/>
                </a:solidFill>
              </a:endParaRPr>
            </a:p>
          </p:txBody>
        </p:sp>
        <p:sp>
          <p:nvSpPr>
            <p:cNvPr id="188" name="Rounded Rectangle 187"/>
            <p:cNvSpPr/>
            <p:nvPr/>
          </p:nvSpPr>
          <p:spPr bwMode="auto">
            <a:xfrm>
              <a:off x="3172972" y="2861972"/>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Research Data Repository</a:t>
              </a:r>
              <a:endParaRPr lang="en-US" sz="800" dirty="0">
                <a:latin typeface="+mj-lt"/>
                <a:cs typeface="Arial" pitchFamily="34" charset="0"/>
              </a:endParaRPr>
            </a:p>
          </p:txBody>
        </p:sp>
        <p:sp>
          <p:nvSpPr>
            <p:cNvPr id="137" name="Rounded Rectangle 136"/>
            <p:cNvSpPr/>
            <p:nvPr/>
          </p:nvSpPr>
          <p:spPr>
            <a:xfrm>
              <a:off x="3157260" y="3254735"/>
              <a:ext cx="833438" cy="37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Digital Asset Management</a:t>
              </a:r>
            </a:p>
          </p:txBody>
        </p:sp>
        <p:sp>
          <p:nvSpPr>
            <p:cNvPr id="193" name="Rounded Rectangle 192"/>
            <p:cNvSpPr/>
            <p:nvPr/>
          </p:nvSpPr>
          <p:spPr>
            <a:xfrm>
              <a:off x="4025692" y="3261788"/>
              <a:ext cx="833438" cy="37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smtClean="0">
                  <a:latin typeface="+mj-lt"/>
                  <a:cs typeface="Arial" pitchFamily="34" charset="0"/>
                </a:rPr>
                <a:t>Github</a:t>
              </a:r>
              <a:endParaRPr lang="en-US" sz="800" dirty="0">
                <a:latin typeface="+mj-lt"/>
                <a:cs typeface="Arial" pitchFamily="34" charset="0"/>
              </a:endParaRPr>
            </a:p>
          </p:txBody>
        </p:sp>
        <p:sp>
          <p:nvSpPr>
            <p:cNvPr id="204" name="Rounded Rectangle 203"/>
            <p:cNvSpPr/>
            <p:nvPr/>
          </p:nvSpPr>
          <p:spPr bwMode="auto">
            <a:xfrm>
              <a:off x="4027485" y="2856976"/>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Web Development</a:t>
              </a:r>
              <a:endParaRPr lang="en-US" sz="800" dirty="0">
                <a:latin typeface="+mj-lt"/>
                <a:cs typeface="Arial" pitchFamily="34" charset="0"/>
              </a:endParaRPr>
            </a:p>
          </p:txBody>
        </p:sp>
        <p:sp>
          <p:nvSpPr>
            <p:cNvPr id="206" name="Rounded Rectangle 205"/>
            <p:cNvSpPr/>
            <p:nvPr/>
          </p:nvSpPr>
          <p:spPr>
            <a:xfrm>
              <a:off x="3581401" y="3670310"/>
              <a:ext cx="833438" cy="37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Archival Storage</a:t>
              </a:r>
              <a:endParaRPr lang="en-US" sz="800" dirty="0">
                <a:latin typeface="+mj-lt"/>
                <a:cs typeface="Arial" pitchFamily="34" charset="0"/>
              </a:endParaRPr>
            </a:p>
          </p:txBody>
        </p:sp>
      </p:grpSp>
      <p:grpSp>
        <p:nvGrpSpPr>
          <p:cNvPr id="39" name="Group 38"/>
          <p:cNvGrpSpPr/>
          <p:nvPr/>
        </p:nvGrpSpPr>
        <p:grpSpPr>
          <a:xfrm>
            <a:off x="5230941" y="2545388"/>
            <a:ext cx="1767621" cy="1544069"/>
            <a:chOff x="4920103" y="2559109"/>
            <a:chExt cx="1767621" cy="1544069"/>
          </a:xfrm>
        </p:grpSpPr>
        <p:sp>
          <p:nvSpPr>
            <p:cNvPr id="201" name="Rounded Rectangle 200"/>
            <p:cNvSpPr/>
            <p:nvPr/>
          </p:nvSpPr>
          <p:spPr>
            <a:xfrm>
              <a:off x="4920103" y="2559109"/>
              <a:ext cx="1767621" cy="1544069"/>
            </a:xfrm>
            <a:prstGeom prst="round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2700000" scaled="1"/>
              <a:tileRect/>
            </a:gra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sz="800" dirty="0" smtClean="0">
                  <a:solidFill>
                    <a:schemeClr val="tx1"/>
                  </a:solidFill>
                </a:rPr>
                <a:t>Processing </a:t>
              </a:r>
              <a:r>
                <a:rPr lang="en-US" sz="800" smtClean="0">
                  <a:solidFill>
                    <a:schemeClr val="tx1"/>
                  </a:solidFill>
                </a:rPr>
                <a:t>&amp; Analysis</a:t>
              </a:r>
              <a:endParaRPr lang="en-US" sz="800" dirty="0">
                <a:solidFill>
                  <a:schemeClr val="tx1"/>
                </a:solidFill>
              </a:endParaRPr>
            </a:p>
          </p:txBody>
        </p:sp>
        <p:sp>
          <p:nvSpPr>
            <p:cNvPr id="202" name="Rounded Rectangle 201"/>
            <p:cNvSpPr/>
            <p:nvPr/>
          </p:nvSpPr>
          <p:spPr bwMode="auto">
            <a:xfrm>
              <a:off x="5000638" y="2883460"/>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HPCC</a:t>
              </a:r>
              <a:endParaRPr lang="en-US" sz="800" dirty="0">
                <a:latin typeface="+mj-lt"/>
                <a:cs typeface="Arial" pitchFamily="34" charset="0"/>
              </a:endParaRPr>
            </a:p>
          </p:txBody>
        </p:sp>
        <p:sp>
          <p:nvSpPr>
            <p:cNvPr id="203" name="Rounded Rectangle 202"/>
            <p:cNvSpPr/>
            <p:nvPr/>
          </p:nvSpPr>
          <p:spPr bwMode="auto">
            <a:xfrm>
              <a:off x="4989232" y="3299790"/>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Visualization</a:t>
              </a:r>
              <a:endParaRPr lang="en-US" sz="800" dirty="0">
                <a:latin typeface="+mj-lt"/>
                <a:cs typeface="Arial" pitchFamily="34" charset="0"/>
              </a:endParaRPr>
            </a:p>
          </p:txBody>
        </p:sp>
        <p:sp>
          <p:nvSpPr>
            <p:cNvPr id="205" name="Rounded Rectangle 204"/>
            <p:cNvSpPr/>
            <p:nvPr/>
          </p:nvSpPr>
          <p:spPr bwMode="auto">
            <a:xfrm>
              <a:off x="5831490" y="3304201"/>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Galaxy</a:t>
              </a:r>
              <a:endParaRPr lang="en-US" sz="800" dirty="0">
                <a:latin typeface="+mj-lt"/>
                <a:cs typeface="Arial" pitchFamily="34" charset="0"/>
              </a:endParaRPr>
            </a:p>
          </p:txBody>
        </p:sp>
        <p:sp>
          <p:nvSpPr>
            <p:cNvPr id="157" name="Rounded Rectangle 156"/>
            <p:cNvSpPr/>
            <p:nvPr/>
          </p:nvSpPr>
          <p:spPr>
            <a:xfrm>
              <a:off x="5829099" y="2876910"/>
              <a:ext cx="833438" cy="37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latin typeface="+mj-lt"/>
                  <a:cs typeface="Arial" pitchFamily="34" charset="0"/>
                </a:rPr>
                <a:t>GIS</a:t>
              </a:r>
            </a:p>
          </p:txBody>
        </p:sp>
        <p:sp>
          <p:nvSpPr>
            <p:cNvPr id="207" name="Rounded Rectangle 206"/>
            <p:cNvSpPr/>
            <p:nvPr/>
          </p:nvSpPr>
          <p:spPr>
            <a:xfrm>
              <a:off x="5369945" y="3686475"/>
              <a:ext cx="833438" cy="37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Scratch Storage</a:t>
              </a:r>
              <a:endParaRPr lang="en-US" sz="800" dirty="0">
                <a:latin typeface="+mj-lt"/>
                <a:cs typeface="Arial" pitchFamily="34" charset="0"/>
              </a:endParaRPr>
            </a:p>
          </p:txBody>
        </p:sp>
      </p:grpSp>
      <p:grpSp>
        <p:nvGrpSpPr>
          <p:cNvPr id="43" name="Group 42"/>
          <p:cNvGrpSpPr/>
          <p:nvPr/>
        </p:nvGrpSpPr>
        <p:grpSpPr>
          <a:xfrm>
            <a:off x="9273993" y="1062795"/>
            <a:ext cx="1850420" cy="2335041"/>
            <a:chOff x="8060835" y="1028699"/>
            <a:chExt cx="1850420" cy="2335041"/>
          </a:xfrm>
        </p:grpSpPr>
        <p:sp>
          <p:nvSpPr>
            <p:cNvPr id="209" name="Rounded Rectangle 208"/>
            <p:cNvSpPr/>
            <p:nvPr/>
          </p:nvSpPr>
          <p:spPr>
            <a:xfrm>
              <a:off x="8060835" y="1028699"/>
              <a:ext cx="1850420" cy="2335041"/>
            </a:xfrm>
            <a:prstGeom prst="round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2700000" scaled="1"/>
              <a:tileRect/>
            </a:gra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sz="800" dirty="0" smtClean="0">
                  <a:solidFill>
                    <a:schemeClr val="tx1"/>
                  </a:solidFill>
                </a:rPr>
                <a:t>Publishing, Discovery &amp; Reuse</a:t>
              </a:r>
              <a:endParaRPr lang="en-US" sz="800" dirty="0">
                <a:solidFill>
                  <a:schemeClr val="tx1"/>
                </a:solidFill>
              </a:endParaRPr>
            </a:p>
          </p:txBody>
        </p:sp>
        <p:sp>
          <p:nvSpPr>
            <p:cNvPr id="210" name="Rounded Rectangle 209"/>
            <p:cNvSpPr/>
            <p:nvPr/>
          </p:nvSpPr>
          <p:spPr bwMode="auto">
            <a:xfrm>
              <a:off x="8160701" y="2350016"/>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SRO</a:t>
              </a:r>
              <a:endParaRPr lang="en-US" sz="800" dirty="0">
                <a:latin typeface="+mj-lt"/>
                <a:cs typeface="Arial" pitchFamily="34" charset="0"/>
              </a:endParaRPr>
            </a:p>
          </p:txBody>
        </p:sp>
        <p:sp>
          <p:nvSpPr>
            <p:cNvPr id="214" name="Rounded Rectangle 213"/>
            <p:cNvSpPr/>
            <p:nvPr/>
          </p:nvSpPr>
          <p:spPr>
            <a:xfrm>
              <a:off x="8596515" y="2863895"/>
              <a:ext cx="833438" cy="37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Public Data Portal?</a:t>
              </a:r>
              <a:endParaRPr lang="en-US" sz="800" dirty="0">
                <a:latin typeface="+mj-lt"/>
                <a:cs typeface="Arial" pitchFamily="34" charset="0"/>
              </a:endParaRPr>
            </a:p>
          </p:txBody>
        </p:sp>
      </p:grpSp>
      <p:grpSp>
        <p:nvGrpSpPr>
          <p:cNvPr id="216" name="Group 184"/>
          <p:cNvGrpSpPr>
            <a:grpSpLocks/>
          </p:cNvGrpSpPr>
          <p:nvPr/>
        </p:nvGrpSpPr>
        <p:grpSpPr bwMode="auto">
          <a:xfrm>
            <a:off x="8577442" y="5190309"/>
            <a:ext cx="1271610" cy="1265885"/>
            <a:chOff x="228600" y="6172200"/>
            <a:chExt cx="1853098" cy="1028944"/>
          </a:xfrm>
        </p:grpSpPr>
        <p:sp>
          <p:nvSpPr>
            <p:cNvPr id="217" name="Rounded Rectangle 216"/>
            <p:cNvSpPr/>
            <p:nvPr/>
          </p:nvSpPr>
          <p:spPr>
            <a:xfrm>
              <a:off x="228600" y="6172200"/>
              <a:ext cx="990152" cy="302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Storage</a:t>
              </a:r>
              <a:endParaRPr lang="en-US" sz="800" dirty="0">
                <a:latin typeface="+mj-lt"/>
                <a:cs typeface="Arial" pitchFamily="34" charset="0"/>
              </a:endParaRPr>
            </a:p>
          </p:txBody>
        </p:sp>
        <p:cxnSp>
          <p:nvCxnSpPr>
            <p:cNvPr id="218" name="Elbow Connector 160"/>
            <p:cNvCxnSpPr/>
            <p:nvPr/>
          </p:nvCxnSpPr>
          <p:spPr>
            <a:xfrm rot="16200000" flipH="1">
              <a:off x="472799" y="6480938"/>
              <a:ext cx="121942" cy="1702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TextBox 187"/>
            <p:cNvSpPr txBox="1">
              <a:spLocks noChangeArrowheads="1"/>
            </p:cNvSpPr>
            <p:nvPr/>
          </p:nvSpPr>
          <p:spPr bwMode="auto">
            <a:xfrm>
              <a:off x="618874" y="6425621"/>
              <a:ext cx="1462824" cy="77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endParaRPr lang="en-US" altLang="en-US" sz="800" dirty="0" smtClean="0"/>
            </a:p>
            <a:p>
              <a:pPr eaLnBrk="1" hangingPunct="1">
                <a:buFont typeface="Arial" charset="0"/>
                <a:buChar char="•"/>
              </a:pPr>
              <a:r>
                <a:rPr lang="en-US" altLang="en-US" sz="800" dirty="0" err="1" smtClean="0"/>
                <a:t>Netapp</a:t>
              </a:r>
              <a:r>
                <a:rPr lang="en-US" altLang="en-US" sz="800" dirty="0" smtClean="0"/>
                <a:t> (online)</a:t>
              </a:r>
            </a:p>
            <a:p>
              <a:pPr eaLnBrk="1" hangingPunct="1">
                <a:buFont typeface="Arial" charset="0"/>
                <a:buChar char="•"/>
              </a:pPr>
              <a:r>
                <a:rPr lang="en-US" altLang="en-US" sz="800" dirty="0" err="1" smtClean="0"/>
                <a:t>Isilon</a:t>
              </a:r>
              <a:r>
                <a:rPr lang="en-US" altLang="en-US" sz="800" dirty="0" smtClean="0"/>
                <a:t> (Near Line)</a:t>
              </a:r>
            </a:p>
            <a:p>
              <a:pPr eaLnBrk="1" hangingPunct="1">
                <a:buFont typeface="Arial" charset="0"/>
                <a:buChar char="•"/>
              </a:pPr>
              <a:r>
                <a:rPr lang="en-US" altLang="en-US" sz="800" dirty="0" smtClean="0"/>
                <a:t>Offline</a:t>
              </a:r>
            </a:p>
            <a:p>
              <a:pPr eaLnBrk="1" hangingPunct="1">
                <a:buFont typeface="Arial" charset="0"/>
                <a:buChar char="•"/>
              </a:pPr>
              <a:endParaRPr lang="en-US" altLang="en-US" sz="800" dirty="0"/>
            </a:p>
            <a:p>
              <a:pPr eaLnBrk="1" hangingPunct="1">
                <a:buFont typeface="Arial" charset="0"/>
                <a:buChar char="•"/>
              </a:pPr>
              <a:endParaRPr lang="en-US" altLang="en-US" sz="800" dirty="0"/>
            </a:p>
            <a:p>
              <a:pPr eaLnBrk="1" hangingPunct="1"/>
              <a:endParaRPr lang="en-US" altLang="en-US" sz="800" dirty="0"/>
            </a:p>
          </p:txBody>
        </p:sp>
      </p:grpSp>
      <p:sp>
        <p:nvSpPr>
          <p:cNvPr id="226" name="Rounded Rectangle 225"/>
          <p:cNvSpPr/>
          <p:nvPr/>
        </p:nvSpPr>
        <p:spPr>
          <a:xfrm>
            <a:off x="7180520" y="1750063"/>
            <a:ext cx="1767621" cy="3143983"/>
          </a:xfrm>
          <a:prstGeom prst="round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2700000" scaled="1"/>
            <a:tileRect/>
          </a:gra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sz="800" dirty="0" smtClean="0">
                <a:solidFill>
                  <a:schemeClr val="tx1"/>
                </a:solidFill>
              </a:rPr>
              <a:t>Data Appraisal &amp; Preservation</a:t>
            </a:r>
            <a:endParaRPr lang="en-US" sz="800" dirty="0">
              <a:solidFill>
                <a:schemeClr val="tx1"/>
              </a:solidFill>
            </a:endParaRPr>
          </a:p>
        </p:txBody>
      </p:sp>
      <p:sp>
        <p:nvSpPr>
          <p:cNvPr id="232" name="Rounded Rectangle 231"/>
          <p:cNvSpPr/>
          <p:nvPr/>
        </p:nvSpPr>
        <p:spPr bwMode="auto">
          <a:xfrm>
            <a:off x="7237013" y="2249555"/>
            <a:ext cx="803275" cy="2287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Data Appraisal</a:t>
            </a:r>
            <a:endParaRPr lang="en-US" sz="800" dirty="0">
              <a:latin typeface="+mj-lt"/>
              <a:cs typeface="Arial" pitchFamily="34" charset="0"/>
            </a:endParaRPr>
          </a:p>
        </p:txBody>
      </p:sp>
      <p:sp>
        <p:nvSpPr>
          <p:cNvPr id="233" name="Rounded Rectangle 232"/>
          <p:cNvSpPr/>
          <p:nvPr/>
        </p:nvSpPr>
        <p:spPr bwMode="auto">
          <a:xfrm>
            <a:off x="8113892" y="4187915"/>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Preservation Monitoring</a:t>
            </a:r>
            <a:endParaRPr lang="en-US" sz="800" dirty="0">
              <a:latin typeface="+mj-lt"/>
              <a:cs typeface="Arial" pitchFamily="34" charset="0"/>
            </a:endParaRPr>
          </a:p>
        </p:txBody>
      </p:sp>
      <p:sp>
        <p:nvSpPr>
          <p:cNvPr id="234" name="Rounded Rectangle 233"/>
          <p:cNvSpPr/>
          <p:nvPr/>
        </p:nvSpPr>
        <p:spPr>
          <a:xfrm>
            <a:off x="1259960" y="1635303"/>
            <a:ext cx="896374" cy="3291996"/>
          </a:xfrm>
          <a:prstGeom prst="round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2700000" scaled="1"/>
            <a:tileRect/>
          </a:gra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sz="800" dirty="0" smtClean="0">
                <a:solidFill>
                  <a:schemeClr val="tx1"/>
                </a:solidFill>
              </a:rPr>
              <a:t>Data Management Planning</a:t>
            </a:r>
            <a:endParaRPr lang="en-US" sz="800" dirty="0">
              <a:solidFill>
                <a:schemeClr val="tx1"/>
              </a:solidFill>
            </a:endParaRPr>
          </a:p>
        </p:txBody>
      </p:sp>
      <p:sp>
        <p:nvSpPr>
          <p:cNvPr id="197" name="Rounded Rectangle 196"/>
          <p:cNvSpPr/>
          <p:nvPr/>
        </p:nvSpPr>
        <p:spPr bwMode="auto">
          <a:xfrm>
            <a:off x="1294812" y="4136706"/>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Preservation Planning</a:t>
            </a:r>
            <a:endParaRPr lang="en-US" sz="800" dirty="0">
              <a:latin typeface="+mj-lt"/>
              <a:cs typeface="Arial" pitchFamily="34" charset="0"/>
            </a:endParaRPr>
          </a:p>
        </p:txBody>
      </p:sp>
      <p:sp>
        <p:nvSpPr>
          <p:cNvPr id="196" name="Rounded Rectangle 195"/>
          <p:cNvSpPr/>
          <p:nvPr/>
        </p:nvSpPr>
        <p:spPr bwMode="auto">
          <a:xfrm>
            <a:off x="1296510" y="3027093"/>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Infrastructure Planning</a:t>
            </a:r>
            <a:endParaRPr lang="en-US" sz="800" dirty="0">
              <a:latin typeface="+mj-lt"/>
              <a:cs typeface="Arial" pitchFamily="34" charset="0"/>
            </a:endParaRPr>
          </a:p>
        </p:txBody>
      </p:sp>
      <p:sp>
        <p:nvSpPr>
          <p:cNvPr id="194" name="Rounded Rectangle 193"/>
          <p:cNvSpPr/>
          <p:nvPr/>
        </p:nvSpPr>
        <p:spPr bwMode="auto">
          <a:xfrm>
            <a:off x="1299819" y="2152847"/>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00" dirty="0" smtClean="0">
                <a:latin typeface="+mj-lt"/>
                <a:cs typeface="Arial" pitchFamily="34" charset="0"/>
              </a:rPr>
              <a:t>Metadata &amp; General Planning </a:t>
            </a:r>
            <a:r>
              <a:rPr lang="en-US" sz="600" dirty="0" smtClean="0">
                <a:latin typeface="+mj-lt"/>
                <a:cs typeface="Arial" pitchFamily="34" charset="0"/>
              </a:rPr>
              <a:t>Consultation</a:t>
            </a:r>
            <a:endParaRPr lang="en-US" sz="600" dirty="0">
              <a:latin typeface="+mj-lt"/>
              <a:cs typeface="Arial" pitchFamily="34" charset="0"/>
            </a:endParaRPr>
          </a:p>
        </p:txBody>
      </p:sp>
      <p:grpSp>
        <p:nvGrpSpPr>
          <p:cNvPr id="88" name="Group 184"/>
          <p:cNvGrpSpPr>
            <a:grpSpLocks/>
          </p:cNvGrpSpPr>
          <p:nvPr/>
        </p:nvGrpSpPr>
        <p:grpSpPr bwMode="auto">
          <a:xfrm>
            <a:off x="9655963" y="5195907"/>
            <a:ext cx="1297258" cy="896553"/>
            <a:chOff x="228600" y="6172200"/>
            <a:chExt cx="1890474" cy="728741"/>
          </a:xfrm>
        </p:grpSpPr>
        <p:sp>
          <p:nvSpPr>
            <p:cNvPr id="89" name="Rounded Rectangle 88"/>
            <p:cNvSpPr/>
            <p:nvPr/>
          </p:nvSpPr>
          <p:spPr>
            <a:xfrm>
              <a:off x="228600" y="6172200"/>
              <a:ext cx="990152" cy="302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Compute</a:t>
              </a:r>
              <a:endParaRPr lang="en-US" sz="800" dirty="0">
                <a:latin typeface="+mj-lt"/>
                <a:cs typeface="Arial" pitchFamily="34" charset="0"/>
              </a:endParaRPr>
            </a:p>
          </p:txBody>
        </p:sp>
        <p:cxnSp>
          <p:nvCxnSpPr>
            <p:cNvPr id="90" name="Elbow Connector 160"/>
            <p:cNvCxnSpPr/>
            <p:nvPr/>
          </p:nvCxnSpPr>
          <p:spPr>
            <a:xfrm rot="16200000" flipH="1">
              <a:off x="472799" y="6480938"/>
              <a:ext cx="121942" cy="1702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187"/>
            <p:cNvSpPr txBox="1">
              <a:spLocks noChangeArrowheads="1"/>
            </p:cNvSpPr>
            <p:nvPr/>
          </p:nvSpPr>
          <p:spPr bwMode="auto">
            <a:xfrm>
              <a:off x="618874" y="6425621"/>
              <a:ext cx="1500200" cy="47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endParaRPr lang="en-US" altLang="en-US" sz="800" dirty="0" smtClean="0"/>
            </a:p>
            <a:p>
              <a:pPr eaLnBrk="1" hangingPunct="1">
                <a:buFont typeface="Arial" charset="0"/>
                <a:buChar char="•"/>
              </a:pPr>
              <a:r>
                <a:rPr lang="en-US" altLang="en-US" sz="800" dirty="0" smtClean="0"/>
                <a:t>HPC</a:t>
              </a:r>
            </a:p>
            <a:p>
              <a:pPr eaLnBrk="1" hangingPunct="1">
                <a:buFont typeface="Arial" charset="0"/>
                <a:buChar char="•"/>
              </a:pPr>
              <a:r>
                <a:rPr lang="en-US" altLang="en-US" sz="800" dirty="0" smtClean="0"/>
                <a:t>Galaxy</a:t>
              </a:r>
            </a:p>
            <a:p>
              <a:pPr eaLnBrk="1" hangingPunct="1">
                <a:buFont typeface="Arial" charset="0"/>
                <a:buChar char="•"/>
              </a:pPr>
              <a:r>
                <a:rPr lang="en-US" altLang="en-US" sz="800" dirty="0" err="1" smtClean="0"/>
                <a:t>Jupter</a:t>
              </a:r>
              <a:r>
                <a:rPr lang="en-US" altLang="en-US" sz="800" dirty="0" smtClean="0"/>
                <a:t> Notebooks</a:t>
              </a:r>
              <a:endParaRPr lang="en-US" altLang="en-US" sz="800" dirty="0"/>
            </a:p>
          </p:txBody>
        </p:sp>
      </p:grpSp>
      <p:sp>
        <p:nvSpPr>
          <p:cNvPr id="92" name="Rounded Rectangle 91"/>
          <p:cNvSpPr/>
          <p:nvPr/>
        </p:nvSpPr>
        <p:spPr bwMode="auto">
          <a:xfrm>
            <a:off x="10226740" y="2378635"/>
            <a:ext cx="803275"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smtClean="0">
                <a:latin typeface="+mj-lt"/>
                <a:cs typeface="Arial" pitchFamily="34" charset="0"/>
              </a:rPr>
              <a:t>Reporting – impact </a:t>
            </a:r>
            <a:r>
              <a:rPr lang="en-US" sz="800" dirty="0" err="1" smtClean="0">
                <a:latin typeface="+mj-lt"/>
                <a:cs typeface="Arial" pitchFamily="34" charset="0"/>
              </a:rPr>
              <a:t>etc</a:t>
            </a:r>
            <a:endParaRPr lang="en-US" sz="800" dirty="0">
              <a:latin typeface="+mj-lt"/>
              <a:cs typeface="Arial" pitchFamily="34" charset="0"/>
            </a:endParaRPr>
          </a:p>
        </p:txBody>
      </p:sp>
    </p:spTree>
    <p:extLst>
      <p:ext uri="{BB962C8B-B14F-4D97-AF65-F5344CB8AC3E}">
        <p14:creationId xmlns:p14="http://schemas.microsoft.com/office/powerpoint/2010/main" val="1456586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278</Words>
  <Application>Microsoft Office PowerPoint</Application>
  <PresentationFormat>Widescreen</PresentationFormat>
  <Paragraphs>81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Stern, Beth</dc:creator>
  <cp:lastModifiedBy>Thompson, Keri</cp:lastModifiedBy>
  <cp:revision>20</cp:revision>
  <dcterms:created xsi:type="dcterms:W3CDTF">2017-09-22T18:30:09Z</dcterms:created>
  <dcterms:modified xsi:type="dcterms:W3CDTF">2018-01-31T17:51:21Z</dcterms:modified>
</cp:coreProperties>
</file>