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80" r:id="rId4"/>
    <p:sldId id="276" r:id="rId5"/>
    <p:sldId id="283" r:id="rId6"/>
    <p:sldId id="281" r:id="rId7"/>
    <p:sldId id="282" r:id="rId8"/>
    <p:sldId id="284" r:id="rId9"/>
    <p:sldId id="300" r:id="rId10"/>
    <p:sldId id="278" r:id="rId11"/>
    <p:sldId id="279"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9" r:id="rId25"/>
    <p:sldId id="298" r:id="rId26"/>
    <p:sldId id="260" r:id="rId27"/>
    <p:sldId id="269" r:id="rId28"/>
    <p:sldId id="273" r:id="rId29"/>
    <p:sldId id="274" r:id="rId3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ABDC"/>
    <a:srgbClr val="CC00CC"/>
    <a:srgbClr val="81BB59"/>
    <a:srgbClr val="68A042"/>
    <a:srgbClr val="4B9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varScale="1">
      <p:scale>
        <a:sx n="100" d="100"/>
        <a:sy n="100" d="100"/>
      </p:scale>
      <p:origin x="0" y="-14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22399496937882765"/>
          <c:y val="0.12737648178593061"/>
          <c:w val="0.71119021580635755"/>
          <c:h val="0.84240373799428914"/>
        </c:manualLayout>
      </c:layout>
      <c:barChart>
        <c:barDir val="bar"/>
        <c:grouping val="clustered"/>
        <c:varyColors val="0"/>
        <c:ser>
          <c:idx val="0"/>
          <c:order val="0"/>
          <c:tx>
            <c:strRef>
              <c:f>Sheet1!$B$1</c:f>
              <c:strCache>
                <c:ptCount val="1"/>
                <c:pt idx="0">
                  <c:v>Peserta Program JKN</c:v>
                </c:pt>
              </c:strCache>
            </c:strRef>
          </c:tx>
          <c:invertIfNegative val="0"/>
          <c:dPt>
            <c:idx val="0"/>
            <c:invertIfNegative val="0"/>
            <c:bubble3D val="0"/>
            <c:spPr>
              <a:solidFill>
                <a:srgbClr val="CCCC00"/>
              </a:solidFill>
            </c:spPr>
            <c:extLst xmlns:c16r2="http://schemas.microsoft.com/office/drawing/2015/06/chart">
              <c:ext xmlns:c16="http://schemas.microsoft.com/office/drawing/2014/chart" uri="{C3380CC4-5D6E-409C-BE32-E72D297353CC}">
                <c16:uniqueId val="{00000001-1AE1-4BA5-A2D0-EC5912DDF770}"/>
              </c:ext>
            </c:extLst>
          </c:dPt>
          <c:dPt>
            <c:idx val="1"/>
            <c:invertIfNegative val="0"/>
            <c:bubble3D val="0"/>
            <c:spPr>
              <a:solidFill>
                <a:schemeClr val="accent2">
                  <a:lumMod val="75000"/>
                </a:schemeClr>
              </a:solidFill>
            </c:spPr>
            <c:extLst xmlns:c16r2="http://schemas.microsoft.com/office/drawing/2015/06/chart">
              <c:ext xmlns:c16="http://schemas.microsoft.com/office/drawing/2014/chart" uri="{C3380CC4-5D6E-409C-BE32-E72D297353CC}">
                <c16:uniqueId val="{00000003-1AE1-4BA5-A2D0-EC5912DDF770}"/>
              </c:ext>
            </c:extLst>
          </c:dPt>
          <c:dPt>
            <c:idx val="2"/>
            <c:invertIfNegative val="0"/>
            <c:bubble3D val="0"/>
            <c:spPr>
              <a:solidFill>
                <a:schemeClr val="accent2">
                  <a:lumMod val="60000"/>
                  <a:lumOff val="40000"/>
                </a:schemeClr>
              </a:solidFill>
            </c:spPr>
            <c:extLst xmlns:c16r2="http://schemas.microsoft.com/office/drawing/2015/06/chart">
              <c:ext xmlns:c16="http://schemas.microsoft.com/office/drawing/2014/chart" uri="{C3380CC4-5D6E-409C-BE32-E72D297353CC}">
                <c16:uniqueId val="{00000005-1AE1-4BA5-A2D0-EC5912DDF770}"/>
              </c:ext>
            </c:extLst>
          </c:dPt>
          <c:dPt>
            <c:idx val="3"/>
            <c:invertIfNegative val="0"/>
            <c:bubble3D val="0"/>
            <c:spPr>
              <a:solidFill>
                <a:schemeClr val="tx1"/>
              </a:solidFill>
            </c:spPr>
            <c:extLst xmlns:c16r2="http://schemas.microsoft.com/office/drawing/2015/06/chart">
              <c:ext xmlns:c16="http://schemas.microsoft.com/office/drawing/2014/chart" uri="{C3380CC4-5D6E-409C-BE32-E72D297353CC}">
                <c16:uniqueId val="{00000007-1AE1-4BA5-A2D0-EC5912DDF770}"/>
              </c:ext>
            </c:extLst>
          </c:dPt>
          <c:dPt>
            <c:idx val="4"/>
            <c:invertIfNegative val="0"/>
            <c:bubble3D val="0"/>
            <c:spPr>
              <a:solidFill>
                <a:schemeClr val="accent3">
                  <a:lumMod val="75000"/>
                </a:schemeClr>
              </a:solidFill>
            </c:spPr>
            <c:extLst xmlns:c16r2="http://schemas.microsoft.com/office/drawing/2015/06/chart">
              <c:ext xmlns:c16="http://schemas.microsoft.com/office/drawing/2014/chart" uri="{C3380CC4-5D6E-409C-BE32-E72D297353CC}">
                <c16:uniqueId val="{00000009-1AE1-4BA5-A2D0-EC5912DDF770}"/>
              </c:ext>
            </c:extLst>
          </c:dPt>
          <c:dPt>
            <c:idx val="5"/>
            <c:invertIfNegative val="0"/>
            <c:bubble3D val="0"/>
            <c:spPr>
              <a:solidFill>
                <a:srgbClr val="003300"/>
              </a:solidFill>
            </c:spPr>
            <c:extLst xmlns:c16r2="http://schemas.microsoft.com/office/drawing/2015/06/chart">
              <c:ext xmlns:c16="http://schemas.microsoft.com/office/drawing/2014/chart" uri="{C3380CC4-5D6E-409C-BE32-E72D297353CC}">
                <c16:uniqueId val="{0000000B-1AE1-4BA5-A2D0-EC5912DDF770}"/>
              </c:ext>
            </c:extLst>
          </c:dPt>
          <c:dPt>
            <c:idx val="6"/>
            <c:invertIfNegative val="0"/>
            <c:bubble3D val="0"/>
            <c:spPr>
              <a:solidFill>
                <a:schemeClr val="accent6"/>
              </a:solidFill>
            </c:spPr>
            <c:extLst xmlns:c16r2="http://schemas.microsoft.com/office/drawing/2015/06/chart">
              <c:ext xmlns:c16="http://schemas.microsoft.com/office/drawing/2014/chart" uri="{C3380CC4-5D6E-409C-BE32-E72D297353CC}">
                <c16:uniqueId val="{0000000D-1AE1-4BA5-A2D0-EC5912DDF770}"/>
              </c:ext>
            </c:extLst>
          </c:dPt>
          <c:dPt>
            <c:idx val="7"/>
            <c:invertIfNegative val="0"/>
            <c:bubble3D val="0"/>
            <c:spPr>
              <a:solidFill>
                <a:schemeClr val="accent6">
                  <a:lumMod val="50000"/>
                </a:schemeClr>
              </a:solidFill>
            </c:spPr>
            <c:extLst xmlns:c16r2="http://schemas.microsoft.com/office/drawing/2015/06/chart">
              <c:ext xmlns:c16="http://schemas.microsoft.com/office/drawing/2014/chart" uri="{C3380CC4-5D6E-409C-BE32-E72D297353CC}">
                <c16:uniqueId val="{0000000F-1AE1-4BA5-A2D0-EC5912DDF770}"/>
              </c:ext>
            </c:extLst>
          </c:dPt>
          <c:dPt>
            <c:idx val="9"/>
            <c:invertIfNegative val="0"/>
            <c:bubble3D val="0"/>
            <c:spPr>
              <a:solidFill>
                <a:srgbClr val="002060"/>
              </a:solidFill>
            </c:spPr>
            <c:extLst xmlns:c16r2="http://schemas.microsoft.com/office/drawing/2015/06/chart">
              <c:ext xmlns:c16="http://schemas.microsoft.com/office/drawing/2014/chart" uri="{C3380CC4-5D6E-409C-BE32-E72D297353CC}">
                <c16:uniqueId val="{00000011-1AE1-4BA5-A2D0-EC5912DDF770}"/>
              </c:ext>
            </c:extLst>
          </c:dPt>
          <c:dLbls>
            <c:dLbl>
              <c:idx val="9"/>
              <c:layout>
                <c:manualLayout>
                  <c:x val="1.5430883639545056E-3"/>
                  <c:y val="-1.098901098901099E-2"/>
                </c:manualLayout>
              </c:layout>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11-1AE1-4BA5-A2D0-EC5912DDF770}"/>
                </c:ext>
                <c:ext xmlns:c15="http://schemas.microsoft.com/office/drawing/2012/chart" uri="{CE6537A1-D6FC-4f65-9D91-7224C49458BB}"/>
              </c:extLst>
            </c:dLbl>
            <c:spPr>
              <a:noFill/>
              <a:ln>
                <a:noFill/>
              </a:ln>
              <a:effectLst/>
            </c:spPr>
            <c:txPr>
              <a:bodyPr/>
              <a:lstStyle/>
              <a:p>
                <a:pPr>
                  <a:defRPr sz="1400"/>
                </a:pPr>
                <a:endParaRPr lang="id-ID"/>
              </a:p>
            </c:txPr>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Sheet1!$A$2:$A$11</c:f>
              <c:strCache>
                <c:ptCount val="10"/>
                <c:pt idx="0">
                  <c:v>Bukan Pekerja</c:v>
                </c:pt>
                <c:pt idx="1">
                  <c:v>PBPU-Pekerja Mandiri</c:v>
                </c:pt>
                <c:pt idx="2">
                  <c:v>PPU-Swasta</c:v>
                </c:pt>
                <c:pt idx="3">
                  <c:v>PPU-BUMD</c:v>
                </c:pt>
                <c:pt idx="4">
                  <c:v>PPU-BUMN</c:v>
                </c:pt>
                <c:pt idx="5">
                  <c:v>PPU-POLRI</c:v>
                </c:pt>
                <c:pt idx="6">
                  <c:v>PPU-TNI</c:v>
                </c:pt>
                <c:pt idx="7">
                  <c:v>PPU-PNS</c:v>
                </c:pt>
                <c:pt idx="8">
                  <c:v>PBI-APBD</c:v>
                </c:pt>
                <c:pt idx="9">
                  <c:v>PBI-APBN</c:v>
                </c:pt>
              </c:strCache>
            </c:strRef>
          </c:cat>
          <c:val>
            <c:numRef>
              <c:f>Sheet1!$B$2:$B$11</c:f>
              <c:numCache>
                <c:formatCode>_(* #,##0_);_(* \(#,##0\);_(* "-"??_);_(@_)</c:formatCode>
                <c:ptCount val="10"/>
                <c:pt idx="0">
                  <c:v>5050716</c:v>
                </c:pt>
                <c:pt idx="1">
                  <c:v>18790103</c:v>
                </c:pt>
                <c:pt idx="2">
                  <c:v>23389761</c:v>
                </c:pt>
                <c:pt idx="3">
                  <c:v>156665</c:v>
                </c:pt>
                <c:pt idx="4">
                  <c:v>1271825</c:v>
                </c:pt>
                <c:pt idx="5">
                  <c:v>1217899</c:v>
                </c:pt>
                <c:pt idx="6">
                  <c:v>1556594</c:v>
                </c:pt>
                <c:pt idx="7">
                  <c:v>13211531</c:v>
                </c:pt>
                <c:pt idx="8">
                  <c:v>15157423</c:v>
                </c:pt>
                <c:pt idx="9">
                  <c:v>91151594</c:v>
                </c:pt>
              </c:numCache>
            </c:numRef>
          </c:val>
          <c:extLst xmlns:c16r2="http://schemas.microsoft.com/office/drawing/2015/06/chart">
            <c:ext xmlns:c16="http://schemas.microsoft.com/office/drawing/2014/chart" uri="{C3380CC4-5D6E-409C-BE32-E72D297353CC}">
              <c16:uniqueId val="{00000012-1AE1-4BA5-A2D0-EC5912DDF770}"/>
            </c:ext>
          </c:extLst>
        </c:ser>
        <c:dLbls>
          <c:showLegendKey val="0"/>
          <c:showVal val="0"/>
          <c:showCatName val="0"/>
          <c:showSerName val="0"/>
          <c:showPercent val="0"/>
          <c:showBubbleSize val="0"/>
        </c:dLbls>
        <c:gapWidth val="37"/>
        <c:axId val="460704928"/>
        <c:axId val="460704368"/>
      </c:barChart>
      <c:catAx>
        <c:axId val="460704928"/>
        <c:scaling>
          <c:orientation val="minMax"/>
        </c:scaling>
        <c:delete val="0"/>
        <c:axPos val="l"/>
        <c:numFmt formatCode="General" sourceLinked="0"/>
        <c:majorTickMark val="out"/>
        <c:minorTickMark val="none"/>
        <c:tickLblPos val="nextTo"/>
        <c:txPr>
          <a:bodyPr/>
          <a:lstStyle/>
          <a:p>
            <a:pPr>
              <a:defRPr sz="1400"/>
            </a:pPr>
            <a:endParaRPr lang="id-ID"/>
          </a:p>
        </c:txPr>
        <c:crossAx val="460704368"/>
        <c:crosses val="autoZero"/>
        <c:auto val="1"/>
        <c:lblAlgn val="ctr"/>
        <c:lblOffset val="100"/>
        <c:noMultiLvlLbl val="0"/>
      </c:catAx>
      <c:valAx>
        <c:axId val="460704368"/>
        <c:scaling>
          <c:orientation val="minMax"/>
        </c:scaling>
        <c:delete val="1"/>
        <c:axPos val="b"/>
        <c:numFmt formatCode="_(* #,##0_);_(* \(#,##0\);_(* &quot;-&quot;??_);_(@_)" sourceLinked="1"/>
        <c:majorTickMark val="out"/>
        <c:minorTickMark val="none"/>
        <c:tickLblPos val="nextTo"/>
        <c:crossAx val="460704928"/>
        <c:crosses val="autoZero"/>
        <c:crossBetween val="between"/>
      </c:valAx>
    </c:plotArea>
    <c:plotVisOnly val="1"/>
    <c:dispBlanksAs val="gap"/>
    <c:showDLblsOverMax val="0"/>
  </c:chart>
  <c:txPr>
    <a:bodyPr/>
    <a:lstStyle/>
    <a:p>
      <a:pPr>
        <a:defRPr sz="1800"/>
      </a:pPr>
      <a:endParaRPr lang="id-ID"/>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541496549042479"/>
          <c:y val="3.0866359269839369E-2"/>
          <c:w val="0.59273318265772335"/>
          <c:h val="0.93826728146032123"/>
        </c:manualLayout>
      </c:layout>
      <c:barChart>
        <c:barDir val="bar"/>
        <c:grouping val="clustered"/>
        <c:varyColors val="0"/>
        <c:ser>
          <c:idx val="0"/>
          <c:order val="0"/>
          <c:tx>
            <c:strRef>
              <c:f>Sheet1!$B$1</c:f>
              <c:strCache>
                <c:ptCount val="1"/>
                <c:pt idx="0">
                  <c:v>Series 1</c:v>
                </c:pt>
              </c:strCache>
            </c:strRef>
          </c:tx>
          <c:invertIfNegative val="0"/>
          <c:dPt>
            <c:idx val="0"/>
            <c:invertIfNegative val="0"/>
            <c:bubble3D val="0"/>
            <c:spPr>
              <a:solidFill>
                <a:srgbClr val="00B050"/>
              </a:solidFill>
            </c:spPr>
            <c:extLst xmlns:c16r2="http://schemas.microsoft.com/office/drawing/2015/06/chart">
              <c:ext xmlns:c16="http://schemas.microsoft.com/office/drawing/2014/chart" uri="{C3380CC4-5D6E-409C-BE32-E72D297353CC}">
                <c16:uniqueId val="{00000001-44CF-49A6-9127-02B042DCDC2C}"/>
              </c:ext>
            </c:extLst>
          </c:dPt>
          <c:dPt>
            <c:idx val="1"/>
            <c:invertIfNegative val="0"/>
            <c:bubble3D val="0"/>
            <c:spPr>
              <a:solidFill>
                <a:schemeClr val="accent1">
                  <a:lumMod val="60000"/>
                  <a:lumOff val="40000"/>
                </a:schemeClr>
              </a:solidFill>
            </c:spPr>
            <c:extLst xmlns:c16r2="http://schemas.microsoft.com/office/drawing/2015/06/chart">
              <c:ext xmlns:c16="http://schemas.microsoft.com/office/drawing/2014/chart" uri="{C3380CC4-5D6E-409C-BE32-E72D297353CC}">
                <c16:uniqueId val="{00000003-44CF-49A6-9127-02B042DCDC2C}"/>
              </c:ext>
            </c:extLst>
          </c:dPt>
          <c:dPt>
            <c:idx val="2"/>
            <c:invertIfNegative val="0"/>
            <c:bubble3D val="0"/>
            <c:spPr>
              <a:solidFill>
                <a:srgbClr val="002060"/>
              </a:solidFill>
            </c:spPr>
            <c:extLst xmlns:c16r2="http://schemas.microsoft.com/office/drawing/2015/06/chart">
              <c:ext xmlns:c16="http://schemas.microsoft.com/office/drawing/2014/chart" uri="{C3380CC4-5D6E-409C-BE32-E72D297353CC}">
                <c16:uniqueId val="{00000005-44CF-49A6-9127-02B042DCDC2C}"/>
              </c:ext>
            </c:extLst>
          </c:dPt>
          <c:dPt>
            <c:idx val="3"/>
            <c:invertIfNegative val="0"/>
            <c:bubble3D val="0"/>
            <c:spPr>
              <a:solidFill>
                <a:srgbClr val="FFC000"/>
              </a:solidFill>
            </c:spPr>
            <c:extLst xmlns:c16r2="http://schemas.microsoft.com/office/drawing/2015/06/chart">
              <c:ext xmlns:c16="http://schemas.microsoft.com/office/drawing/2014/chart" uri="{C3380CC4-5D6E-409C-BE32-E72D297353CC}">
                <c16:uniqueId val="{00000007-44CF-49A6-9127-02B042DCDC2C}"/>
              </c:ext>
            </c:extLst>
          </c:dPt>
          <c:dPt>
            <c:idx val="4"/>
            <c:invertIfNegative val="0"/>
            <c:bubble3D val="0"/>
            <c:spPr>
              <a:solidFill>
                <a:schemeClr val="tx1"/>
              </a:solidFill>
            </c:spPr>
            <c:extLst xmlns:c16r2="http://schemas.microsoft.com/office/drawing/2015/06/chart">
              <c:ext xmlns:c16="http://schemas.microsoft.com/office/drawing/2014/chart" uri="{C3380CC4-5D6E-409C-BE32-E72D297353CC}">
                <c16:uniqueId val="{00000009-44CF-49A6-9127-02B042DCDC2C}"/>
              </c:ext>
            </c:extLst>
          </c:dPt>
          <c:dPt>
            <c:idx val="5"/>
            <c:invertIfNegative val="0"/>
            <c:bubble3D val="0"/>
            <c:spPr>
              <a:solidFill>
                <a:schemeClr val="tx2">
                  <a:lumMod val="40000"/>
                  <a:lumOff val="60000"/>
                </a:schemeClr>
              </a:solidFill>
            </c:spPr>
            <c:extLst xmlns:c16r2="http://schemas.microsoft.com/office/drawing/2015/06/chart">
              <c:ext xmlns:c16="http://schemas.microsoft.com/office/drawing/2014/chart" uri="{C3380CC4-5D6E-409C-BE32-E72D297353CC}">
                <c16:uniqueId val="{0000000B-44CF-49A6-9127-02B042DCDC2C}"/>
              </c:ext>
            </c:extLst>
          </c:dPt>
          <c:dPt>
            <c:idx val="6"/>
            <c:invertIfNegative val="0"/>
            <c:bubble3D val="0"/>
            <c:spPr>
              <a:solidFill>
                <a:srgbClr val="0070C0"/>
              </a:solidFill>
            </c:spPr>
            <c:extLst xmlns:c16r2="http://schemas.microsoft.com/office/drawing/2015/06/chart">
              <c:ext xmlns:c16="http://schemas.microsoft.com/office/drawing/2014/chart" uri="{C3380CC4-5D6E-409C-BE32-E72D297353CC}">
                <c16:uniqueId val="{0000000D-44CF-49A6-9127-02B042DCDC2C}"/>
              </c:ext>
            </c:extLst>
          </c:dPt>
          <c:dPt>
            <c:idx val="7"/>
            <c:invertIfNegative val="0"/>
            <c:bubble3D val="0"/>
            <c:spPr>
              <a:solidFill>
                <a:schemeClr val="accent6">
                  <a:lumMod val="60000"/>
                  <a:lumOff val="40000"/>
                </a:schemeClr>
              </a:solidFill>
            </c:spPr>
            <c:extLst xmlns:c16r2="http://schemas.microsoft.com/office/drawing/2015/06/chart">
              <c:ext xmlns:c16="http://schemas.microsoft.com/office/drawing/2014/chart" uri="{C3380CC4-5D6E-409C-BE32-E72D297353CC}">
                <c16:uniqueId val="{0000000F-44CF-49A6-9127-02B042DCDC2C}"/>
              </c:ext>
            </c:extLst>
          </c:dPt>
          <c:dPt>
            <c:idx val="8"/>
            <c:invertIfNegative val="0"/>
            <c:bubble3D val="0"/>
            <c:spPr>
              <a:solidFill>
                <a:schemeClr val="accent6">
                  <a:lumMod val="75000"/>
                </a:schemeClr>
              </a:solidFill>
            </c:spPr>
            <c:extLst xmlns:c16r2="http://schemas.microsoft.com/office/drawing/2015/06/chart">
              <c:ext xmlns:c16="http://schemas.microsoft.com/office/drawing/2014/chart" uri="{C3380CC4-5D6E-409C-BE32-E72D297353CC}">
                <c16:uniqueId val="{00000011-44CF-49A6-9127-02B042DCDC2C}"/>
              </c:ext>
            </c:extLst>
          </c:dPt>
          <c:dPt>
            <c:idx val="9"/>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13-44CF-49A6-9127-02B042DCDC2C}"/>
              </c:ext>
            </c:extLst>
          </c:dPt>
          <c:dPt>
            <c:idx val="10"/>
            <c:invertIfNegative val="0"/>
            <c:bubble3D val="0"/>
            <c:spPr>
              <a:solidFill>
                <a:srgbClr val="003300"/>
              </a:solidFill>
            </c:spPr>
            <c:extLst xmlns:c16r2="http://schemas.microsoft.com/office/drawing/2015/06/chart">
              <c:ext xmlns:c16="http://schemas.microsoft.com/office/drawing/2014/chart" uri="{C3380CC4-5D6E-409C-BE32-E72D297353CC}">
                <c16:uniqueId val="{00000015-44CF-49A6-9127-02B042DCDC2C}"/>
              </c:ext>
            </c:extLst>
          </c:dPt>
          <c:dLbls>
            <c:spPr>
              <a:noFill/>
              <a:ln>
                <a:noFill/>
              </a:ln>
              <a:effectLst/>
            </c:spPr>
            <c:txPr>
              <a:bodyPr/>
              <a:lstStyle/>
              <a:p>
                <a:pPr>
                  <a:defRPr sz="1600"/>
                </a:pPr>
                <a:endParaRPr lang="id-ID"/>
              </a:p>
            </c:txPr>
            <c:showLegendKey val="0"/>
            <c:showVal val="1"/>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Sheet1!$A$2:$A$12</c:f>
              <c:strCache>
                <c:ptCount val="11"/>
                <c:pt idx="0">
                  <c:v>Optik</c:v>
                </c:pt>
                <c:pt idx="1">
                  <c:v>Laboratorium</c:v>
                </c:pt>
                <c:pt idx="2">
                  <c:v>Apotik</c:v>
                </c:pt>
                <c:pt idx="3">
                  <c:v>Rumah Sakit</c:v>
                </c:pt>
                <c:pt idx="4">
                  <c:v>RS Kelas D Pratama</c:v>
                </c:pt>
                <c:pt idx="5">
                  <c:v>Klinik Utama</c:v>
                </c:pt>
                <c:pt idx="6">
                  <c:v>Klinik Pratama</c:v>
                </c:pt>
                <c:pt idx="7">
                  <c:v>Dokter Gigi</c:v>
                </c:pt>
                <c:pt idx="8">
                  <c:v>Dokter Praktek Perorangan</c:v>
                </c:pt>
                <c:pt idx="9">
                  <c:v>Puskesmas+TT</c:v>
                </c:pt>
                <c:pt idx="10">
                  <c:v>Puskesmas</c:v>
                </c:pt>
              </c:strCache>
            </c:strRef>
          </c:cat>
          <c:val>
            <c:numRef>
              <c:f>Sheet1!$B$2:$B$12</c:f>
              <c:numCache>
                <c:formatCode>General</c:formatCode>
                <c:ptCount val="11"/>
                <c:pt idx="0">
                  <c:v>958</c:v>
                </c:pt>
                <c:pt idx="1">
                  <c:v>296</c:v>
                </c:pt>
                <c:pt idx="2">
                  <c:v>2082</c:v>
                </c:pt>
                <c:pt idx="3">
                  <c:v>1896</c:v>
                </c:pt>
                <c:pt idx="4">
                  <c:v>14</c:v>
                </c:pt>
                <c:pt idx="5">
                  <c:v>144</c:v>
                </c:pt>
                <c:pt idx="6">
                  <c:v>5045</c:v>
                </c:pt>
                <c:pt idx="7">
                  <c:v>1164</c:v>
                </c:pt>
                <c:pt idx="8">
                  <c:v>4627</c:v>
                </c:pt>
                <c:pt idx="9">
                  <c:v>1552</c:v>
                </c:pt>
                <c:pt idx="10">
                  <c:v>8262</c:v>
                </c:pt>
              </c:numCache>
            </c:numRef>
          </c:val>
          <c:extLst xmlns:c16r2="http://schemas.microsoft.com/office/drawing/2015/06/chart">
            <c:ext xmlns:c16="http://schemas.microsoft.com/office/drawing/2014/chart" uri="{C3380CC4-5D6E-409C-BE32-E72D297353CC}">
              <c16:uniqueId val="{00000016-44CF-49A6-9127-02B042DCDC2C}"/>
            </c:ext>
          </c:extLst>
        </c:ser>
        <c:dLbls>
          <c:showLegendKey val="0"/>
          <c:showVal val="1"/>
          <c:showCatName val="0"/>
          <c:showSerName val="0"/>
          <c:showPercent val="0"/>
          <c:showBubbleSize val="0"/>
        </c:dLbls>
        <c:gapWidth val="150"/>
        <c:overlap val="-25"/>
        <c:axId val="465896336"/>
        <c:axId val="492592016"/>
      </c:barChart>
      <c:catAx>
        <c:axId val="465896336"/>
        <c:scaling>
          <c:orientation val="minMax"/>
        </c:scaling>
        <c:delete val="0"/>
        <c:axPos val="l"/>
        <c:numFmt formatCode="General" sourceLinked="0"/>
        <c:majorTickMark val="none"/>
        <c:minorTickMark val="none"/>
        <c:tickLblPos val="nextTo"/>
        <c:txPr>
          <a:bodyPr/>
          <a:lstStyle/>
          <a:p>
            <a:pPr>
              <a:defRPr sz="1600"/>
            </a:pPr>
            <a:endParaRPr lang="id-ID"/>
          </a:p>
        </c:txPr>
        <c:crossAx val="492592016"/>
        <c:crosses val="autoZero"/>
        <c:auto val="1"/>
        <c:lblAlgn val="ctr"/>
        <c:lblOffset val="100"/>
        <c:noMultiLvlLbl val="0"/>
      </c:catAx>
      <c:valAx>
        <c:axId val="492592016"/>
        <c:scaling>
          <c:orientation val="minMax"/>
        </c:scaling>
        <c:delete val="1"/>
        <c:axPos val="b"/>
        <c:numFmt formatCode="General" sourceLinked="1"/>
        <c:majorTickMark val="out"/>
        <c:minorTickMark val="none"/>
        <c:tickLblPos val="nextTo"/>
        <c:crossAx val="465896336"/>
        <c:crosses val="autoZero"/>
        <c:crossBetween val="between"/>
      </c:valAx>
    </c:plotArea>
    <c:plotVisOnly val="1"/>
    <c:dispBlanksAs val="gap"/>
    <c:showDLblsOverMax val="0"/>
  </c:chart>
  <c:txPr>
    <a:bodyPr/>
    <a:lstStyle/>
    <a:p>
      <a:pPr>
        <a:defRPr sz="1800"/>
      </a:pPr>
      <a:endParaRPr lang="id-ID"/>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ABC1B8F-4ECC-43FC-B7AE-316CA84F3A68}" type="datetimeFigureOut">
              <a:rPr lang="id-ID" smtClean="0"/>
              <a:t>07/03/2017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98515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ABC1B8F-4ECC-43FC-B7AE-316CA84F3A68}" type="datetimeFigureOut">
              <a:rPr lang="id-ID" smtClean="0"/>
              <a:t>07/03/2017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324500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ABC1B8F-4ECC-43FC-B7AE-316CA84F3A68}" type="datetimeFigureOut">
              <a:rPr lang="id-ID" smtClean="0"/>
              <a:t>07/03/2017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294165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C00CC"/>
                </a:solidFill>
                <a:latin typeface="Impact" panose="020B0806030902050204" pitchFamily="34" charset="0"/>
              </a:defRPr>
            </a:lvl1pPr>
          </a:lstStyle>
          <a:p>
            <a:r>
              <a:rPr lang="en-US" dirty="0"/>
              <a:t>Click to edit Master title style</a:t>
            </a:r>
            <a:endParaRPr lang="id-ID" dirty="0"/>
          </a:p>
        </p:txBody>
      </p:sp>
      <p:sp>
        <p:nvSpPr>
          <p:cNvPr id="3" name="Content Placeholder 2"/>
          <p:cNvSpPr>
            <a:spLocks noGrp="1"/>
          </p:cNvSpPr>
          <p:nvPr>
            <p:ph idx="1"/>
          </p:nvPr>
        </p:nvSpPr>
        <p:spPr/>
        <p:txBody>
          <a:bodyPr/>
          <a:lstStyle>
            <a:lvl1pPr>
              <a:defRPr b="1">
                <a:solidFill>
                  <a:srgbClr val="76ABDC"/>
                </a:solidFill>
                <a:latin typeface="Arial" panose="020B0604020202020204" pitchFamily="34" charset="0"/>
                <a:cs typeface="Arial" panose="020B0604020202020204" pitchFamily="34" charset="0"/>
              </a:defRPr>
            </a:lvl1pPr>
            <a:lvl2pPr>
              <a:defRPr b="1">
                <a:solidFill>
                  <a:schemeClr val="accent4">
                    <a:lumMod val="75000"/>
                  </a:schemeClr>
                </a:solidFill>
                <a:latin typeface="Arial" panose="020B0604020202020204" pitchFamily="34" charset="0"/>
                <a:cs typeface="Arial" panose="020B0604020202020204" pitchFamily="34" charset="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8ABC1B8F-4ECC-43FC-B7AE-316CA84F3A68}" type="datetimeFigureOut">
              <a:rPr lang="id-ID" smtClean="0"/>
              <a:t>07/03/2017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355836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BC1B8F-4ECC-43FC-B7AE-316CA84F3A68}" type="datetimeFigureOut">
              <a:rPr lang="id-ID" smtClean="0"/>
              <a:t>07/03/2017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354867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ABC1B8F-4ECC-43FC-B7AE-316CA84F3A68}" type="datetimeFigureOut">
              <a:rPr lang="id-ID" smtClean="0"/>
              <a:t>07/03/2017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331101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ABC1B8F-4ECC-43FC-B7AE-316CA84F3A68}" type="datetimeFigureOut">
              <a:rPr lang="id-ID" smtClean="0"/>
              <a:t>07/03/2017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150947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ABC1B8F-4ECC-43FC-B7AE-316CA84F3A68}" type="datetimeFigureOut">
              <a:rPr lang="id-ID" smtClean="0"/>
              <a:t>07/03/2017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183683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C1B8F-4ECC-43FC-B7AE-316CA84F3A68}" type="datetimeFigureOut">
              <a:rPr lang="id-ID" smtClean="0"/>
              <a:t>07/03/2017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280430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BC1B8F-4ECC-43FC-B7AE-316CA84F3A68}" type="datetimeFigureOut">
              <a:rPr lang="id-ID" smtClean="0"/>
              <a:t>07/03/2017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25162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BC1B8F-4ECC-43FC-B7AE-316CA84F3A68}" type="datetimeFigureOut">
              <a:rPr lang="id-ID" smtClean="0"/>
              <a:t>07/03/2017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0C82EAB-E5D7-49BE-9A7A-61DD2294D10D}" type="slidenum">
              <a:rPr lang="id-ID" smtClean="0"/>
              <a:t>‹#›</a:t>
            </a:fld>
            <a:endParaRPr lang="id-ID"/>
          </a:p>
        </p:txBody>
      </p:sp>
    </p:spTree>
    <p:extLst>
      <p:ext uri="{BB962C8B-B14F-4D97-AF65-F5344CB8AC3E}">
        <p14:creationId xmlns:p14="http://schemas.microsoft.com/office/powerpoint/2010/main" val="55212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C1B8F-4ECC-43FC-B7AE-316CA84F3A68}" type="datetimeFigureOut">
              <a:rPr lang="id-ID" smtClean="0"/>
              <a:t>07/03/2017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82EAB-E5D7-49BE-9A7A-61DD2294D10D}" type="slidenum">
              <a:rPr lang="id-ID" smtClean="0"/>
              <a:t>‹#›</a:t>
            </a:fld>
            <a:endParaRPr lang="id-ID"/>
          </a:p>
        </p:txBody>
      </p:sp>
    </p:spTree>
    <p:extLst>
      <p:ext uri="{BB962C8B-B14F-4D97-AF65-F5344CB8AC3E}">
        <p14:creationId xmlns:p14="http://schemas.microsoft.com/office/powerpoint/2010/main" val="372317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76ABDC"/>
                </a:solidFill>
                <a:latin typeface="Impact" panose="020B0806030902050204" pitchFamily="34" charset="0"/>
              </a:rPr>
              <a:t>THE ROLE OF INDONESIA HEALTH INSURANCE: IN FAMILY PLANNING SERVICE</a:t>
            </a:r>
            <a:endParaRPr lang="id-ID" dirty="0">
              <a:solidFill>
                <a:srgbClr val="76ABDC"/>
              </a:solidFill>
              <a:latin typeface="Impact" panose="020B0806030902050204" pitchFamily="34" charset="0"/>
            </a:endParaRPr>
          </a:p>
        </p:txBody>
      </p:sp>
      <p:sp>
        <p:nvSpPr>
          <p:cNvPr id="3" name="Subtitle 2"/>
          <p:cNvSpPr>
            <a:spLocks noGrp="1"/>
          </p:cNvSpPr>
          <p:nvPr>
            <p:ph type="subTitle" idx="1"/>
          </p:nvPr>
        </p:nvSpPr>
        <p:spPr>
          <a:xfrm>
            <a:off x="1524000" y="3602038"/>
            <a:ext cx="9144000" cy="2341562"/>
          </a:xfrm>
        </p:spPr>
        <p:txBody>
          <a:bodyPr>
            <a:normAutofit fontScale="70000" lnSpcReduction="20000"/>
          </a:bodyPr>
          <a:lstStyle/>
          <a:p>
            <a:endParaRPr lang="en-US" sz="4400" dirty="0"/>
          </a:p>
          <a:p>
            <a:r>
              <a:rPr lang="en-US" sz="4400" b="1" dirty="0">
                <a:solidFill>
                  <a:srgbClr val="7030A0"/>
                </a:solidFill>
                <a:latin typeface="Arial" panose="020B0604020202020204" pitchFamily="34" charset="0"/>
                <a:cs typeface="Arial" panose="020B0604020202020204" pitchFamily="34" charset="0"/>
              </a:rPr>
              <a:t>Siswanto Agus Wilopo</a:t>
            </a:r>
          </a:p>
          <a:p>
            <a:r>
              <a:rPr lang="en-US" sz="4400" b="1" dirty="0">
                <a:solidFill>
                  <a:srgbClr val="7030A0"/>
                </a:solidFill>
                <a:latin typeface="Arial" panose="020B0604020202020204" pitchFamily="34" charset="0"/>
                <a:cs typeface="Arial" panose="020B0604020202020204" pitchFamily="34" charset="0"/>
              </a:rPr>
              <a:t>Center for Reproductive Health</a:t>
            </a:r>
          </a:p>
          <a:p>
            <a:r>
              <a:rPr lang="en-US" sz="4400" b="1" dirty="0">
                <a:solidFill>
                  <a:srgbClr val="7030A0"/>
                </a:solidFill>
                <a:latin typeface="Arial" panose="020B0604020202020204" pitchFamily="34" charset="0"/>
                <a:cs typeface="Arial" panose="020B0604020202020204" pitchFamily="34" charset="0"/>
              </a:rPr>
              <a:t>Faculty of Medicine</a:t>
            </a:r>
          </a:p>
          <a:p>
            <a:r>
              <a:rPr lang="en-US" sz="4400" b="1" dirty="0" err="1">
                <a:solidFill>
                  <a:srgbClr val="7030A0"/>
                </a:solidFill>
                <a:latin typeface="Arial" panose="020B0604020202020204" pitchFamily="34" charset="0"/>
                <a:cs typeface="Arial" panose="020B0604020202020204" pitchFamily="34" charset="0"/>
              </a:rPr>
              <a:t>Gadjah</a:t>
            </a:r>
            <a:r>
              <a:rPr lang="en-US" sz="4400" b="1" dirty="0">
                <a:solidFill>
                  <a:srgbClr val="7030A0"/>
                </a:solidFill>
                <a:latin typeface="Arial" panose="020B0604020202020204" pitchFamily="34" charset="0"/>
                <a:cs typeface="Arial" panose="020B0604020202020204" pitchFamily="34" charset="0"/>
              </a:rPr>
              <a:t> </a:t>
            </a:r>
            <a:r>
              <a:rPr lang="en-US" sz="4400" b="1" dirty="0" err="1">
                <a:solidFill>
                  <a:srgbClr val="7030A0"/>
                </a:solidFill>
                <a:latin typeface="Arial" panose="020B0604020202020204" pitchFamily="34" charset="0"/>
                <a:cs typeface="Arial" panose="020B0604020202020204" pitchFamily="34" charset="0"/>
              </a:rPr>
              <a:t>Mada</a:t>
            </a:r>
            <a:r>
              <a:rPr lang="en-US" sz="4400" b="1" dirty="0">
                <a:solidFill>
                  <a:srgbClr val="7030A0"/>
                </a:solidFill>
                <a:latin typeface="Arial" panose="020B0604020202020204" pitchFamily="34" charset="0"/>
                <a:cs typeface="Arial" panose="020B0604020202020204" pitchFamily="34" charset="0"/>
              </a:rPr>
              <a:t> University</a:t>
            </a:r>
            <a:endParaRPr lang="id-ID" sz="4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45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8"/>
            <a:ext cx="10515600" cy="2852737"/>
          </a:xfrm>
        </p:spPr>
        <p:txBody>
          <a:bodyPr>
            <a:normAutofit/>
          </a:bodyPr>
          <a:lstStyle/>
          <a:p>
            <a:pPr algn="ctr"/>
            <a:r>
              <a:rPr lang="en-US" dirty="0">
                <a:solidFill>
                  <a:srgbClr val="0070C0"/>
                </a:solidFill>
                <a:latin typeface="Impact" panose="020B0806030902050204" pitchFamily="34" charset="0"/>
              </a:rPr>
              <a:t>How can Health Insurance Reinforce FP Program in Indonesia?</a:t>
            </a:r>
          </a:p>
        </p:txBody>
      </p:sp>
      <p:sp>
        <p:nvSpPr>
          <p:cNvPr id="5" name="Text Placeholder 4"/>
          <p:cNvSpPr>
            <a:spLocks noGrp="1"/>
          </p:cNvSpPr>
          <p:nvPr>
            <p:ph type="body" idx="1"/>
          </p:nvPr>
        </p:nvSpPr>
        <p:spPr/>
        <p:txBody>
          <a:bodyPr/>
          <a:lstStyle/>
          <a:p>
            <a:pPr algn="ctr"/>
            <a:endParaRPr lang="en-US" b="1" dirty="0">
              <a:solidFill>
                <a:srgbClr val="C00000"/>
              </a:solidFill>
              <a:latin typeface="Arial" panose="020B0604020202020204" pitchFamily="34" charset="0"/>
              <a:cs typeface="Arial" panose="020B0604020202020204" pitchFamily="34" charset="0"/>
            </a:endParaRPr>
          </a:p>
          <a:p>
            <a:pPr algn="ctr"/>
            <a:r>
              <a:rPr lang="en-US" sz="3600" b="1" dirty="0">
                <a:solidFill>
                  <a:srgbClr val="C00000"/>
                </a:solidFill>
                <a:latin typeface="Arial" panose="020B0604020202020204" pitchFamily="34" charset="0"/>
                <a:cs typeface="Arial" panose="020B0604020202020204" pitchFamily="34" charset="0"/>
              </a:rPr>
              <a:t>Recommendation for BKKBN</a:t>
            </a:r>
          </a:p>
        </p:txBody>
      </p:sp>
    </p:spTree>
    <p:extLst>
      <p:ext uri="{BB962C8B-B14F-4D97-AF65-F5344CB8AC3E}">
        <p14:creationId xmlns:p14="http://schemas.microsoft.com/office/powerpoint/2010/main" val="338380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five (5) Ps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Political Commitment</a:t>
            </a:r>
          </a:p>
          <a:p>
            <a:pPr marL="514350" indent="-514350">
              <a:buFont typeface="+mj-lt"/>
              <a:buAutoNum type="arabicPeriod"/>
            </a:pPr>
            <a:r>
              <a:rPr lang="en-US" dirty="0"/>
              <a:t>People</a:t>
            </a:r>
          </a:p>
          <a:p>
            <a:pPr lvl="1"/>
            <a:r>
              <a:rPr lang="en-US" dirty="0"/>
              <a:t>Need to Expand Coverage </a:t>
            </a:r>
          </a:p>
          <a:p>
            <a:pPr lvl="1"/>
            <a:r>
              <a:rPr lang="en-US" dirty="0"/>
              <a:t>Community-Based and Family Planning Field Workers and Cadres </a:t>
            </a:r>
          </a:p>
          <a:p>
            <a:pPr lvl="1"/>
            <a:r>
              <a:rPr lang="en-US" dirty="0"/>
              <a:t>Designing Pro-Poor Insurance Programs</a:t>
            </a:r>
          </a:p>
          <a:p>
            <a:pPr marL="514350" indent="-514350">
              <a:buFont typeface="+mj-lt"/>
              <a:buAutoNum type="arabicPeriod"/>
            </a:pPr>
            <a:r>
              <a:rPr lang="en-US" dirty="0"/>
              <a:t>Package</a:t>
            </a:r>
          </a:p>
          <a:p>
            <a:pPr lvl="1"/>
            <a:r>
              <a:rPr lang="en-US" dirty="0"/>
              <a:t>Securing Contraceptive Supplies </a:t>
            </a:r>
          </a:p>
          <a:p>
            <a:pPr lvl="1"/>
            <a:r>
              <a:rPr lang="en-US" dirty="0"/>
              <a:t>Strengthen system and the infrastructure for quality of FP services </a:t>
            </a:r>
          </a:p>
          <a:p>
            <a:pPr lvl="1"/>
            <a:r>
              <a:rPr lang="en-US" dirty="0"/>
              <a:t>Promotion and Counselling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659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five (5) Ps</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Providers</a:t>
            </a:r>
          </a:p>
          <a:p>
            <a:pPr lvl="1"/>
            <a:r>
              <a:rPr lang="en-US" dirty="0"/>
              <a:t>Health Providers and Clinical Networks</a:t>
            </a:r>
          </a:p>
          <a:p>
            <a:pPr lvl="1"/>
            <a:r>
              <a:rPr lang="en-US" dirty="0"/>
              <a:t>Regulation for Private Service </a:t>
            </a:r>
          </a:p>
          <a:p>
            <a:pPr lvl="1"/>
            <a:r>
              <a:rPr lang="en-US" dirty="0"/>
              <a:t>Advocacy to Providers and Policy Makers</a:t>
            </a:r>
          </a:p>
          <a:p>
            <a:pPr marL="514350" indent="-514350">
              <a:buFont typeface="+mj-lt"/>
              <a:buAutoNum type="arabicPeriod" startAt="4"/>
            </a:pPr>
            <a:r>
              <a:rPr lang="en-US" dirty="0"/>
              <a:t>Payment</a:t>
            </a:r>
          </a:p>
          <a:p>
            <a:pPr lvl="1"/>
            <a:r>
              <a:rPr lang="en-US" dirty="0"/>
              <a:t>Tying provider reimbursement to quality of service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1824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Political Commitment: </a:t>
            </a:r>
            <a:br>
              <a:rPr lang="en-US" dirty="0"/>
            </a:br>
            <a:r>
              <a:rPr lang="en-US" sz="2800" u="sng" dirty="0">
                <a:solidFill>
                  <a:srgbClr val="00B0F0"/>
                </a:solidFill>
              </a:rPr>
              <a:t>Recommendation for BKKBN</a:t>
            </a:r>
            <a:endParaRPr lang="en-US" sz="2800" dirty="0">
              <a:solidFill>
                <a:srgbClr val="00B0F0"/>
              </a:solidFill>
            </a:endParaRPr>
          </a:p>
        </p:txBody>
      </p:sp>
      <p:sp>
        <p:nvSpPr>
          <p:cNvPr id="3" name="Content Placeholder 2"/>
          <p:cNvSpPr>
            <a:spLocks noGrp="1"/>
          </p:cNvSpPr>
          <p:nvPr>
            <p:ph idx="1"/>
          </p:nvPr>
        </p:nvSpPr>
        <p:spPr>
          <a:xfrm>
            <a:off x="838200" y="1825625"/>
            <a:ext cx="10515600" cy="4793836"/>
          </a:xfrm>
        </p:spPr>
        <p:txBody>
          <a:bodyPr>
            <a:normAutofit fontScale="77500" lnSpcReduction="20000"/>
          </a:bodyPr>
          <a:lstStyle/>
          <a:p>
            <a:endParaRPr lang="en-US" dirty="0"/>
          </a:p>
          <a:p>
            <a:pPr marL="514350" indent="-514350">
              <a:lnSpc>
                <a:spcPct val="120000"/>
              </a:lnSpc>
              <a:spcBef>
                <a:spcPts val="600"/>
              </a:spcBef>
              <a:spcAft>
                <a:spcPts val="600"/>
              </a:spcAft>
              <a:buFont typeface="+mj-lt"/>
              <a:buAutoNum type="arabicPeriod"/>
            </a:pPr>
            <a:r>
              <a:rPr lang="en-US" dirty="0"/>
              <a:t>BKKBN should seek political commitment on the integration of family planning into health insurance under BPJS-</a:t>
            </a:r>
            <a:r>
              <a:rPr lang="en-US" dirty="0" err="1"/>
              <a:t>Kesehatan</a:t>
            </a:r>
            <a:r>
              <a:rPr lang="en-US" dirty="0"/>
              <a:t> from leader at national down to district levels.</a:t>
            </a:r>
          </a:p>
          <a:p>
            <a:pPr marL="514350" indent="-514350">
              <a:lnSpc>
                <a:spcPct val="120000"/>
              </a:lnSpc>
              <a:spcBef>
                <a:spcPts val="600"/>
              </a:spcBef>
              <a:spcAft>
                <a:spcPts val="600"/>
              </a:spcAft>
              <a:buFont typeface="+mj-lt"/>
              <a:buAutoNum type="arabicPeriod"/>
            </a:pPr>
            <a:r>
              <a:rPr lang="en-US" dirty="0"/>
              <a:t>BKKBN needs to ensure that the political commitment will be translated into commitment to fund and support integration of family planning services into health insurance, especially among the poor family. Unfortunately, some of poor families do not receive a free insurance fees (PBI) due to miss-classification of their status.</a:t>
            </a:r>
          </a:p>
          <a:p>
            <a:pPr marL="514350" indent="-514350">
              <a:lnSpc>
                <a:spcPct val="120000"/>
              </a:lnSpc>
              <a:spcBef>
                <a:spcPts val="600"/>
              </a:spcBef>
              <a:spcAft>
                <a:spcPts val="600"/>
              </a:spcAft>
              <a:buFont typeface="+mj-lt"/>
              <a:buAutoNum type="arabicPeriod"/>
            </a:pPr>
            <a:r>
              <a:rPr lang="en-US" dirty="0"/>
              <a:t>BKKBN should have political commitment form parliament to secure funding for an additional contraceptive needed by all members of BPJS-</a:t>
            </a:r>
            <a:r>
              <a:rPr lang="en-US" dirty="0" err="1"/>
              <a:t>Kesehatan</a:t>
            </a:r>
            <a:r>
              <a:rPr lang="en-US" dirty="0"/>
              <a:t>.</a:t>
            </a:r>
          </a:p>
          <a:p>
            <a:endParaRPr lang="en-US" dirty="0"/>
          </a:p>
        </p:txBody>
      </p:sp>
    </p:spTree>
    <p:extLst>
      <p:ext uri="{BB962C8B-B14F-4D97-AF65-F5344CB8AC3E}">
        <p14:creationId xmlns:p14="http://schemas.microsoft.com/office/powerpoint/2010/main" val="276256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People: </a:t>
            </a:r>
            <a:br>
              <a:rPr lang="en-US" dirty="0"/>
            </a:br>
            <a:r>
              <a:rPr lang="en-US" sz="2800" u="sng" dirty="0">
                <a:solidFill>
                  <a:srgbClr val="00B0F0"/>
                </a:solidFill>
              </a:rPr>
              <a:t>Recommendation for BKKBN</a:t>
            </a:r>
          </a:p>
        </p:txBody>
      </p:sp>
      <p:sp>
        <p:nvSpPr>
          <p:cNvPr id="3" name="Content Placeholder 2"/>
          <p:cNvSpPr>
            <a:spLocks noGrp="1"/>
          </p:cNvSpPr>
          <p:nvPr>
            <p:ph idx="1"/>
          </p:nvPr>
        </p:nvSpPr>
        <p:spPr>
          <a:xfrm>
            <a:off x="536713" y="1868556"/>
            <a:ext cx="11300791" cy="4909931"/>
          </a:xfrm>
        </p:spPr>
        <p:txBody>
          <a:bodyPr>
            <a:normAutofit fontScale="77500" lnSpcReduction="20000"/>
          </a:bodyPr>
          <a:lstStyle/>
          <a:p>
            <a:pPr marL="0" indent="0">
              <a:buNone/>
            </a:pPr>
            <a:r>
              <a:rPr lang="en-US" dirty="0">
                <a:solidFill>
                  <a:schemeClr val="accent4">
                    <a:lumMod val="75000"/>
                  </a:schemeClr>
                </a:solidFill>
              </a:rPr>
              <a:t>Need to Expand Coverage</a:t>
            </a:r>
          </a:p>
          <a:p>
            <a:pPr marL="514350" indent="-514350">
              <a:buFont typeface="+mj-lt"/>
              <a:buAutoNum type="arabicPeriod"/>
            </a:pPr>
            <a:r>
              <a:rPr lang="en-US" dirty="0"/>
              <a:t>BKKBN needs to help BPJS-</a:t>
            </a:r>
            <a:r>
              <a:rPr lang="en-US" dirty="0" err="1"/>
              <a:t>Kesehatan</a:t>
            </a:r>
            <a:r>
              <a:rPr lang="en-US" dirty="0"/>
              <a:t> and Ministry of Health in expanding coverage of insurance program by recording family who have not registered by BPJS-</a:t>
            </a:r>
            <a:r>
              <a:rPr lang="en-US" dirty="0" err="1"/>
              <a:t>Kesehatan</a:t>
            </a:r>
            <a:r>
              <a:rPr lang="en-US" dirty="0"/>
              <a:t> using a family enumeration survey (</a:t>
            </a:r>
            <a:r>
              <a:rPr lang="en-US" dirty="0" err="1"/>
              <a:t>Pendataan</a:t>
            </a:r>
            <a:r>
              <a:rPr lang="en-US" dirty="0"/>
              <a:t> </a:t>
            </a:r>
            <a:r>
              <a:rPr lang="en-US" dirty="0" err="1"/>
              <a:t>Keluarga</a:t>
            </a:r>
            <a:r>
              <a:rPr lang="en-US" dirty="0"/>
              <a:t>). Based on the result of enumeration survey, promotion of health insurance can be targeted to those unregistered.</a:t>
            </a:r>
          </a:p>
          <a:p>
            <a:pPr marL="514350" indent="-514350">
              <a:buFont typeface="+mj-lt"/>
              <a:buAutoNum type="arabicPeriod"/>
            </a:pPr>
            <a:r>
              <a:rPr lang="en-US" dirty="0"/>
              <a:t>In expanding coverage, BKKBN should reshape a self-reliance (KB </a:t>
            </a:r>
            <a:r>
              <a:rPr lang="en-US" dirty="0" err="1"/>
              <a:t>Mandiri</a:t>
            </a:r>
            <a:r>
              <a:rPr lang="en-US" dirty="0"/>
              <a:t>) campaign to become a self-reliance for insurance membership of BPJS-</a:t>
            </a:r>
            <a:r>
              <a:rPr lang="en-US" dirty="0" err="1"/>
              <a:t>Kesehatan</a:t>
            </a:r>
            <a:r>
              <a:rPr lang="en-US" dirty="0"/>
              <a:t>.  On this campaign, BKKBN might develop an incentive scheme i.e.: (</a:t>
            </a:r>
            <a:r>
              <a:rPr lang="en-US" dirty="0" err="1"/>
              <a:t>penghargaan</a:t>
            </a:r>
            <a:r>
              <a:rPr lang="en-US" dirty="0"/>
              <a:t>) to local leader where members of their community have already registered by BPJS-</a:t>
            </a:r>
            <a:r>
              <a:rPr lang="en-US" dirty="0" err="1"/>
              <a:t>Kesehatan</a:t>
            </a:r>
            <a:r>
              <a:rPr lang="en-US" dirty="0"/>
              <a:t> and used family planning services.</a:t>
            </a:r>
          </a:p>
          <a:p>
            <a:pPr marL="514350" indent="-514350">
              <a:buFont typeface="+mj-lt"/>
              <a:buAutoNum type="arabicPeriod"/>
            </a:pPr>
            <a:r>
              <a:rPr lang="en-US" dirty="0"/>
              <a:t>Any incentive scheme (</a:t>
            </a:r>
            <a:r>
              <a:rPr lang="en-US" dirty="0" err="1"/>
              <a:t>penghargaan</a:t>
            </a:r>
            <a:r>
              <a:rPr lang="en-US" dirty="0"/>
              <a:t>) of the success of family planning leader should take account the success of implementing UHS under BPJS-</a:t>
            </a:r>
            <a:r>
              <a:rPr lang="en-US" dirty="0" err="1"/>
              <a:t>Kesehatan</a:t>
            </a:r>
            <a:r>
              <a:rPr lang="en-US" dirty="0"/>
              <a:t>.</a:t>
            </a:r>
          </a:p>
          <a:p>
            <a:pPr marL="514350" indent="-514350">
              <a:buFont typeface="+mj-lt"/>
              <a:buAutoNum type="arabicPeriod"/>
            </a:pPr>
            <a:r>
              <a:rPr lang="en-US" dirty="0"/>
              <a:t>In area where BPJS-</a:t>
            </a:r>
            <a:r>
              <a:rPr lang="en-US" dirty="0" err="1"/>
              <a:t>Kesehatan</a:t>
            </a:r>
            <a:r>
              <a:rPr lang="en-US" dirty="0"/>
              <a:t> have not operated (i.e.: no office and staffs), BKKBN need to continue providing of assistance for family planning service under government and private sectors. This is conducted by ensuring availability of contraceptive commodities and accessibility of services for the poor family, including providing outreach services.</a:t>
            </a:r>
          </a:p>
          <a:p>
            <a:pPr marL="0" indent="0">
              <a:buNone/>
            </a:pPr>
            <a:endParaRPr lang="en-US" dirty="0"/>
          </a:p>
        </p:txBody>
      </p:sp>
    </p:spTree>
    <p:extLst>
      <p:ext uri="{BB962C8B-B14F-4D97-AF65-F5344CB8AC3E}">
        <p14:creationId xmlns:p14="http://schemas.microsoft.com/office/powerpoint/2010/main" val="184990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
            </a:r>
            <a:br>
              <a:rPr lang="en-US" u="sng" dirty="0"/>
            </a:br>
            <a:r>
              <a:rPr lang="en-US" dirty="0"/>
              <a:t>People: </a:t>
            </a:r>
            <a:br>
              <a:rPr lang="en-US" dirty="0"/>
            </a:br>
            <a:r>
              <a:rPr lang="en-US" sz="3100" u="sng" dirty="0">
                <a:solidFill>
                  <a:srgbClr val="00B0F0"/>
                </a:solidFill>
              </a:rPr>
              <a:t>Recommendation for BKKBN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accent4">
                    <a:lumMod val="75000"/>
                  </a:schemeClr>
                </a:solidFill>
              </a:rPr>
              <a:t>Community-Based and Family Planning Field Workers and Cadres:</a:t>
            </a:r>
          </a:p>
          <a:p>
            <a:pPr marL="514350" indent="-514350">
              <a:buFont typeface="+mj-lt"/>
              <a:buAutoNum type="arabicPeriod"/>
            </a:pPr>
            <a:r>
              <a:rPr lang="en-US" dirty="0"/>
              <a:t>BKKBN should do experiment to involve family planning health worker (PLKB) for the insurance registration, promotion and advocacy through community based movement, such as </a:t>
            </a:r>
            <a:r>
              <a:rPr lang="en-US" dirty="0" err="1"/>
              <a:t>Posyandu</a:t>
            </a:r>
            <a:r>
              <a:rPr lang="en-US" dirty="0"/>
              <a:t>.</a:t>
            </a:r>
          </a:p>
          <a:p>
            <a:pPr marL="514350" indent="-514350">
              <a:buFont typeface="+mj-lt"/>
              <a:buAutoNum type="arabicPeriod"/>
            </a:pPr>
            <a:r>
              <a:rPr lang="en-US" dirty="0"/>
              <a:t>Handing out educational materials at </a:t>
            </a:r>
            <a:r>
              <a:rPr lang="en-US" dirty="0" err="1"/>
              <a:t>Posyandu</a:t>
            </a:r>
            <a:r>
              <a:rPr lang="en-US" dirty="0"/>
              <a:t> or mobile service on how to register insurance BPJS-</a:t>
            </a:r>
            <a:r>
              <a:rPr lang="en-US" dirty="0" err="1"/>
              <a:t>Kesehatan</a:t>
            </a:r>
            <a:r>
              <a:rPr lang="en-US" dirty="0"/>
              <a:t> using online system to increase the enrolment of women in health insurance schemes.</a:t>
            </a:r>
          </a:p>
          <a:p>
            <a:pPr marL="514350" indent="-514350">
              <a:buFont typeface="+mj-lt"/>
              <a:buAutoNum type="arabicPeriod"/>
            </a:pPr>
            <a:r>
              <a:rPr lang="en-US" dirty="0"/>
              <a:t>PLKB might facilitate women club organization (PKK) and their cadre in helping family to understand benefit and how to register for health insurance.</a:t>
            </a:r>
          </a:p>
          <a:p>
            <a:pPr marL="0" indent="0">
              <a:buNone/>
            </a:pPr>
            <a:endParaRPr lang="en-US" dirty="0">
              <a:solidFill>
                <a:srgbClr val="FFC000"/>
              </a:solidFill>
            </a:endParaRPr>
          </a:p>
        </p:txBody>
      </p:sp>
    </p:spTree>
    <p:extLst>
      <p:ext uri="{BB962C8B-B14F-4D97-AF65-F5344CB8AC3E}">
        <p14:creationId xmlns:p14="http://schemas.microsoft.com/office/powerpoint/2010/main" val="284524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pPr marL="0" indent="0">
              <a:buNone/>
            </a:pPr>
            <a:r>
              <a:rPr lang="en-US" dirty="0">
                <a:solidFill>
                  <a:schemeClr val="accent4">
                    <a:lumMod val="75000"/>
                  </a:schemeClr>
                </a:solidFill>
              </a:rPr>
              <a:t>Designing Pro-Poor Insurance Programs</a:t>
            </a:r>
          </a:p>
          <a:p>
            <a:pPr marL="514350" indent="-514350">
              <a:buFont typeface="+mj-lt"/>
              <a:buAutoNum type="arabicPeriod"/>
            </a:pPr>
            <a:r>
              <a:rPr lang="en-US" dirty="0"/>
              <a:t>BKKBN needs to monitor their family development using existing of family prosperity indictor (</a:t>
            </a:r>
            <a:r>
              <a:rPr lang="en-US" dirty="0" err="1"/>
              <a:t>Indikator</a:t>
            </a:r>
            <a:r>
              <a:rPr lang="en-US" dirty="0"/>
              <a:t> </a:t>
            </a:r>
            <a:r>
              <a:rPr lang="en-US" dirty="0" err="1"/>
              <a:t>Keluarga</a:t>
            </a:r>
            <a:r>
              <a:rPr lang="en-US" dirty="0"/>
              <a:t> Sejahtera) but should include information the ownership of BPJS-card and family planning services under UHC.</a:t>
            </a:r>
          </a:p>
          <a:p>
            <a:pPr marL="514350" indent="-514350">
              <a:buFont typeface="+mj-lt"/>
              <a:buAutoNum type="arabicPeriod"/>
            </a:pPr>
            <a:r>
              <a:rPr lang="en-US" dirty="0"/>
              <a:t>Using family prosperity indictor, BKKBN should help to target poor families who are eligible to receive the free payment of their insurance fee by the government.</a:t>
            </a:r>
          </a:p>
          <a:p>
            <a:pPr marL="514350" indent="-514350">
              <a:buFont typeface="+mj-lt"/>
              <a:buAutoNum type="arabicPeriod"/>
            </a:pPr>
            <a:r>
              <a:rPr lang="en-US" dirty="0"/>
              <a:t>BKKBN should help to monitor for the integration between UHC and other government interventions for the poor family using data from family enumeration survey.</a:t>
            </a:r>
          </a:p>
          <a:p>
            <a:endParaRPr lang="en-US" dirty="0"/>
          </a:p>
        </p:txBody>
      </p:sp>
    </p:spTree>
    <p:extLst>
      <p:ext uri="{BB962C8B-B14F-4D97-AF65-F5344CB8AC3E}">
        <p14:creationId xmlns:p14="http://schemas.microsoft.com/office/powerpoint/2010/main" val="81919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p:txBody>
          <a:bodyPr>
            <a:normAutofit fontScale="85000" lnSpcReduction="10000"/>
          </a:bodyPr>
          <a:lstStyle/>
          <a:p>
            <a:pPr marL="0" indent="0">
              <a:buNone/>
            </a:pPr>
            <a:r>
              <a:rPr lang="en-US" sz="3100" dirty="0">
                <a:solidFill>
                  <a:schemeClr val="accent4">
                    <a:lumMod val="75000"/>
                  </a:schemeClr>
                </a:solidFill>
              </a:rPr>
              <a:t>Securing Contraceptive Supplies</a:t>
            </a:r>
          </a:p>
          <a:p>
            <a:pPr marL="514350" indent="-514350">
              <a:buFont typeface="+mj-lt"/>
              <a:buAutoNum type="arabicPeriod"/>
            </a:pPr>
            <a:r>
              <a:rPr lang="en-US" dirty="0"/>
              <a:t>BKKBN should secure the need of contraceptive commodities for all clinical facilities and practice providers by developing new logistic system which will link between offices of family planning and all providers and clinical facilities contracted by BPJS- </a:t>
            </a:r>
            <a:r>
              <a:rPr lang="en-US" dirty="0" err="1"/>
              <a:t>Kesehatan</a:t>
            </a:r>
            <a:r>
              <a:rPr lang="en-US" dirty="0"/>
              <a:t>.</a:t>
            </a:r>
          </a:p>
          <a:p>
            <a:pPr marL="514350" indent="-514350">
              <a:buFont typeface="+mj-lt"/>
              <a:buAutoNum type="arabicPeriod"/>
            </a:pPr>
            <a:r>
              <a:rPr lang="en-US" dirty="0"/>
              <a:t>The new logistic system should use data on service utilization of family planning from BPJS-</a:t>
            </a:r>
            <a:r>
              <a:rPr lang="en-US" dirty="0" err="1"/>
              <a:t>Kesehatan</a:t>
            </a:r>
            <a:r>
              <a:rPr lang="en-US" dirty="0"/>
              <a:t> to enable more accurate forecasting to prevent stock-outs and ensure that the right quantities and types of contraceptive methods needed.</a:t>
            </a:r>
          </a:p>
          <a:p>
            <a:pPr marL="514350" indent="-514350">
              <a:buFont typeface="+mj-lt"/>
              <a:buAutoNum type="arabicPeriod"/>
            </a:pPr>
            <a:r>
              <a:rPr lang="en-US" dirty="0"/>
              <a:t>Monitoring and evaluation of contraceptive supplies should be linked with the number of client served and fund utilized for non-capitation payment.</a:t>
            </a:r>
          </a:p>
          <a:p>
            <a:endParaRPr lang="en-US" dirty="0"/>
          </a:p>
        </p:txBody>
      </p:sp>
    </p:spTree>
    <p:extLst>
      <p:ext uri="{BB962C8B-B14F-4D97-AF65-F5344CB8AC3E}">
        <p14:creationId xmlns:p14="http://schemas.microsoft.com/office/powerpoint/2010/main" val="77407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a:xfrm>
            <a:off x="838200" y="1690688"/>
            <a:ext cx="10515600" cy="4968529"/>
          </a:xfrm>
        </p:spPr>
        <p:txBody>
          <a:bodyPr>
            <a:normAutofit fontScale="85000" lnSpcReduction="20000"/>
          </a:bodyPr>
          <a:lstStyle/>
          <a:p>
            <a:pPr marL="0" indent="0">
              <a:buNone/>
            </a:pPr>
            <a:r>
              <a:rPr lang="en-US" sz="3100" i="1" dirty="0">
                <a:solidFill>
                  <a:schemeClr val="accent4">
                    <a:lumMod val="75000"/>
                  </a:schemeClr>
                </a:solidFill>
              </a:rPr>
              <a:t>Strengthen system and the infrastructure for quality of family planning services</a:t>
            </a:r>
            <a:endParaRPr lang="en-US" sz="3100" dirty="0">
              <a:solidFill>
                <a:schemeClr val="accent4">
                  <a:lumMod val="75000"/>
                </a:schemeClr>
              </a:solidFill>
            </a:endParaRPr>
          </a:p>
          <a:p>
            <a:pPr marL="514350" indent="-514350">
              <a:buFont typeface="+mj-lt"/>
              <a:buAutoNum type="arabicPeriod"/>
            </a:pPr>
            <a:r>
              <a:rPr lang="en-US" dirty="0"/>
              <a:t>BKKBN and Ministry of Health need to develop system to improve quality of service for all clinical facility by implementing registration, standardization, accreditation or recognition, and certification for quality of clinical service working with professional organization and association of clinical owner.</a:t>
            </a:r>
          </a:p>
          <a:p>
            <a:pPr marL="514350" indent="-514350">
              <a:buFont typeface="+mj-lt"/>
              <a:buAutoNum type="arabicPeriod"/>
            </a:pPr>
            <a:r>
              <a:rPr lang="en-US" dirty="0"/>
              <a:t>BKKBN should actively engage on the process of registration, standardization, accreditation or recognition, and certification of clinical facilities and health provider since BKKBN is responsible to provide contraception and other infrastructures of family planning services, such as IUD kits, gynecologic bed, educational materials and other assistances.</a:t>
            </a:r>
          </a:p>
          <a:p>
            <a:pPr marL="514350" indent="-514350">
              <a:buFont typeface="+mj-lt"/>
              <a:buAutoNum type="arabicPeriod"/>
            </a:pPr>
            <a:r>
              <a:rPr lang="en-US" dirty="0"/>
              <a:t>BKKBN provides infrastructure of family planning services and contraceptive supply to increasing utilization of family planning as facilities become better-equipped to provide services and clients gain confidence in the quality of services provided.</a:t>
            </a:r>
          </a:p>
          <a:p>
            <a:endParaRPr lang="en-US" dirty="0"/>
          </a:p>
        </p:txBody>
      </p:sp>
    </p:spTree>
    <p:extLst>
      <p:ext uri="{BB962C8B-B14F-4D97-AF65-F5344CB8AC3E}">
        <p14:creationId xmlns:p14="http://schemas.microsoft.com/office/powerpoint/2010/main" val="66143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chemeClr val="accent4">
                    <a:lumMod val="75000"/>
                  </a:schemeClr>
                </a:solidFill>
              </a:rPr>
              <a:t>Promotion and Counselling</a:t>
            </a:r>
          </a:p>
          <a:p>
            <a:pPr marL="514350" indent="-514350">
              <a:buFont typeface="+mj-lt"/>
              <a:buAutoNum type="arabicPeriod"/>
            </a:pPr>
            <a:r>
              <a:rPr lang="en-US" dirty="0"/>
              <a:t>BKKBN should ensure that BPJS-</a:t>
            </a:r>
            <a:r>
              <a:rPr lang="en-US" dirty="0" err="1"/>
              <a:t>Kesehatan</a:t>
            </a:r>
            <a:r>
              <a:rPr lang="en-US" dirty="0"/>
              <a:t> recognizes the importance of family planning promotion and counseling in the insurance packet for benefit not only for client but to the company as well. Family planning will reduce direct cost for delivery and the future cost of their member having more children.</a:t>
            </a:r>
          </a:p>
          <a:p>
            <a:pPr marL="514350" indent="-514350">
              <a:buFont typeface="+mj-lt"/>
              <a:buAutoNum type="arabicPeriod"/>
            </a:pPr>
            <a:r>
              <a:rPr lang="en-US" dirty="0"/>
              <a:t>BKKBN and BPJS-</a:t>
            </a:r>
            <a:r>
              <a:rPr lang="en-US" dirty="0" err="1"/>
              <a:t>Kesehatan</a:t>
            </a:r>
            <a:r>
              <a:rPr lang="en-US" dirty="0"/>
              <a:t> should provide materials for promotion (poster and fact sheet) and counseling (i.e.: decision making tolls) to all clinics facilities and private practice providers under BPJS-</a:t>
            </a:r>
            <a:r>
              <a:rPr lang="en-US" dirty="0" err="1"/>
              <a:t>Kesehatan</a:t>
            </a:r>
            <a:r>
              <a:rPr lang="en-US" dirty="0"/>
              <a:t> network of services.</a:t>
            </a:r>
          </a:p>
          <a:p>
            <a:pPr marL="514350" indent="-514350">
              <a:buFont typeface="+mj-lt"/>
              <a:buAutoNum type="arabicPeriod"/>
            </a:pPr>
            <a:r>
              <a:rPr lang="en-US" dirty="0"/>
              <a:t>BKKBN should develop a better of counseling method, such as applying “Balanced Counseling” to replace existing approach using “Communication Inter-personal and Counseling”.</a:t>
            </a:r>
          </a:p>
          <a:p>
            <a:pPr marL="0" indent="0">
              <a:buNone/>
            </a:pPr>
            <a:endParaRPr lang="en-US" dirty="0">
              <a:solidFill>
                <a:schemeClr val="accent4">
                  <a:lumMod val="75000"/>
                </a:schemeClr>
              </a:solidFill>
            </a:endParaRPr>
          </a:p>
          <a:p>
            <a:pPr marL="0" indent="0">
              <a:buNone/>
            </a:pPr>
            <a:endParaRPr lang="en-US" dirty="0">
              <a:solidFill>
                <a:schemeClr val="accent4">
                  <a:lumMod val="75000"/>
                </a:schemeClr>
              </a:solidFill>
            </a:endParaRPr>
          </a:p>
          <a:p>
            <a:endParaRPr lang="en-US" dirty="0"/>
          </a:p>
        </p:txBody>
      </p:sp>
    </p:spTree>
    <p:extLst>
      <p:ext uri="{BB962C8B-B14F-4D97-AF65-F5344CB8AC3E}">
        <p14:creationId xmlns:p14="http://schemas.microsoft.com/office/powerpoint/2010/main" val="142025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2013 Indonesia declared that it would provide affordable health care for all its citizens or more than 250 million peoples by the end of 2019 </a:t>
            </a:r>
          </a:p>
          <a:p>
            <a:r>
              <a:rPr lang="en-US" dirty="0"/>
              <a:t>Under the Law 40/200, the BPJS </a:t>
            </a:r>
            <a:r>
              <a:rPr lang="en-US" dirty="0" err="1"/>
              <a:t>Kesehatan</a:t>
            </a:r>
            <a:r>
              <a:rPr lang="en-US" dirty="0"/>
              <a:t> was mandated to cover not only curative service but to include promotive and preventive services, such as provision of family planning services.</a:t>
            </a:r>
          </a:p>
          <a:p>
            <a:r>
              <a:rPr lang="en-US" dirty="0"/>
              <a:t>Under Law 24/11, the financial affairs of JKN are run by an independent management agency for the health arm of the Social Security System, called “BPJS </a:t>
            </a:r>
            <a:r>
              <a:rPr lang="en-US" dirty="0" err="1"/>
              <a:t>Kesehatan</a:t>
            </a:r>
            <a:r>
              <a:rPr lang="en-US" dirty="0"/>
              <a:t>”</a:t>
            </a:r>
          </a:p>
        </p:txBody>
      </p:sp>
    </p:spTree>
    <p:extLst>
      <p:ext uri="{BB962C8B-B14F-4D97-AF65-F5344CB8AC3E}">
        <p14:creationId xmlns:p14="http://schemas.microsoft.com/office/powerpoint/2010/main" val="306864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Providers:</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a:xfrm>
            <a:off x="838200" y="1690688"/>
            <a:ext cx="10515600" cy="4958589"/>
          </a:xfrm>
        </p:spPr>
        <p:txBody>
          <a:bodyPr>
            <a:normAutofit fontScale="77500" lnSpcReduction="20000"/>
          </a:bodyPr>
          <a:lstStyle/>
          <a:p>
            <a:pPr marL="0" indent="0">
              <a:buNone/>
            </a:pPr>
            <a:r>
              <a:rPr lang="en-US" dirty="0">
                <a:solidFill>
                  <a:schemeClr val="accent4">
                    <a:lumMod val="75000"/>
                  </a:schemeClr>
                </a:solidFill>
              </a:rPr>
              <a:t>Health Providers and Clinical Networks</a:t>
            </a:r>
          </a:p>
          <a:p>
            <a:pPr marL="514350" indent="-514350">
              <a:buFont typeface="+mj-lt"/>
              <a:buAutoNum type="arabicPeriod"/>
            </a:pPr>
            <a:r>
              <a:rPr lang="en-US" dirty="0"/>
              <a:t>BKKBN working with BPJS-</a:t>
            </a:r>
            <a:r>
              <a:rPr lang="en-US" dirty="0" err="1"/>
              <a:t>Kesehatan</a:t>
            </a:r>
            <a:r>
              <a:rPr lang="en-US" dirty="0"/>
              <a:t> should inform details on how to provide service under BPJS-</a:t>
            </a:r>
            <a:r>
              <a:rPr lang="en-US" dirty="0" err="1"/>
              <a:t>Kesehatan</a:t>
            </a:r>
            <a:r>
              <a:rPr lang="en-US" dirty="0"/>
              <a:t> to all types of provider, including tariff of each contraceptive service.</a:t>
            </a:r>
          </a:p>
          <a:p>
            <a:pPr marL="514350" indent="-514350">
              <a:buFont typeface="+mj-lt"/>
              <a:buAutoNum type="arabicPeriod"/>
            </a:pPr>
            <a:r>
              <a:rPr lang="en-US" dirty="0"/>
              <a:t>BKKBN should facilitate a networking between primary care clinics and all type of providers of contraceptive services, especially midwives since most of contraceptive services are provided by midwives in the private sector services.</a:t>
            </a:r>
          </a:p>
          <a:p>
            <a:pPr marL="514350" indent="-514350">
              <a:buFont typeface="+mj-lt"/>
              <a:buAutoNum type="arabicPeriod"/>
            </a:pPr>
            <a:r>
              <a:rPr lang="en-US" dirty="0"/>
              <a:t>BKKBN improves on competencies of health workers to provide right based and comprehensive family planning service through pre-service and in-service of clinical training programs.</a:t>
            </a:r>
          </a:p>
          <a:p>
            <a:pPr marL="514350" indent="-514350">
              <a:buFont typeface="+mj-lt"/>
              <a:buAutoNum type="arabicPeriod"/>
            </a:pPr>
            <a:r>
              <a:rPr lang="en-US" dirty="0"/>
              <a:t>Specific guidelines for referral system needs to be developed both for managing complication and sterilization services which cannot be performed at primary care clinic or provider.</a:t>
            </a:r>
          </a:p>
          <a:p>
            <a:pPr marL="514350" indent="-514350">
              <a:buFont typeface="+mj-lt"/>
              <a:buAutoNum type="arabicPeriod"/>
            </a:pPr>
            <a:r>
              <a:rPr lang="en-US" dirty="0"/>
              <a:t>In the areas where BPJS-</a:t>
            </a:r>
            <a:r>
              <a:rPr lang="en-US" dirty="0" err="1"/>
              <a:t>Kesehatan</a:t>
            </a:r>
            <a:r>
              <a:rPr lang="en-US" dirty="0"/>
              <a:t> has not been established, BKKBN and Ministry of Health should continue to implement mobile services which should link with network of clinical services under BPJS-</a:t>
            </a:r>
            <a:r>
              <a:rPr lang="en-US" dirty="0" err="1"/>
              <a:t>Kesehatan</a:t>
            </a:r>
            <a:r>
              <a:rPr lang="en-US" dirty="0"/>
              <a:t>.</a:t>
            </a:r>
          </a:p>
          <a:p>
            <a:endParaRPr lang="en-US" dirty="0"/>
          </a:p>
        </p:txBody>
      </p:sp>
    </p:spTree>
    <p:extLst>
      <p:ext uri="{BB962C8B-B14F-4D97-AF65-F5344CB8AC3E}">
        <p14:creationId xmlns:p14="http://schemas.microsoft.com/office/powerpoint/2010/main" val="345718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4">
                    <a:lumMod val="75000"/>
                  </a:schemeClr>
                </a:solidFill>
              </a:rPr>
              <a:t>Regulation for Private Service</a:t>
            </a:r>
          </a:p>
          <a:p>
            <a:pPr marL="514350" indent="-514350">
              <a:buFont typeface="+mj-lt"/>
              <a:buAutoNum type="arabicPeriod"/>
            </a:pPr>
            <a:r>
              <a:rPr lang="en-US" dirty="0"/>
              <a:t>BKKBN and MOH should regulates on registration, standardization, accreditation or recognition  and certification of provider and clinics who are eligible to have assistance from the government, especially from BKKBN.</a:t>
            </a:r>
          </a:p>
          <a:p>
            <a:pPr marL="514350" indent="-514350">
              <a:buFont typeface="+mj-lt"/>
              <a:buAutoNum type="arabicPeriod"/>
            </a:pPr>
            <a:r>
              <a:rPr lang="en-US" dirty="0"/>
              <a:t>Regulating providers and clinics on accreditation needs BKKBN involvement as a way to standardized quality of services, planning purposes and providing incentive and disincentive for the private providers.</a:t>
            </a:r>
          </a:p>
          <a:p>
            <a:pPr marL="514350" indent="-514350">
              <a:buFont typeface="+mj-lt"/>
              <a:buAutoNum type="arabicPeriod"/>
            </a:pPr>
            <a:r>
              <a:rPr lang="en-US" dirty="0"/>
              <a:t>BKKBN should establish a new logistic system and produce technical guideline for private sectors on contraceptive distribution and infrastructure assistances.</a:t>
            </a:r>
          </a:p>
          <a:p>
            <a:pPr marL="514350" indent="-514350">
              <a:buFont typeface="+mj-lt"/>
              <a:buAutoNum type="arabicPeriod"/>
            </a:pPr>
            <a:r>
              <a:rPr lang="en-US" dirty="0"/>
              <a:t>BKKBN should works with BPJS and MOH to integrate their data for monitoring and evaluation for private services which focuses on the consistency between number of service provided and number of contraceptive distributed or procured by BKKBN.</a:t>
            </a:r>
          </a:p>
          <a:p>
            <a:endParaRPr lang="en-US" dirty="0"/>
          </a:p>
        </p:txBody>
      </p:sp>
    </p:spTree>
    <p:extLst>
      <p:ext uri="{BB962C8B-B14F-4D97-AF65-F5344CB8AC3E}">
        <p14:creationId xmlns:p14="http://schemas.microsoft.com/office/powerpoint/2010/main" val="427911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p:txBody>
          <a:bodyPr/>
          <a:lstStyle/>
          <a:p>
            <a:pPr marL="0" indent="0">
              <a:buNone/>
            </a:pPr>
            <a:r>
              <a:rPr lang="en-US" dirty="0">
                <a:solidFill>
                  <a:schemeClr val="accent4">
                    <a:lumMod val="75000"/>
                  </a:schemeClr>
                </a:solidFill>
              </a:rPr>
              <a:t>Advocacy to Providers and Policy Makers</a:t>
            </a:r>
          </a:p>
          <a:p>
            <a:pPr marL="514350" indent="-514350">
              <a:buFont typeface="+mj-lt"/>
              <a:buAutoNum type="arabicPeriod"/>
            </a:pPr>
            <a:r>
              <a:rPr lang="en-US" dirty="0"/>
              <a:t>BKKBN should advocate to all policy makers and program managers on the benefits of integration of family planning services under BPJS-</a:t>
            </a:r>
            <a:r>
              <a:rPr lang="en-US" dirty="0" err="1"/>
              <a:t>Kesehatan</a:t>
            </a:r>
            <a:r>
              <a:rPr lang="en-US" dirty="0"/>
              <a:t>.</a:t>
            </a:r>
          </a:p>
          <a:p>
            <a:pPr marL="514350" indent="-514350">
              <a:buFont typeface="+mj-lt"/>
              <a:buAutoNum type="arabicPeriod"/>
            </a:pPr>
            <a:r>
              <a:rPr lang="en-US" dirty="0"/>
              <a:t>BKKBN  should  promote  more  technical  details  for  policy  makers  and  program managers on how to participate in the BPJS-</a:t>
            </a:r>
            <a:r>
              <a:rPr lang="en-US" dirty="0" err="1"/>
              <a:t>Kesehatan</a:t>
            </a:r>
            <a:endParaRPr lang="en-US" dirty="0"/>
          </a:p>
          <a:p>
            <a:pPr marL="514350" indent="-514350">
              <a:buFont typeface="+mj-lt"/>
              <a:buAutoNum type="arabicPeriod"/>
            </a:pPr>
            <a:r>
              <a:rPr lang="en-US" dirty="0"/>
              <a:t>The  district  and  community  leaders  shall  be  given  acknowledgment  for  their achievement to bring their community using family planning under BPJS-</a:t>
            </a:r>
            <a:r>
              <a:rPr lang="en-US" dirty="0" err="1"/>
              <a:t>Kesehatan</a:t>
            </a:r>
            <a:r>
              <a:rPr lang="en-US" dirty="0"/>
              <a:t>.</a:t>
            </a:r>
          </a:p>
          <a:p>
            <a:endParaRPr lang="en-US" dirty="0"/>
          </a:p>
        </p:txBody>
      </p:sp>
    </p:spTree>
    <p:extLst>
      <p:ext uri="{BB962C8B-B14F-4D97-AF65-F5344CB8AC3E}">
        <p14:creationId xmlns:p14="http://schemas.microsoft.com/office/powerpoint/2010/main" val="182706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Payment:</a:t>
            </a:r>
            <a:br>
              <a:rPr lang="en-US" dirty="0"/>
            </a:br>
            <a:r>
              <a:rPr lang="en-US" sz="2800" u="sng" dirty="0">
                <a:solidFill>
                  <a:srgbClr val="00B0F0"/>
                </a:solidFill>
              </a:rPr>
              <a:t>Recommendation for BKKBN</a:t>
            </a:r>
            <a:endParaRPr lang="en-US" sz="2800" dirty="0"/>
          </a:p>
        </p:txBody>
      </p:sp>
      <p:sp>
        <p:nvSpPr>
          <p:cNvPr id="3" name="Content Placeholder 2"/>
          <p:cNvSpPr>
            <a:spLocks noGrp="1"/>
          </p:cNvSpPr>
          <p:nvPr>
            <p:ph idx="1"/>
          </p:nvPr>
        </p:nvSpPr>
        <p:spPr>
          <a:xfrm>
            <a:off x="838200" y="1825625"/>
            <a:ext cx="10515600" cy="4614932"/>
          </a:xfrm>
        </p:spPr>
        <p:txBody>
          <a:bodyPr>
            <a:normAutofit fontScale="85000" lnSpcReduction="20000"/>
          </a:bodyPr>
          <a:lstStyle/>
          <a:p>
            <a:pPr marL="0" indent="0">
              <a:buNone/>
            </a:pPr>
            <a:r>
              <a:rPr lang="en-US" dirty="0">
                <a:solidFill>
                  <a:schemeClr val="accent4">
                    <a:lumMod val="75000"/>
                  </a:schemeClr>
                </a:solidFill>
              </a:rPr>
              <a:t>Tying provider reimbursement to quality of service</a:t>
            </a:r>
          </a:p>
          <a:p>
            <a:pPr marL="0" indent="0">
              <a:buNone/>
            </a:pPr>
            <a:r>
              <a:rPr lang="en-US" dirty="0"/>
              <a:t> </a:t>
            </a:r>
          </a:p>
          <a:p>
            <a:pPr marL="514350" indent="-514350">
              <a:buFont typeface="+mj-lt"/>
              <a:buAutoNum type="arabicPeriod"/>
            </a:pPr>
            <a:r>
              <a:rPr lang="en-US" dirty="0"/>
              <a:t>BKKBN should work with the FP-UHC Reference Team (BPJS-</a:t>
            </a:r>
            <a:r>
              <a:rPr lang="en-US" dirty="0" err="1"/>
              <a:t>Kesehatan</a:t>
            </a:r>
            <a:r>
              <a:rPr lang="en-US" dirty="0"/>
              <a:t>; Ministry of Health; and Association of Professional organization, district and owner clinical facilities) to obtain general agreement on tying provider reimbursement to quality of service similar with the use of partograph for delivery report according to </a:t>
            </a:r>
            <a:r>
              <a:rPr lang="en-US" dirty="0" err="1"/>
              <a:t>Jampersal</a:t>
            </a:r>
            <a:r>
              <a:rPr lang="en-US" dirty="0"/>
              <a:t> policy.</a:t>
            </a:r>
          </a:p>
          <a:p>
            <a:pPr marL="514350" indent="-514350">
              <a:buFont typeface="+mj-lt"/>
              <a:buAutoNum type="arabicPeriod"/>
            </a:pPr>
            <a:r>
              <a:rPr lang="en-US" dirty="0"/>
              <a:t>BKKBN should create ‘a summary guideline on tariff’ to inform definition of the essential package and articulate the essential and more comprehensive items to all level of providers.</a:t>
            </a:r>
          </a:p>
          <a:p>
            <a:pPr marL="514350" indent="-514350">
              <a:buFont typeface="+mj-lt"/>
              <a:buAutoNum type="arabicPeriod"/>
            </a:pPr>
            <a:r>
              <a:rPr lang="en-US" dirty="0"/>
              <a:t>BKKBN should provide incentive for follow-up after clinical visit (outside clinical facility or at home) and continues to move on a new counseling approach as “Balanced Counseling”.</a:t>
            </a:r>
          </a:p>
          <a:p>
            <a:endParaRPr lang="en-US" dirty="0"/>
          </a:p>
        </p:txBody>
      </p:sp>
    </p:spTree>
    <p:extLst>
      <p:ext uri="{BB962C8B-B14F-4D97-AF65-F5344CB8AC3E}">
        <p14:creationId xmlns:p14="http://schemas.microsoft.com/office/powerpoint/2010/main" val="63608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dirty="0"/>
              <a:t>UHC Policy is already on the right tract</a:t>
            </a:r>
          </a:p>
          <a:p>
            <a:r>
              <a:rPr lang="en-US" dirty="0"/>
              <a:t>A slow progress on the utilization of FP service under UHC-Scheme</a:t>
            </a:r>
          </a:p>
          <a:p>
            <a:r>
              <a:rPr lang="en-US" dirty="0"/>
              <a:t>BKKBN needs to ensure that all parties involved implement enacted policies</a:t>
            </a:r>
          </a:p>
          <a:p>
            <a:r>
              <a:rPr lang="en-US" dirty="0"/>
              <a:t>BKKBN should reform its operational system according to UHC-services, including for advocacy and promotion </a:t>
            </a:r>
            <a:r>
              <a:rPr lang="en-US" dirty="0" err="1"/>
              <a:t>acitivities</a:t>
            </a:r>
            <a:endParaRPr lang="en-US" dirty="0"/>
          </a:p>
          <a:p>
            <a:r>
              <a:rPr lang="en-US" dirty="0"/>
              <a:t>BKKBN should work closely with BPJS-</a:t>
            </a:r>
            <a:r>
              <a:rPr lang="en-US" dirty="0" err="1"/>
              <a:t>Kesehatan</a:t>
            </a:r>
            <a:r>
              <a:rPr lang="en-US" dirty="0"/>
              <a:t>, including for ME</a:t>
            </a:r>
          </a:p>
          <a:p>
            <a:endParaRPr lang="en-US" dirty="0"/>
          </a:p>
        </p:txBody>
      </p:sp>
    </p:spTree>
    <p:extLst>
      <p:ext uri="{BB962C8B-B14F-4D97-AF65-F5344CB8AC3E}">
        <p14:creationId xmlns:p14="http://schemas.microsoft.com/office/powerpoint/2010/main" val="277267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7030A0"/>
                </a:solidFill>
              </a:rPr>
              <a:t>Terima</a:t>
            </a:r>
            <a:r>
              <a:rPr lang="en-US" dirty="0">
                <a:solidFill>
                  <a:srgbClr val="7030A0"/>
                </a:solidFill>
              </a:rPr>
              <a:t> </a:t>
            </a:r>
            <a:r>
              <a:rPr lang="en-US" dirty="0" err="1">
                <a:solidFill>
                  <a:srgbClr val="7030A0"/>
                </a:solidFill>
              </a:rPr>
              <a:t>kasih</a:t>
            </a:r>
            <a:endParaRPr lang="en-US" dirty="0">
              <a:solidFill>
                <a:srgbClr val="7030A0"/>
              </a:solidFill>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6962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Importance of Family Planning?</a:t>
            </a:r>
            <a:endParaRPr lang="id-ID" dirty="0"/>
          </a:p>
        </p:txBody>
      </p:sp>
      <p:sp>
        <p:nvSpPr>
          <p:cNvPr id="3" name="Content Placeholder 2"/>
          <p:cNvSpPr>
            <a:spLocks noGrp="1"/>
          </p:cNvSpPr>
          <p:nvPr>
            <p:ph idx="1"/>
          </p:nvPr>
        </p:nvSpPr>
        <p:spPr/>
        <p:txBody>
          <a:bodyPr>
            <a:normAutofit fontScale="92500"/>
          </a:bodyPr>
          <a:lstStyle/>
          <a:p>
            <a:r>
              <a:rPr lang="en-US" dirty="0"/>
              <a:t>Family planning is a key success for advancing reproductive, maternal, and child health in the developed and developing countries</a:t>
            </a:r>
          </a:p>
          <a:p>
            <a:r>
              <a:rPr lang="en-US" dirty="0"/>
              <a:t>Compared with the current situation, global unintended pregnancies would drop by 70%, from 74 million to 22 million per year.  </a:t>
            </a:r>
          </a:p>
          <a:p>
            <a:r>
              <a:rPr lang="en-US" dirty="0"/>
              <a:t>Maternal deaths would drop by 67%, from 290,000 to 96,000 and newborn deaths would drop by 77%, from 2.9 million to 660,000. </a:t>
            </a:r>
          </a:p>
          <a:p>
            <a:r>
              <a:rPr lang="en-US" dirty="0"/>
              <a:t>The burden of disability related to pregnancy and delivery experienced by women and newborns would drop by two-thirds.</a:t>
            </a:r>
            <a:endParaRPr lang="id-ID" dirty="0"/>
          </a:p>
        </p:txBody>
      </p:sp>
    </p:spTree>
    <p:extLst>
      <p:ext uri="{BB962C8B-B14F-4D97-AF65-F5344CB8AC3E}">
        <p14:creationId xmlns:p14="http://schemas.microsoft.com/office/powerpoint/2010/main" val="3429363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394085" y="314793"/>
            <a:ext cx="9143999" cy="6190938"/>
          </a:xfrm>
          <a:prstGeom prst="rect">
            <a:avLst/>
          </a:prstGeom>
          <a:noFill/>
          <a:ln>
            <a:noFill/>
          </a:ln>
          <a:effectLst/>
          <a:extLst/>
        </p:spPr>
      </p:pic>
    </p:spTree>
    <p:extLst>
      <p:ext uri="{BB962C8B-B14F-4D97-AF65-F5344CB8AC3E}">
        <p14:creationId xmlns:p14="http://schemas.microsoft.com/office/powerpoint/2010/main" val="2873148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err="1"/>
              <a:t>Peserta</a:t>
            </a:r>
            <a:r>
              <a:rPr lang="en-US" sz="2800" dirty="0"/>
              <a:t> Program JKN</a:t>
            </a:r>
            <a:br>
              <a:rPr lang="en-US" sz="2800" dirty="0"/>
            </a:br>
            <a:r>
              <a:rPr lang="en-US" sz="2400" dirty="0"/>
              <a:t>170,954,111</a:t>
            </a:r>
            <a:r>
              <a:rPr lang="en-US" sz="2800" dirty="0"/>
              <a:t/>
            </a:r>
            <a:br>
              <a:rPr lang="en-US" sz="2800" dirty="0"/>
            </a:br>
            <a:r>
              <a:rPr lang="en-US" sz="2000" dirty="0"/>
              <a:t>(per 18 November 2016)</a:t>
            </a:r>
          </a:p>
        </p:txBody>
      </p:sp>
      <p:graphicFrame>
        <p:nvGraphicFramePr>
          <p:cNvPr id="5" name="Chart 4"/>
          <p:cNvGraphicFramePr/>
          <p:nvPr>
            <p:extLst/>
          </p:nvPr>
        </p:nvGraphicFramePr>
        <p:xfrm>
          <a:off x="1981200" y="13970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449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Provider JKN</a:t>
            </a:r>
            <a:br>
              <a:rPr lang="en-US" dirty="0"/>
            </a:br>
            <a:r>
              <a:rPr lang="en-US" sz="2700" dirty="0"/>
              <a:t>26.040</a:t>
            </a:r>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377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a:t>
            </a:r>
          </a:p>
        </p:txBody>
      </p:sp>
      <p:sp>
        <p:nvSpPr>
          <p:cNvPr id="3" name="Content Placeholder 2"/>
          <p:cNvSpPr>
            <a:spLocks noGrp="1"/>
          </p:cNvSpPr>
          <p:nvPr>
            <p:ph idx="1"/>
          </p:nvPr>
        </p:nvSpPr>
        <p:spPr>
          <a:xfrm>
            <a:off x="838200" y="1825625"/>
            <a:ext cx="10515600" cy="4604992"/>
          </a:xfrm>
        </p:spPr>
        <p:txBody>
          <a:bodyPr>
            <a:normAutofit lnSpcReduction="10000"/>
          </a:bodyPr>
          <a:lstStyle/>
          <a:p>
            <a:r>
              <a:rPr lang="en-US" dirty="0"/>
              <a:t>The President Decree No. 12/2013 stated that contraceptives will be provided by institution which is currently responsible for family planning service (BKBN). </a:t>
            </a:r>
          </a:p>
          <a:p>
            <a:r>
              <a:rPr lang="en-US" dirty="0"/>
              <a:t>Minister of Health issuing the decree relates to the insurance implementation and current revised tariff which covers contraceptive services and service for male and female sterilization. </a:t>
            </a:r>
          </a:p>
          <a:p>
            <a:r>
              <a:rPr lang="en-US" dirty="0"/>
              <a:t>Under those regulation, family planning program has clearly been integrated within health insurance system under BPJS-</a:t>
            </a:r>
            <a:r>
              <a:rPr lang="en-US" dirty="0" err="1"/>
              <a:t>Kesehatan</a:t>
            </a:r>
            <a:r>
              <a:rPr lang="en-US" dirty="0"/>
              <a:t> </a:t>
            </a:r>
          </a:p>
          <a:p>
            <a:r>
              <a:rPr lang="en-US" dirty="0">
                <a:solidFill>
                  <a:srgbClr val="7030A0"/>
                </a:solidFill>
              </a:rPr>
              <a:t>All cost of FP services will paid by BPJS but pill and condom (under non-capitation scheme)</a:t>
            </a:r>
          </a:p>
        </p:txBody>
      </p:sp>
    </p:spTree>
    <p:extLst>
      <p:ext uri="{BB962C8B-B14F-4D97-AF65-F5344CB8AC3E}">
        <p14:creationId xmlns:p14="http://schemas.microsoft.com/office/powerpoint/2010/main" val="95423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question and aim of the presentation </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needs to be done to ensure rights-based family planning is more fully included (paid) in insurance benefits packages and other funding mechanisms?</a:t>
            </a:r>
          </a:p>
          <a:p>
            <a:pPr marL="514350" indent="-514350">
              <a:buFont typeface="+mj-lt"/>
              <a:buAutoNum type="arabicPeriod"/>
            </a:pPr>
            <a:endParaRPr lang="en-US" dirty="0"/>
          </a:p>
          <a:p>
            <a:pPr marL="514350" indent="-514350">
              <a:buFont typeface="+mj-lt"/>
              <a:buAutoNum type="arabicPeriod"/>
            </a:pPr>
            <a:r>
              <a:rPr lang="en-US" dirty="0"/>
              <a:t>How insurance programs can be designed to increase demand for and utilization of family planning services, as well as to improve their quality and equitable provision FP in Indonesia?</a:t>
            </a:r>
          </a:p>
          <a:p>
            <a:pPr marL="0" indent="0">
              <a:buNone/>
            </a:pPr>
            <a:r>
              <a:rPr lang="en-US" dirty="0"/>
              <a:t> </a:t>
            </a:r>
          </a:p>
          <a:p>
            <a:endParaRPr lang="en-US" dirty="0"/>
          </a:p>
        </p:txBody>
      </p:sp>
    </p:spTree>
    <p:extLst>
      <p:ext uri="{BB962C8B-B14F-4D97-AF65-F5344CB8AC3E}">
        <p14:creationId xmlns:p14="http://schemas.microsoft.com/office/powerpoint/2010/main" val="334432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latin typeface="Impact" panose="020B0806030902050204" pitchFamily="34" charset="0"/>
              </a:rPr>
              <a:t>POLICY HAS BEEN ON THE RIGHT DIRECTION</a:t>
            </a:r>
          </a:p>
        </p:txBody>
      </p:sp>
      <p:sp>
        <p:nvSpPr>
          <p:cNvPr id="3" name="Text Placeholder 2"/>
          <p:cNvSpPr>
            <a:spLocks noGrp="1"/>
          </p:cNvSpPr>
          <p:nvPr>
            <p:ph type="body" idx="1"/>
          </p:nvPr>
        </p:nvSpPr>
        <p:spPr/>
        <p:txBody>
          <a:bodyPr/>
          <a:lstStyle/>
          <a:p>
            <a:pPr algn="ctr"/>
            <a:endParaRPr lang="en-US" b="1" dirty="0">
              <a:solidFill>
                <a:srgbClr val="C00000"/>
              </a:solidFill>
              <a:latin typeface="Arial" panose="020B0604020202020204" pitchFamily="34" charset="0"/>
              <a:cs typeface="Arial" panose="020B0604020202020204" pitchFamily="34" charset="0"/>
            </a:endParaRPr>
          </a:p>
          <a:p>
            <a:pPr algn="ctr"/>
            <a:r>
              <a:rPr lang="en-US" sz="3200" b="1" dirty="0">
                <a:solidFill>
                  <a:srgbClr val="C00000"/>
                </a:solidFill>
                <a:latin typeface="Arial" panose="020B0604020202020204" pitchFamily="34" charset="0"/>
                <a:cs typeface="Arial" panose="020B0604020202020204" pitchFamily="34" charset="0"/>
              </a:rPr>
              <a:t>How does the program implementation?</a:t>
            </a:r>
          </a:p>
        </p:txBody>
      </p:sp>
    </p:spTree>
    <p:extLst>
      <p:ext uri="{BB962C8B-B14F-4D97-AF65-F5344CB8AC3E}">
        <p14:creationId xmlns:p14="http://schemas.microsoft.com/office/powerpoint/2010/main" val="94462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dirty="0">
                <a:ea typeface="Calibri" panose="020F0502020204030204" pitchFamily="34" charset="0"/>
                <a:cs typeface="Times New Roman" panose="02020603050405020304" pitchFamily="18" charset="0"/>
              </a:rPr>
              <a:t>Family Planning Services Fee for Non-Capitation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9892450"/>
              </p:ext>
            </p:extLst>
          </p:nvPr>
        </p:nvGraphicFramePr>
        <p:xfrm>
          <a:off x="745435" y="1968983"/>
          <a:ext cx="10704442" cy="4272787"/>
        </p:xfrm>
        <a:graphic>
          <a:graphicData uri="http://schemas.openxmlformats.org/drawingml/2006/table">
            <a:tbl>
              <a:tblPr firstRow="1" firstCol="1" bandRow="1">
                <a:tableStyleId>{5C22544A-7EE6-4342-B048-85BDC9FD1C3A}</a:tableStyleId>
              </a:tblPr>
              <a:tblGrid>
                <a:gridCol w="1113612">
                  <a:extLst>
                    <a:ext uri="{9D8B030D-6E8A-4147-A177-3AD203B41FA5}">
                      <a16:colId xmlns:a16="http://schemas.microsoft.com/office/drawing/2014/main" xmlns="" val="1022815329"/>
                    </a:ext>
                  </a:extLst>
                </a:gridCol>
                <a:gridCol w="6506499">
                  <a:extLst>
                    <a:ext uri="{9D8B030D-6E8A-4147-A177-3AD203B41FA5}">
                      <a16:colId xmlns:a16="http://schemas.microsoft.com/office/drawing/2014/main" xmlns="" val="737556498"/>
                    </a:ext>
                  </a:extLst>
                </a:gridCol>
                <a:gridCol w="3084331">
                  <a:extLst>
                    <a:ext uri="{9D8B030D-6E8A-4147-A177-3AD203B41FA5}">
                      <a16:colId xmlns:a16="http://schemas.microsoft.com/office/drawing/2014/main" xmlns="" val="3994858944"/>
                    </a:ext>
                  </a:extLst>
                </a:gridCol>
              </a:tblGrid>
              <a:tr h="952705">
                <a:tc>
                  <a:txBody>
                    <a:bodyPr/>
                    <a:lstStyle/>
                    <a:p>
                      <a:pPr marL="0" marR="0">
                        <a:lnSpc>
                          <a:spcPct val="115000"/>
                        </a:lnSpc>
                        <a:spcBef>
                          <a:spcPts val="0"/>
                        </a:spcBef>
                        <a:spcAft>
                          <a:spcPts val="0"/>
                        </a:spcAft>
                      </a:pPr>
                      <a:r>
                        <a:rPr lang="id-ID" sz="2400" dirty="0">
                          <a:effectLst/>
                          <a:latin typeface="Arial" panose="020B0604020202020204" pitchFamily="34" charset="0"/>
                          <a:cs typeface="Arial" panose="020B0604020202020204" pitchFamily="34" charset="0"/>
                        </a:rPr>
                        <a:t>No.</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Type of  Services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a:effectLst/>
                          <a:latin typeface="Arial" panose="020B0604020202020204" pitchFamily="34" charset="0"/>
                          <a:cs typeface="Arial" panose="020B0604020202020204" pitchFamily="34" charset="0"/>
                        </a:rPr>
                        <a:t>Fee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463876494"/>
                  </a:ext>
                </a:extLst>
              </a:tr>
              <a:tr h="952705">
                <a:tc>
                  <a:txBody>
                    <a:bodyPr/>
                    <a:lstStyle/>
                    <a:p>
                      <a:pPr marL="0" marR="0">
                        <a:lnSpc>
                          <a:spcPct val="115000"/>
                        </a:lnSpc>
                        <a:spcBef>
                          <a:spcPts val="0"/>
                        </a:spcBef>
                        <a:spcAft>
                          <a:spcPts val="0"/>
                        </a:spcAft>
                      </a:pPr>
                      <a:r>
                        <a:rPr lang="id-ID" sz="2400" dirty="0">
                          <a:effectLst/>
                          <a:latin typeface="Arial" panose="020B0604020202020204" pitchFamily="34" charset="0"/>
                          <a:cs typeface="Arial" panose="020B0604020202020204" pitchFamily="34" charset="0"/>
                        </a:rPr>
                        <a:t>1</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Insertion and /or removal of IUD/implant</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2400" dirty="0">
                          <a:effectLst/>
                          <a:latin typeface="Arial" panose="020B0604020202020204" pitchFamily="34" charset="0"/>
                          <a:cs typeface="Arial" panose="020B0604020202020204" pitchFamily="34" charset="0"/>
                        </a:rPr>
                        <a:t>Rp. 100.000,-</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858559836"/>
                  </a:ext>
                </a:extLst>
              </a:tr>
              <a:tr h="952705">
                <a:tc>
                  <a:txBody>
                    <a:bodyPr/>
                    <a:lstStyle/>
                    <a:p>
                      <a:pPr marL="0" marR="0">
                        <a:lnSpc>
                          <a:spcPct val="115000"/>
                        </a:lnSpc>
                        <a:spcBef>
                          <a:spcPts val="0"/>
                        </a:spcBef>
                        <a:spcAft>
                          <a:spcPts val="0"/>
                        </a:spcAft>
                      </a:pPr>
                      <a:r>
                        <a:rPr lang="id-ID" sz="2400">
                          <a:effectLst/>
                          <a:latin typeface="Arial" panose="020B0604020202020204" pitchFamily="34" charset="0"/>
                          <a:cs typeface="Arial" panose="020B0604020202020204" pitchFamily="34" charset="0"/>
                        </a:rPr>
                        <a:t>2</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Contraceptives injection </a:t>
                      </a:r>
                      <a:r>
                        <a:rPr lang="id-ID" sz="2400" dirty="0">
                          <a:effectLst/>
                          <a:latin typeface="Arial" panose="020B0604020202020204" pitchFamily="34" charset="0"/>
                          <a:cs typeface="Arial" panose="020B0604020202020204" pitchFamily="34" charset="0"/>
                        </a:rPr>
                        <a:t> (</a:t>
                      </a:r>
                      <a:r>
                        <a:rPr lang="en-US" sz="2400" dirty="0">
                          <a:effectLst/>
                          <a:latin typeface="Arial" panose="020B0604020202020204" pitchFamily="34" charset="0"/>
                          <a:cs typeface="Arial" panose="020B0604020202020204" pitchFamily="34" charset="0"/>
                        </a:rPr>
                        <a:t>each injection</a:t>
                      </a:r>
                      <a:r>
                        <a:rPr lang="id-ID" sz="2400" dirty="0">
                          <a:effectLst/>
                          <a:latin typeface="Arial" panose="020B060402020202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2400">
                          <a:effectLst/>
                          <a:latin typeface="Arial" panose="020B0604020202020204" pitchFamily="34" charset="0"/>
                          <a:cs typeface="Arial" panose="020B0604020202020204" pitchFamily="34" charset="0"/>
                        </a:rPr>
                        <a:t>Rp. 15.000,-</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0947252"/>
                  </a:ext>
                </a:extLst>
              </a:tr>
              <a:tr h="952705">
                <a:tc>
                  <a:txBody>
                    <a:bodyPr/>
                    <a:lstStyle/>
                    <a:p>
                      <a:pPr marL="0" marR="0">
                        <a:lnSpc>
                          <a:spcPct val="115000"/>
                        </a:lnSpc>
                        <a:spcBef>
                          <a:spcPts val="0"/>
                        </a:spcBef>
                        <a:spcAft>
                          <a:spcPts val="0"/>
                        </a:spcAft>
                      </a:pPr>
                      <a:r>
                        <a:rPr lang="id-ID" sz="2400">
                          <a:effectLst/>
                          <a:latin typeface="Arial" panose="020B0604020202020204" pitchFamily="34" charset="0"/>
                          <a:cs typeface="Arial" panose="020B0604020202020204" pitchFamily="34" charset="0"/>
                        </a:rPr>
                        <a:t>3</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Treatment for family planning complication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2400">
                          <a:effectLst/>
                          <a:latin typeface="Arial" panose="020B0604020202020204" pitchFamily="34" charset="0"/>
                          <a:cs typeface="Arial" panose="020B0604020202020204" pitchFamily="34" charset="0"/>
                        </a:rPr>
                        <a:t>Rp. 125.000,-</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98668344"/>
                  </a:ext>
                </a:extLst>
              </a:tr>
              <a:tr h="461967">
                <a:tc>
                  <a:txBody>
                    <a:bodyPr/>
                    <a:lstStyle/>
                    <a:p>
                      <a:pPr marL="0" marR="0">
                        <a:lnSpc>
                          <a:spcPct val="115000"/>
                        </a:lnSpc>
                        <a:spcBef>
                          <a:spcPts val="0"/>
                        </a:spcBef>
                        <a:spcAft>
                          <a:spcPts val="0"/>
                        </a:spcAft>
                      </a:pPr>
                      <a:r>
                        <a:rPr lang="id-ID" sz="2400">
                          <a:effectLst/>
                          <a:latin typeface="Arial" panose="020B0604020202020204" pitchFamily="34" charset="0"/>
                          <a:cs typeface="Arial" panose="020B0604020202020204" pitchFamily="34" charset="0"/>
                        </a:rPr>
                        <a:t>4</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Vasectomy at PHC</a:t>
                      </a:r>
                      <a:r>
                        <a:rPr lang="id-ID" sz="2400" dirty="0">
                          <a:effectLst/>
                          <a:latin typeface="Arial" panose="020B0604020202020204" pitchFamily="34" charset="0"/>
                          <a:cs typeface="Arial" panose="020B0604020202020204" pitchFamily="34" charset="0"/>
                        </a:rPr>
                        <a:t>      </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id-ID" sz="2400" dirty="0">
                          <a:effectLst/>
                          <a:latin typeface="Arial" panose="020B0604020202020204" pitchFamily="34" charset="0"/>
                          <a:cs typeface="Arial" panose="020B0604020202020204" pitchFamily="34" charset="0"/>
                        </a:rPr>
                        <a:t>Rp. 350.000,-</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824372796"/>
                  </a:ext>
                </a:extLst>
              </a:tr>
            </a:tbl>
          </a:graphicData>
        </a:graphic>
      </p:graphicFrame>
      <p:sp>
        <p:nvSpPr>
          <p:cNvPr id="5" name="Rectangle 1"/>
          <p:cNvSpPr>
            <a:spLocks noChangeArrowheads="1"/>
          </p:cNvSpPr>
          <p:nvPr/>
        </p:nvSpPr>
        <p:spPr bwMode="auto">
          <a:xfrm>
            <a:off x="1977887" y="2418426"/>
            <a:ext cx="12192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49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3" y="365125"/>
            <a:ext cx="11330609" cy="1325563"/>
          </a:xfrm>
        </p:spPr>
        <p:txBody>
          <a:bodyPr/>
          <a:lstStyle/>
          <a:p>
            <a:r>
              <a:rPr lang="en-US" dirty="0"/>
              <a:t>Tarif for Outpatient Care</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3942074"/>
              </p:ext>
            </p:extLst>
          </p:nvPr>
        </p:nvGraphicFramePr>
        <p:xfrm>
          <a:off x="198783" y="1471732"/>
          <a:ext cx="11330609" cy="4902568"/>
        </p:xfrm>
        <a:graphic>
          <a:graphicData uri="http://schemas.openxmlformats.org/drawingml/2006/table">
            <a:tbl>
              <a:tblPr firstRow="1" firstCol="1" bandRow="1">
                <a:tableStyleId>{5C22544A-7EE6-4342-B048-85BDC9FD1C3A}</a:tableStyleId>
              </a:tblPr>
              <a:tblGrid>
                <a:gridCol w="2136913">
                  <a:extLst>
                    <a:ext uri="{9D8B030D-6E8A-4147-A177-3AD203B41FA5}">
                      <a16:colId xmlns:a16="http://schemas.microsoft.com/office/drawing/2014/main" xmlns="" val="1013200954"/>
                    </a:ext>
                  </a:extLst>
                </a:gridCol>
                <a:gridCol w="1421295">
                  <a:extLst>
                    <a:ext uri="{9D8B030D-6E8A-4147-A177-3AD203B41FA5}">
                      <a16:colId xmlns:a16="http://schemas.microsoft.com/office/drawing/2014/main" xmlns="" val="1838520338"/>
                    </a:ext>
                  </a:extLst>
                </a:gridCol>
                <a:gridCol w="1483445">
                  <a:extLst>
                    <a:ext uri="{9D8B030D-6E8A-4147-A177-3AD203B41FA5}">
                      <a16:colId xmlns:a16="http://schemas.microsoft.com/office/drawing/2014/main" xmlns="" val="3953437472"/>
                    </a:ext>
                  </a:extLst>
                </a:gridCol>
                <a:gridCol w="1741730">
                  <a:extLst>
                    <a:ext uri="{9D8B030D-6E8A-4147-A177-3AD203B41FA5}">
                      <a16:colId xmlns:a16="http://schemas.microsoft.com/office/drawing/2014/main" xmlns="" val="3135261869"/>
                    </a:ext>
                  </a:extLst>
                </a:gridCol>
                <a:gridCol w="1655579">
                  <a:extLst>
                    <a:ext uri="{9D8B030D-6E8A-4147-A177-3AD203B41FA5}">
                      <a16:colId xmlns:a16="http://schemas.microsoft.com/office/drawing/2014/main" xmlns="" val="327871505"/>
                    </a:ext>
                  </a:extLst>
                </a:gridCol>
                <a:gridCol w="1655579">
                  <a:extLst>
                    <a:ext uri="{9D8B030D-6E8A-4147-A177-3AD203B41FA5}">
                      <a16:colId xmlns:a16="http://schemas.microsoft.com/office/drawing/2014/main" xmlns="" val="301642328"/>
                    </a:ext>
                  </a:extLst>
                </a:gridCol>
                <a:gridCol w="1236068">
                  <a:extLst>
                    <a:ext uri="{9D8B030D-6E8A-4147-A177-3AD203B41FA5}">
                      <a16:colId xmlns:a16="http://schemas.microsoft.com/office/drawing/2014/main" xmlns="" val="3218493202"/>
                    </a:ext>
                  </a:extLst>
                </a:gridCol>
              </a:tblGrid>
              <a:tr h="328064">
                <a:tc rowSpan="3">
                  <a:txBody>
                    <a:bodyPr/>
                    <a:lstStyle/>
                    <a:p>
                      <a:pPr marL="0" marR="0" algn="ctr">
                        <a:lnSpc>
                          <a:spcPct val="115000"/>
                        </a:lnSpc>
                        <a:spcBef>
                          <a:spcPts val="0"/>
                        </a:spcBef>
                        <a:spcAft>
                          <a:spcPts val="0"/>
                        </a:spcAft>
                      </a:pPr>
                      <a:r>
                        <a:rPr lang="en-US" sz="2000" dirty="0">
                          <a:effectLst/>
                          <a:latin typeface="Arial" panose="020B0604020202020204" pitchFamily="34" charset="0"/>
                          <a:cs typeface="Arial" panose="020B0604020202020204" pitchFamily="34" charset="0"/>
                        </a:rPr>
                        <a:t> Type of Hospital</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gridSpan="6">
                  <a:txBody>
                    <a:bodyPr/>
                    <a:lstStyle/>
                    <a:p>
                      <a:pPr marL="0" marR="0" algn="ctr">
                        <a:lnSpc>
                          <a:spcPct val="115000"/>
                        </a:lnSpc>
                        <a:spcBef>
                          <a:spcPts val="0"/>
                        </a:spcBef>
                        <a:spcAft>
                          <a:spcPts val="0"/>
                        </a:spcAft>
                      </a:pPr>
                      <a:r>
                        <a:rPr lang="en-US" sz="2000">
                          <a:effectLst/>
                          <a:latin typeface="Arial" panose="020B0604020202020204" pitchFamily="34" charset="0"/>
                          <a:cs typeface="Arial" panose="020B0604020202020204" pitchFamily="34" charset="0"/>
                        </a:rPr>
                        <a:t>PROCEDURE</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39272423"/>
                  </a:ext>
                </a:extLst>
              </a:tr>
              <a:tr h="1403641">
                <a:tc vMerge="1">
                  <a:txBody>
                    <a:bodyPr/>
                    <a:lstStyle/>
                    <a:p>
                      <a:endParaRPr lang="en-US"/>
                    </a:p>
                  </a:txBody>
                  <a:tcPr/>
                </a:tc>
                <a:tc gridSpan="2">
                  <a:txBody>
                    <a:bodyPr/>
                    <a:lstStyle/>
                    <a:p>
                      <a:pPr marL="0" marR="0" algn="ctr">
                        <a:lnSpc>
                          <a:spcPct val="115000"/>
                        </a:lnSpc>
                        <a:spcBef>
                          <a:spcPts val="0"/>
                        </a:spcBef>
                        <a:spcAft>
                          <a:spcPts val="0"/>
                        </a:spcAft>
                      </a:pPr>
                      <a:r>
                        <a:rPr lang="id-ID" sz="2000">
                          <a:effectLst/>
                          <a:latin typeface="Arial" panose="020B0604020202020204" pitchFamily="34" charset="0"/>
                          <a:cs typeface="Arial" panose="020B0604020202020204" pitchFamily="34" charset="0"/>
                        </a:rPr>
                        <a:t>V-3-10-0 </a:t>
                      </a:r>
                      <a:r>
                        <a:rPr lang="en-US" sz="2000">
                          <a:effectLst/>
                          <a:latin typeface="Arial" panose="020B0604020202020204" pitchFamily="34" charset="0"/>
                          <a:cs typeface="Arial" panose="020B0604020202020204" pitchFamily="34" charset="0"/>
                        </a:rPr>
                        <a:t>STERILIZATION PROCEDURE ON MALE</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id-ID" sz="2000">
                          <a:effectLst/>
                          <a:latin typeface="Arial" panose="020B0604020202020204" pitchFamily="34" charset="0"/>
                          <a:cs typeface="Arial" panose="020B0604020202020204" pitchFamily="34" charset="0"/>
                        </a:rPr>
                        <a:t>258 W-2-12-0 </a:t>
                      </a:r>
                      <a:r>
                        <a:rPr lang="en-US" sz="2000">
                          <a:effectLst/>
                          <a:latin typeface="Arial" panose="020B0604020202020204" pitchFamily="34" charset="0"/>
                          <a:cs typeface="Arial" panose="020B0604020202020204" pitchFamily="34" charset="0"/>
                        </a:rPr>
                        <a:t>OPEN PROCEDURE ON TUBA FALOPII</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id-ID" sz="2000">
                          <a:effectLst/>
                          <a:latin typeface="Arial" panose="020B0604020202020204" pitchFamily="34" charset="0"/>
                          <a:cs typeface="Arial" panose="020B0604020202020204" pitchFamily="34" charset="0"/>
                        </a:rPr>
                        <a:t>W-2-13-0 </a:t>
                      </a:r>
                      <a:r>
                        <a:rPr lang="en-US" sz="2000">
                          <a:effectLst/>
                          <a:latin typeface="Arial" panose="020B0604020202020204" pitchFamily="34" charset="0"/>
                          <a:cs typeface="Arial" panose="020B0604020202020204" pitchFamily="34" charset="0"/>
                        </a:rPr>
                        <a:t>ENDOSCOPY PROCEDURE ON TUBA FALOPII</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xmlns="" val="277997000"/>
                  </a:ext>
                </a:extLst>
              </a:tr>
              <a:tr h="402047">
                <a:tc vMerge="1">
                  <a:txBody>
                    <a:bodyPr/>
                    <a:lstStyle/>
                    <a:p>
                      <a:endParaRPr lang="en-US"/>
                    </a:p>
                  </a:txBody>
                  <a:tcPr/>
                </a:tc>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Public</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Private</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1000"/>
                        </a:spcAft>
                      </a:pPr>
                      <a:r>
                        <a:rPr lang="en-US" sz="2000">
                          <a:effectLst/>
                          <a:latin typeface="Arial" panose="020B0604020202020204" pitchFamily="34" charset="0"/>
                          <a:cs typeface="Arial" panose="020B0604020202020204" pitchFamily="34" charset="0"/>
                        </a:rPr>
                        <a:t>Public</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Private</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Public</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Private</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996928315"/>
                  </a:ext>
                </a:extLst>
              </a:tr>
              <a:tr h="686590">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Hospital Type A</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455,200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dirty="0">
                          <a:effectLst/>
                          <a:latin typeface="Arial" panose="020B0604020202020204" pitchFamily="34" charset="0"/>
                          <a:cs typeface="Arial" panose="020B0604020202020204" pitchFamily="34" charset="0"/>
                        </a:rPr>
                        <a:t>478,000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1,666,100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1,749,400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336,700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353,500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028933752"/>
                  </a:ext>
                </a:extLst>
              </a:tr>
              <a:tr h="686590">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Hospital Type</a:t>
                      </a:r>
                      <a:r>
                        <a:rPr lang="id-ID" sz="2000">
                          <a:effectLst/>
                          <a:latin typeface="Arial" panose="020B0604020202020204" pitchFamily="34" charset="0"/>
                          <a:cs typeface="Arial" panose="020B0604020202020204" pitchFamily="34" charset="0"/>
                        </a:rPr>
                        <a:t> B</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421,100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442,100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1,424,500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1,495,700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221,700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232,800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61854301"/>
                  </a:ext>
                </a:extLst>
              </a:tr>
              <a:tr h="686590">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Hospital Type </a:t>
                      </a:r>
                      <a:r>
                        <a:rPr lang="id-ID" sz="2000">
                          <a:effectLst/>
                          <a:latin typeface="Arial" panose="020B0604020202020204" pitchFamily="34" charset="0"/>
                          <a:cs typeface="Arial" panose="020B0604020202020204" pitchFamily="34" charset="0"/>
                        </a:rPr>
                        <a:t>C</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389,500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409,000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dirty="0">
                          <a:effectLst/>
                          <a:latin typeface="Arial" panose="020B0604020202020204" pitchFamily="34" charset="0"/>
                          <a:cs typeface="Arial" panose="020B0604020202020204" pitchFamily="34" charset="0"/>
                        </a:rPr>
                        <a:t>1,349,500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dirty="0">
                          <a:effectLst/>
                          <a:latin typeface="Arial" panose="020B0604020202020204" pitchFamily="34" charset="0"/>
                          <a:cs typeface="Arial" panose="020B0604020202020204" pitchFamily="34" charset="0"/>
                        </a:rPr>
                        <a:t>1,417,000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219,400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230,400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101929694"/>
                  </a:ext>
                </a:extLst>
              </a:tr>
              <a:tr h="686590">
                <a:tc>
                  <a:txBody>
                    <a:bodyPr/>
                    <a:lstStyle/>
                    <a:p>
                      <a:pPr marL="0" marR="0">
                        <a:lnSpc>
                          <a:spcPct val="115000"/>
                        </a:lnSpc>
                        <a:spcBef>
                          <a:spcPts val="0"/>
                        </a:spcBef>
                        <a:spcAft>
                          <a:spcPts val="0"/>
                        </a:spcAft>
                      </a:pPr>
                      <a:r>
                        <a:rPr lang="en-US" sz="2000">
                          <a:effectLst/>
                          <a:latin typeface="Arial" panose="020B0604020202020204" pitchFamily="34" charset="0"/>
                          <a:cs typeface="Arial" panose="020B0604020202020204" pitchFamily="34" charset="0"/>
                        </a:rPr>
                        <a:t>Hospital Type</a:t>
                      </a:r>
                      <a:r>
                        <a:rPr lang="id-ID" sz="2000">
                          <a:effectLst/>
                          <a:latin typeface="Arial" panose="020B0604020202020204" pitchFamily="34" charset="0"/>
                          <a:cs typeface="Arial" panose="020B0604020202020204" pitchFamily="34" charset="0"/>
                        </a:rPr>
                        <a:t> D</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360,300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378,300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a:effectLst/>
                          <a:latin typeface="Arial" panose="020B0604020202020204" pitchFamily="34" charset="0"/>
                          <a:cs typeface="Arial" panose="020B0604020202020204" pitchFamily="34" charset="0"/>
                        </a:rPr>
                        <a:t>1,214,600</a:t>
                      </a:r>
                      <a:endParaRPr lang="en-US"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dirty="0">
                          <a:effectLst/>
                          <a:latin typeface="Arial" panose="020B0604020202020204" pitchFamily="34" charset="0"/>
                          <a:cs typeface="Arial" panose="020B0604020202020204" pitchFamily="34" charset="0"/>
                        </a:rPr>
                        <a:t>1,275,300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dirty="0">
                          <a:effectLst/>
                          <a:latin typeface="Arial" panose="020B0604020202020204" pitchFamily="34" charset="0"/>
                          <a:cs typeface="Arial" panose="020B0604020202020204" pitchFamily="34" charset="0"/>
                        </a:rPr>
                        <a:t>208,300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r">
                        <a:lnSpc>
                          <a:spcPct val="115000"/>
                        </a:lnSpc>
                        <a:spcBef>
                          <a:spcPts val="0"/>
                        </a:spcBef>
                        <a:spcAft>
                          <a:spcPts val="0"/>
                        </a:spcAft>
                      </a:pPr>
                      <a:r>
                        <a:rPr lang="id-ID" sz="2000" dirty="0">
                          <a:effectLst/>
                          <a:latin typeface="Arial" panose="020B0604020202020204" pitchFamily="34" charset="0"/>
                          <a:cs typeface="Arial" panose="020B0604020202020204" pitchFamily="34" charset="0"/>
                        </a:rPr>
                        <a:t>218,700</a:t>
                      </a:r>
                      <a:endParaRPr lang="en-US"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70210506"/>
                  </a:ext>
                </a:extLst>
              </a:tr>
            </a:tbl>
          </a:graphicData>
        </a:graphic>
      </p:graphicFrame>
    </p:spTree>
    <p:extLst>
      <p:ext uri="{BB962C8B-B14F-4D97-AF65-F5344CB8AC3E}">
        <p14:creationId xmlns:p14="http://schemas.microsoft.com/office/powerpoint/2010/main" val="284184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latin typeface="Impact" panose="020B0806030902050204" pitchFamily="34" charset="0"/>
              </a:rPr>
              <a:t>What the data says?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121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Insurance  According to </a:t>
            </a:r>
            <a:br>
              <a:rPr lang="en-US" dirty="0"/>
            </a:br>
            <a:r>
              <a:rPr lang="en-US" dirty="0"/>
              <a:t>PMA2015-PMA2016</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3189143"/>
              </p:ext>
            </p:extLst>
          </p:nvPr>
        </p:nvGraphicFramePr>
        <p:xfrm>
          <a:off x="838200" y="1690688"/>
          <a:ext cx="10515600" cy="48234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1059057159"/>
                    </a:ext>
                  </a:extLst>
                </a:gridCol>
                <a:gridCol w="3505200">
                  <a:extLst>
                    <a:ext uri="{9D8B030D-6E8A-4147-A177-3AD203B41FA5}">
                      <a16:colId xmlns:a16="http://schemas.microsoft.com/office/drawing/2014/main" xmlns="" val="4181663810"/>
                    </a:ext>
                  </a:extLst>
                </a:gridCol>
                <a:gridCol w="3505200">
                  <a:extLst>
                    <a:ext uri="{9D8B030D-6E8A-4147-A177-3AD203B41FA5}">
                      <a16:colId xmlns:a16="http://schemas.microsoft.com/office/drawing/2014/main" xmlns="" val="3535234018"/>
                    </a:ext>
                  </a:extLst>
                </a:gridCol>
              </a:tblGrid>
              <a:tr h="370840">
                <a:tc>
                  <a:txBody>
                    <a:bodyPr/>
                    <a:lstStyle/>
                    <a:p>
                      <a:pPr algn="l" fontAlgn="b"/>
                      <a:r>
                        <a:rPr lang="en-US" sz="2400" b="1" i="0" u="none" strike="noStrike" dirty="0">
                          <a:solidFill>
                            <a:srgbClr val="000000"/>
                          </a:solidFill>
                          <a:effectLst/>
                          <a:latin typeface="Arial" panose="020B0604020202020204" pitchFamily="34" charset="0"/>
                          <a:cs typeface="Arial" panose="020B0604020202020204" pitchFamily="34" charset="0"/>
                        </a:rPr>
                        <a:t>Insurance coverage</a:t>
                      </a:r>
                    </a:p>
                  </a:txBody>
                  <a:tcPr marL="7620" marR="7620" marT="7620" marB="0" anchor="b"/>
                </a:tc>
                <a:tc>
                  <a:txBody>
                    <a:bodyPr/>
                    <a:lstStyle/>
                    <a:p>
                      <a:pPr algn="r" fontAlgn="b"/>
                      <a:r>
                        <a:rPr lang="en-US" sz="2400" b="1" i="0" u="none" strike="noStrike">
                          <a:solidFill>
                            <a:srgbClr val="000000"/>
                          </a:solidFill>
                          <a:effectLst/>
                          <a:latin typeface="Arial" panose="020B0604020202020204" pitchFamily="34" charset="0"/>
                          <a:cs typeface="Arial" panose="020B0604020202020204" pitchFamily="34" charset="0"/>
                        </a:rPr>
                        <a:t>2015</a:t>
                      </a:r>
                    </a:p>
                  </a:txBody>
                  <a:tcPr marL="7620" marR="7620" marT="7620" marB="0" anchor="b"/>
                </a:tc>
                <a:tc>
                  <a:txBody>
                    <a:bodyPr/>
                    <a:lstStyle/>
                    <a:p>
                      <a:pPr algn="r" fontAlgn="b"/>
                      <a:r>
                        <a:rPr lang="en-US" sz="2400" b="1" i="0" u="none" strike="noStrike">
                          <a:solidFill>
                            <a:srgbClr val="000000"/>
                          </a:solidFill>
                          <a:effectLst/>
                          <a:latin typeface="Arial" panose="020B0604020202020204" pitchFamily="34" charset="0"/>
                          <a:cs typeface="Arial" panose="020B0604020202020204" pitchFamily="34" charset="0"/>
                        </a:rPr>
                        <a:t>2016</a:t>
                      </a:r>
                    </a:p>
                  </a:txBody>
                  <a:tcPr marL="7620" marR="7620" marT="7620" marB="0" anchor="b"/>
                </a:tc>
                <a:extLst>
                  <a:ext uri="{0D108BD9-81ED-4DB2-BD59-A6C34878D82A}">
                    <a16:rowId xmlns:a16="http://schemas.microsoft.com/office/drawing/2014/main" xmlns="" val="2001119159"/>
                  </a:ext>
                </a:extLst>
              </a:tr>
              <a:tr h="370840">
                <a:tc>
                  <a:txBody>
                    <a:bodyPr/>
                    <a:lstStyle/>
                    <a:p>
                      <a:pPr algn="l" fontAlgn="b"/>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ctr"/>
                      <a:r>
                        <a:rPr lang="en-US" sz="2400" b="0" i="0" u="none" strike="noStrike">
                          <a:solidFill>
                            <a:srgbClr val="000000"/>
                          </a:solidFill>
                          <a:effectLst/>
                          <a:latin typeface="Arial" panose="020B0604020202020204" pitchFamily="34" charset="0"/>
                          <a:cs typeface="Arial" panose="020B0604020202020204" pitchFamily="34" charset="0"/>
                        </a:rPr>
                        <a:t>%</a:t>
                      </a:r>
                    </a:p>
                  </a:txBody>
                  <a:tcPr marL="7620" marR="7620" marT="7620" marB="0" anchor="ctr"/>
                </a:tc>
                <a:tc>
                  <a:txBody>
                    <a:bodyPr/>
                    <a:lstStyle/>
                    <a:p>
                      <a:pPr algn="r" fontAlgn="ctr"/>
                      <a:r>
                        <a:rPr lang="en-US" sz="2400" b="0" i="0" u="none" strike="noStrike">
                          <a:solidFill>
                            <a:srgbClr val="000000"/>
                          </a:solidFill>
                          <a:effectLst/>
                          <a:latin typeface="Arial" panose="020B0604020202020204" pitchFamily="34" charset="0"/>
                          <a:cs typeface="Arial" panose="020B0604020202020204" pitchFamily="34" charset="0"/>
                        </a:rPr>
                        <a:t>%</a:t>
                      </a:r>
                    </a:p>
                  </a:txBody>
                  <a:tcPr marL="7620" marR="7620" marT="7620" marB="0" anchor="ctr"/>
                </a:tc>
                <a:extLst>
                  <a:ext uri="{0D108BD9-81ED-4DB2-BD59-A6C34878D82A}">
                    <a16:rowId xmlns:a16="http://schemas.microsoft.com/office/drawing/2014/main" xmlns="" val="960501687"/>
                  </a:ext>
                </a:extLst>
              </a:tr>
              <a:tr h="370840">
                <a:tc>
                  <a:txBody>
                    <a:bodyPr/>
                    <a:lstStyle/>
                    <a:p>
                      <a:pPr algn="l" fontAlgn="b"/>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7620" marR="7620" marT="7620" marB="0" anchor="b"/>
                </a:tc>
                <a:tc>
                  <a:txBody>
                    <a:bodyPr/>
                    <a:lstStyle/>
                    <a:p>
                      <a:pPr algn="ctr" fontAlgn="ctr"/>
                      <a:r>
                        <a:rPr lang="en-US" sz="2400" b="0" i="0" u="none" strike="noStrike">
                          <a:solidFill>
                            <a:srgbClr val="000000"/>
                          </a:solidFill>
                          <a:effectLst/>
                          <a:latin typeface="Arial" panose="020B0604020202020204" pitchFamily="34" charset="0"/>
                          <a:cs typeface="Arial" panose="020B0604020202020204" pitchFamily="34" charset="0"/>
                        </a:rPr>
                        <a:t>(n=3394)</a:t>
                      </a:r>
                    </a:p>
                  </a:txBody>
                  <a:tcPr marL="7620" marR="7620" marT="7620" marB="0" anchor="ctr"/>
                </a:tc>
                <a:tc>
                  <a:txBody>
                    <a:bodyPr/>
                    <a:lstStyle/>
                    <a:p>
                      <a:pPr algn="ctr" fontAlgn="ctr"/>
                      <a:r>
                        <a:rPr lang="en-US" sz="2400" b="0" i="0" u="none" strike="noStrike">
                          <a:solidFill>
                            <a:srgbClr val="000000"/>
                          </a:solidFill>
                          <a:effectLst/>
                          <a:latin typeface="Arial" panose="020B0604020202020204" pitchFamily="34" charset="0"/>
                          <a:cs typeface="Arial" panose="020B0604020202020204" pitchFamily="34" charset="0"/>
                        </a:rPr>
                        <a:t>(n=3380)</a:t>
                      </a:r>
                    </a:p>
                  </a:txBody>
                  <a:tcPr marL="7620" marR="7620" marT="7620" marB="0" anchor="ctr"/>
                </a:tc>
                <a:extLst>
                  <a:ext uri="{0D108BD9-81ED-4DB2-BD59-A6C34878D82A}">
                    <a16:rowId xmlns:a16="http://schemas.microsoft.com/office/drawing/2014/main" xmlns="" val="1157289376"/>
                  </a:ext>
                </a:extLst>
              </a:tr>
              <a:tr h="370840">
                <a:tc>
                  <a:txBody>
                    <a:bodyPr/>
                    <a:lstStyle/>
                    <a:p>
                      <a:pPr algn="l" fontAlgn="ctr"/>
                      <a:r>
                        <a:rPr lang="en-US" sz="2400" b="0" i="0" u="none" strike="noStrike" dirty="0">
                          <a:solidFill>
                            <a:srgbClr val="000000"/>
                          </a:solidFill>
                          <a:effectLst/>
                          <a:latin typeface="Arial" panose="020B0604020202020204" pitchFamily="34" charset="0"/>
                          <a:cs typeface="Arial" panose="020B0604020202020204" pitchFamily="34" charset="0"/>
                        </a:rPr>
                        <a:t>Current users who say any costs for modern method were covered by insurance</a:t>
                      </a:r>
                    </a:p>
                  </a:txBody>
                  <a:tcPr marL="7620" marR="7620" marT="7620" marB="0" anchor="ctr"/>
                </a:tc>
                <a:tc>
                  <a:txBody>
                    <a:bodyPr/>
                    <a:lstStyle/>
                    <a:p>
                      <a:pPr algn="r" fontAlgn="ctr"/>
                      <a:r>
                        <a:rPr lang="en-US" sz="2400" b="0" i="0" u="none" strike="noStrike">
                          <a:solidFill>
                            <a:srgbClr val="000000"/>
                          </a:solidFill>
                          <a:effectLst/>
                          <a:latin typeface="Arial" panose="020B0604020202020204" pitchFamily="34" charset="0"/>
                          <a:cs typeface="Arial" panose="020B0604020202020204" pitchFamily="34" charset="0"/>
                        </a:rPr>
                        <a:t>5.7</a:t>
                      </a:r>
                    </a:p>
                  </a:txBody>
                  <a:tcPr marL="7620" marR="7620" marT="7620" marB="0" anchor="ctr"/>
                </a:tc>
                <a:tc>
                  <a:txBody>
                    <a:bodyPr/>
                    <a:lstStyle/>
                    <a:p>
                      <a:pPr algn="r" fontAlgn="ctr"/>
                      <a:r>
                        <a:rPr lang="en-US" sz="2400" b="0" i="0" u="none" strike="noStrike">
                          <a:solidFill>
                            <a:srgbClr val="000000"/>
                          </a:solidFill>
                          <a:effectLst/>
                          <a:latin typeface="Arial" panose="020B0604020202020204" pitchFamily="34" charset="0"/>
                          <a:cs typeface="Arial" panose="020B0604020202020204" pitchFamily="34" charset="0"/>
                        </a:rPr>
                        <a:t>6.4</a:t>
                      </a:r>
                    </a:p>
                  </a:txBody>
                  <a:tcPr marL="7620" marR="7620" marT="7620" marB="0" anchor="ctr"/>
                </a:tc>
                <a:extLst>
                  <a:ext uri="{0D108BD9-81ED-4DB2-BD59-A6C34878D82A}">
                    <a16:rowId xmlns:a16="http://schemas.microsoft.com/office/drawing/2014/main" xmlns="" val="870891503"/>
                  </a:ext>
                </a:extLst>
              </a:tr>
              <a:tr h="370840">
                <a:tc>
                  <a:txBody>
                    <a:bodyPr/>
                    <a:lstStyle/>
                    <a:p>
                      <a:pPr algn="l" fontAlgn="ctr"/>
                      <a:r>
                        <a:rPr lang="en-US" sz="2400" b="0" i="0" u="none" strike="noStrike" dirty="0">
                          <a:solidFill>
                            <a:srgbClr val="000000"/>
                          </a:solidFill>
                          <a:effectLst/>
                          <a:latin typeface="Arial" panose="020B0604020202020204" pitchFamily="34" charset="0"/>
                          <a:cs typeface="Arial" panose="020B0604020202020204" pitchFamily="34" charset="0"/>
                        </a:rPr>
                        <a:t>Insurance provider for modern contraceptives</a:t>
                      </a:r>
                    </a:p>
                  </a:txBody>
                  <a:tcPr marL="7620" marR="7620" marT="7620" marB="0" anchor="ctr"/>
                </a:tc>
                <a:tc>
                  <a:txBody>
                    <a:bodyPr/>
                    <a:lstStyle/>
                    <a:p>
                      <a:pPr algn="ctr" fontAlgn="ctr"/>
                      <a:endParaRPr lang="en-US" sz="2400" b="0" i="0" u="none" strike="noStrike" dirty="0">
                        <a:solidFill>
                          <a:srgbClr val="000000"/>
                        </a:solidFill>
                        <a:effectLst/>
                        <a:latin typeface="Arial" panose="020B0604020202020204" pitchFamily="34" charset="0"/>
                        <a:cs typeface="Arial" panose="020B0604020202020204" pitchFamily="34" charset="0"/>
                      </a:endParaRPr>
                    </a:p>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(n=225)</a:t>
                      </a:r>
                    </a:p>
                  </a:txBody>
                  <a:tcPr marL="7620" marR="7620" marT="7620" marB="0" anchor="ctr"/>
                </a:tc>
                <a:tc>
                  <a:txBody>
                    <a:bodyPr/>
                    <a:lstStyle/>
                    <a:p>
                      <a:pPr algn="ctr" fontAlgn="b"/>
                      <a:r>
                        <a:rPr lang="en-US" sz="2400" b="0" i="0" u="none" strike="noStrike" dirty="0">
                          <a:solidFill>
                            <a:srgbClr val="000000"/>
                          </a:solidFill>
                          <a:effectLst/>
                          <a:latin typeface="Arial" panose="020B0604020202020204" pitchFamily="34" charset="0"/>
                          <a:cs typeface="Arial" panose="020B0604020202020204" pitchFamily="34" charset="0"/>
                        </a:rPr>
                        <a:t>(n=249)</a:t>
                      </a:r>
                    </a:p>
                  </a:txBody>
                  <a:tcPr marL="7620" marR="7620" marT="7620" marB="0" anchor="b"/>
                </a:tc>
                <a:extLst>
                  <a:ext uri="{0D108BD9-81ED-4DB2-BD59-A6C34878D82A}">
                    <a16:rowId xmlns:a16="http://schemas.microsoft.com/office/drawing/2014/main" xmlns="" val="35316639"/>
                  </a:ext>
                </a:extLst>
              </a:tr>
              <a:tr h="370840">
                <a:tc>
                  <a:txBody>
                    <a:bodyPr/>
                    <a:lstStyle/>
                    <a:p>
                      <a:pPr algn="l" fontAlgn="ctr"/>
                      <a:r>
                        <a:rPr lang="en-US" sz="2400" b="0" i="0" u="none" strike="noStrike" dirty="0">
                          <a:solidFill>
                            <a:srgbClr val="000000"/>
                          </a:solidFill>
                          <a:effectLst/>
                          <a:latin typeface="Arial" panose="020B0604020202020204" pitchFamily="34" charset="0"/>
                          <a:cs typeface="Arial" panose="020B0604020202020204" pitchFamily="34" charset="0"/>
                        </a:rPr>
                        <a:t>BPJS</a:t>
                      </a:r>
                    </a:p>
                  </a:txBody>
                  <a:tcPr marL="182880" marR="7620" marT="7620" marB="0" anchor="ctr"/>
                </a:tc>
                <a:tc>
                  <a:txBody>
                    <a:bodyPr/>
                    <a:lstStyle/>
                    <a:p>
                      <a:pPr algn="r" fontAlgn="ctr"/>
                      <a:r>
                        <a:rPr lang="en-US" sz="2400" b="0" i="0" u="none" strike="noStrike" dirty="0">
                          <a:solidFill>
                            <a:srgbClr val="000000"/>
                          </a:solidFill>
                          <a:effectLst/>
                          <a:latin typeface="Arial" panose="020B0604020202020204" pitchFamily="34" charset="0"/>
                          <a:cs typeface="Arial" panose="020B0604020202020204" pitchFamily="34" charset="0"/>
                        </a:rPr>
                        <a:t>41.0</a:t>
                      </a:r>
                    </a:p>
                  </a:txBody>
                  <a:tcPr marL="7620" marR="7620" marT="7620" marB="0" anchor="ctr"/>
                </a:tc>
                <a:tc>
                  <a:txBody>
                    <a:bodyPr/>
                    <a:lstStyle/>
                    <a:p>
                      <a:pPr algn="r" fontAlgn="b"/>
                      <a:r>
                        <a:rPr lang="en-US" sz="2400" b="0" i="0" u="none" strike="noStrike">
                          <a:solidFill>
                            <a:srgbClr val="000000"/>
                          </a:solidFill>
                          <a:effectLst/>
                          <a:latin typeface="Arial" panose="020B0604020202020204" pitchFamily="34" charset="0"/>
                          <a:cs typeface="Arial" panose="020B0604020202020204" pitchFamily="34" charset="0"/>
                        </a:rPr>
                        <a:t>65.8</a:t>
                      </a:r>
                    </a:p>
                  </a:txBody>
                  <a:tcPr marL="7620" marR="7620" marT="7620" marB="0" anchor="b"/>
                </a:tc>
                <a:extLst>
                  <a:ext uri="{0D108BD9-81ED-4DB2-BD59-A6C34878D82A}">
                    <a16:rowId xmlns:a16="http://schemas.microsoft.com/office/drawing/2014/main" xmlns="" val="3257633026"/>
                  </a:ext>
                </a:extLst>
              </a:tr>
              <a:tr h="370840">
                <a:tc>
                  <a:txBody>
                    <a:bodyPr/>
                    <a:lstStyle/>
                    <a:p>
                      <a:pPr algn="l" fontAlgn="ctr"/>
                      <a:r>
                        <a:rPr lang="en-US" sz="2400" b="0" i="0" u="none" strike="noStrike" dirty="0" err="1">
                          <a:solidFill>
                            <a:srgbClr val="000000"/>
                          </a:solidFill>
                          <a:effectLst/>
                          <a:latin typeface="Arial" panose="020B0604020202020204" pitchFamily="34" charset="0"/>
                          <a:cs typeface="Arial" panose="020B0604020202020204" pitchFamily="34" charset="0"/>
                        </a:rPr>
                        <a:t>Jamskesda</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nchor="ctr"/>
                </a:tc>
                <a:tc>
                  <a:txBody>
                    <a:bodyPr/>
                    <a:lstStyle/>
                    <a:p>
                      <a:pPr algn="r" fontAlgn="ctr"/>
                      <a:r>
                        <a:rPr lang="en-US" sz="2400" b="0" i="0" u="none" strike="noStrike">
                          <a:solidFill>
                            <a:srgbClr val="000000"/>
                          </a:solidFill>
                          <a:effectLst/>
                          <a:latin typeface="Arial" panose="020B0604020202020204" pitchFamily="34" charset="0"/>
                          <a:cs typeface="Arial" panose="020B0604020202020204" pitchFamily="34" charset="0"/>
                        </a:rPr>
                        <a:t>36.5</a:t>
                      </a:r>
                    </a:p>
                  </a:txBody>
                  <a:tcPr marL="7620" marR="7620" marT="7620" marB="0" anchor="ctr"/>
                </a:tc>
                <a:tc>
                  <a:txBody>
                    <a:bodyPr/>
                    <a:lstStyle/>
                    <a:p>
                      <a:pPr algn="r" fontAlgn="b"/>
                      <a:r>
                        <a:rPr lang="en-US" sz="2400" b="0" i="0" u="none" strike="noStrike">
                          <a:solidFill>
                            <a:srgbClr val="000000"/>
                          </a:solidFill>
                          <a:effectLst/>
                          <a:latin typeface="Arial" panose="020B0604020202020204" pitchFamily="34" charset="0"/>
                          <a:cs typeface="Arial" panose="020B0604020202020204" pitchFamily="34" charset="0"/>
                        </a:rPr>
                        <a:t>18.8</a:t>
                      </a:r>
                    </a:p>
                  </a:txBody>
                  <a:tcPr marL="7620" marR="7620" marT="7620" marB="0" anchor="b"/>
                </a:tc>
                <a:extLst>
                  <a:ext uri="{0D108BD9-81ED-4DB2-BD59-A6C34878D82A}">
                    <a16:rowId xmlns:a16="http://schemas.microsoft.com/office/drawing/2014/main" xmlns="" val="2877238349"/>
                  </a:ext>
                </a:extLst>
              </a:tr>
              <a:tr h="370840">
                <a:tc>
                  <a:txBody>
                    <a:bodyPr/>
                    <a:lstStyle/>
                    <a:p>
                      <a:pPr algn="l" fontAlgn="ctr"/>
                      <a:r>
                        <a:rPr lang="en-US" sz="2400" b="0" i="0" u="none" strike="noStrike" dirty="0">
                          <a:solidFill>
                            <a:srgbClr val="000000"/>
                          </a:solidFill>
                          <a:effectLst/>
                          <a:latin typeface="Arial" panose="020B0604020202020204" pitchFamily="34" charset="0"/>
                          <a:cs typeface="Arial" panose="020B0604020202020204" pitchFamily="34" charset="0"/>
                        </a:rPr>
                        <a:t>Other insurances</a:t>
                      </a:r>
                    </a:p>
                  </a:txBody>
                  <a:tcPr marL="182880" marR="7620" marT="7620" marB="0" anchor="ctr"/>
                </a:tc>
                <a:tc>
                  <a:txBody>
                    <a:bodyPr/>
                    <a:lstStyle/>
                    <a:p>
                      <a:pPr algn="r" fontAlgn="ctr"/>
                      <a:r>
                        <a:rPr lang="en-US" sz="2400" b="0" i="0" u="none" strike="noStrike" dirty="0">
                          <a:solidFill>
                            <a:srgbClr val="000000"/>
                          </a:solidFill>
                          <a:effectLst/>
                          <a:latin typeface="Arial" panose="020B0604020202020204" pitchFamily="34" charset="0"/>
                          <a:cs typeface="Arial" panose="020B0604020202020204" pitchFamily="34" charset="0"/>
                        </a:rPr>
                        <a:t>16.5</a:t>
                      </a:r>
                    </a:p>
                  </a:txBody>
                  <a:tcPr marL="7620" marR="7620" marT="7620" marB="0" anchor="ctr"/>
                </a:tc>
                <a:tc>
                  <a:txBody>
                    <a:bodyPr/>
                    <a:lstStyle/>
                    <a:p>
                      <a:pPr algn="r" fontAlgn="b"/>
                      <a:r>
                        <a:rPr lang="en-US" sz="2400" b="0" i="0" u="none" strike="noStrike" dirty="0">
                          <a:solidFill>
                            <a:srgbClr val="000000"/>
                          </a:solidFill>
                          <a:effectLst/>
                          <a:latin typeface="Arial" panose="020B0604020202020204" pitchFamily="34" charset="0"/>
                          <a:cs typeface="Arial" panose="020B0604020202020204" pitchFamily="34" charset="0"/>
                        </a:rPr>
                        <a:t>17.4</a:t>
                      </a:r>
                    </a:p>
                  </a:txBody>
                  <a:tcPr marL="7620" marR="7620" marT="7620" marB="0" anchor="b"/>
                </a:tc>
                <a:extLst>
                  <a:ext uri="{0D108BD9-81ED-4DB2-BD59-A6C34878D82A}">
                    <a16:rowId xmlns:a16="http://schemas.microsoft.com/office/drawing/2014/main" xmlns="" val="4142029349"/>
                  </a:ext>
                </a:extLst>
              </a:tr>
              <a:tr h="370840">
                <a:tc>
                  <a:txBody>
                    <a:bodyPr/>
                    <a:lstStyle/>
                    <a:p>
                      <a:pPr algn="l" fontAlgn="ctr"/>
                      <a:r>
                        <a:rPr lang="en-US" sz="2400" b="0" i="0" u="none" strike="noStrike" dirty="0">
                          <a:solidFill>
                            <a:srgbClr val="000000"/>
                          </a:solidFill>
                          <a:effectLst/>
                          <a:latin typeface="Arial" panose="020B0604020202020204" pitchFamily="34" charset="0"/>
                          <a:cs typeface="Arial" panose="020B0604020202020204" pitchFamily="34" charset="0"/>
                        </a:rPr>
                        <a:t>Private insurances</a:t>
                      </a:r>
                    </a:p>
                  </a:txBody>
                  <a:tcPr marL="182880" marR="7620" marT="7620" marB="0" anchor="ctr"/>
                </a:tc>
                <a:tc>
                  <a:txBody>
                    <a:bodyPr/>
                    <a:lstStyle/>
                    <a:p>
                      <a:pPr algn="r" fontAlgn="ctr"/>
                      <a:r>
                        <a:rPr lang="en-US" sz="2400" b="0" i="0" u="none" strike="noStrike">
                          <a:solidFill>
                            <a:srgbClr val="000000"/>
                          </a:solidFill>
                          <a:effectLst/>
                          <a:latin typeface="Arial" panose="020B0604020202020204" pitchFamily="34" charset="0"/>
                          <a:cs typeface="Arial" panose="020B0604020202020204" pitchFamily="34" charset="0"/>
                        </a:rPr>
                        <a:t>4.1</a:t>
                      </a:r>
                    </a:p>
                  </a:txBody>
                  <a:tcPr marL="7620" marR="7620" marT="7620" marB="0" anchor="ctr"/>
                </a:tc>
                <a:tc>
                  <a:txBody>
                    <a:bodyPr/>
                    <a:lstStyle/>
                    <a:p>
                      <a:pPr algn="r" fontAlgn="ctr"/>
                      <a:r>
                        <a:rPr lang="en-US" sz="2400" b="0" i="0" u="none" strike="noStrike" dirty="0">
                          <a:solidFill>
                            <a:srgbClr val="000000"/>
                          </a:solidFill>
                          <a:effectLst/>
                          <a:latin typeface="Arial" panose="020B0604020202020204" pitchFamily="34" charset="0"/>
                          <a:cs typeface="Arial" panose="020B0604020202020204" pitchFamily="34" charset="0"/>
                        </a:rPr>
                        <a:t>2.1</a:t>
                      </a:r>
                    </a:p>
                  </a:txBody>
                  <a:tcPr marL="7620" marR="7620" marT="7620" marB="0" anchor="ctr"/>
                </a:tc>
                <a:extLst>
                  <a:ext uri="{0D108BD9-81ED-4DB2-BD59-A6C34878D82A}">
                    <a16:rowId xmlns:a16="http://schemas.microsoft.com/office/drawing/2014/main" xmlns="" val="3538020560"/>
                  </a:ext>
                </a:extLst>
              </a:tr>
            </a:tbl>
          </a:graphicData>
        </a:graphic>
      </p:graphicFrame>
      <p:sp>
        <p:nvSpPr>
          <p:cNvPr id="5" name="TextBox 4"/>
          <p:cNvSpPr txBox="1"/>
          <p:nvPr/>
        </p:nvSpPr>
        <p:spPr>
          <a:xfrm>
            <a:off x="1401417" y="6481844"/>
            <a:ext cx="4908908" cy="369332"/>
          </a:xfrm>
          <a:prstGeom prst="rect">
            <a:avLst/>
          </a:prstGeom>
          <a:noFill/>
        </p:spPr>
        <p:txBody>
          <a:bodyPr wrap="none" rtlCol="0">
            <a:spAutoFit/>
          </a:bodyPr>
          <a:lstStyle/>
          <a:p>
            <a:r>
              <a:rPr lang="en-US" i="1" dirty="0">
                <a:solidFill>
                  <a:srgbClr val="7030A0"/>
                </a:solidFill>
              </a:rPr>
              <a:t>PMA2016  or round 2 is not yet formally published</a:t>
            </a:r>
          </a:p>
        </p:txBody>
      </p:sp>
    </p:spTree>
    <p:extLst>
      <p:ext uri="{BB962C8B-B14F-4D97-AF65-F5344CB8AC3E}">
        <p14:creationId xmlns:p14="http://schemas.microsoft.com/office/powerpoint/2010/main" val="217989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1931</Words>
  <Application>Microsoft Office PowerPoint</Application>
  <PresentationFormat>Widescreen</PresentationFormat>
  <Paragraphs>213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Impact</vt:lpstr>
      <vt:lpstr>Times New Roman</vt:lpstr>
      <vt:lpstr>Office Theme</vt:lpstr>
      <vt:lpstr>THE ROLE OF INDONESIA HEALTH INSURANCE: IN FAMILY PLANNING SERVICE</vt:lpstr>
      <vt:lpstr>Introduction</vt:lpstr>
      <vt:lpstr>Introduction (cont.)</vt:lpstr>
      <vt:lpstr>The question and aim of the presentation </vt:lpstr>
      <vt:lpstr>POLICY HAS BEEN ON THE RIGHT DIRECTION</vt:lpstr>
      <vt:lpstr>Family Planning Services Fee for Non-Capitation</vt:lpstr>
      <vt:lpstr>Tarif for Outpatient Care </vt:lpstr>
      <vt:lpstr>What the data says?</vt:lpstr>
      <vt:lpstr>Coverage Insurance  According to  PMA2015-PMA2016</vt:lpstr>
      <vt:lpstr>How can Health Insurance Reinforce FP Program in Indonesia?</vt:lpstr>
      <vt:lpstr>Focus on five (5) Ps</vt:lpstr>
      <vt:lpstr>Focus on five (5) Ps</vt:lpstr>
      <vt:lpstr>Political Commitment:  Recommendation for BKKBN</vt:lpstr>
      <vt:lpstr>People:  Recommendation for BKKBN</vt:lpstr>
      <vt:lpstr> People:  Recommendation for BKKBN </vt:lpstr>
      <vt:lpstr>People:  Recommendation for BKKBN</vt:lpstr>
      <vt:lpstr>Package: Recommendation for BKKBN</vt:lpstr>
      <vt:lpstr>Package: Recommendation for BKKBN</vt:lpstr>
      <vt:lpstr>Package: Recommendation for BKKBN</vt:lpstr>
      <vt:lpstr>Providers: Recommendation for BKKBN</vt:lpstr>
      <vt:lpstr>Providers: Recommendation for BKKBN</vt:lpstr>
      <vt:lpstr>Providers: Recommendation for BKKBN</vt:lpstr>
      <vt:lpstr>Payment: Recommendation for BKKBN</vt:lpstr>
      <vt:lpstr>Conclusion</vt:lpstr>
      <vt:lpstr>Terima kasih</vt:lpstr>
      <vt:lpstr>What is the Importance of Family Planning?</vt:lpstr>
      <vt:lpstr>PowerPoint Presentation</vt:lpstr>
      <vt:lpstr>Peserta Program JKN 170,954,111 (per 18 November 2016)</vt:lpstr>
      <vt:lpstr>Provider JKN 26.040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INDONESIA HEALTH INSURANCE: IN FAMILY PLANNING SERVICE</dc:title>
  <dc:creator>Siswanto Wilopo</dc:creator>
  <cp:lastModifiedBy>Administrator</cp:lastModifiedBy>
  <cp:revision>26</cp:revision>
  <dcterms:created xsi:type="dcterms:W3CDTF">2016-12-05T02:50:34Z</dcterms:created>
  <dcterms:modified xsi:type="dcterms:W3CDTF">2017-03-07T02:19:11Z</dcterms:modified>
</cp:coreProperties>
</file>