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86" r:id="rId6"/>
    <p:sldId id="276" r:id="rId7"/>
    <p:sldId id="278" r:id="rId8"/>
    <p:sldId id="282" r:id="rId9"/>
    <p:sldId id="281" r:id="rId10"/>
    <p:sldId id="283" r:id="rId11"/>
    <p:sldId id="270" r:id="rId12"/>
    <p:sldId id="280" r:id="rId13"/>
    <p:sldId id="265" r:id="rId14"/>
    <p:sldId id="277" r:id="rId15"/>
    <p:sldId id="284" r:id="rId16"/>
    <p:sldId id="261" r:id="rId17"/>
    <p:sldId id="262" r:id="rId18"/>
    <p:sldId id="263" r:id="rId19"/>
    <p:sldId id="285" r:id="rId20"/>
    <p:sldId id="28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8" d="100"/>
          <a:sy n="78" d="100"/>
        </p:scale>
        <p:origin x="-198" y="-7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Sheet1!$A$2</c:f>
              <c:strCache>
                <c:ptCount val="1"/>
                <c:pt idx="0">
                  <c:v>Hospital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3 methods or more</c:v>
                </c:pt>
                <c:pt idx="1">
                  <c:v>5 methods or more</c:v>
                </c:pt>
              </c:strCache>
            </c:strRef>
          </c:cat>
          <c:val>
            <c:numRef>
              <c:f>Sheet1!$B$2:$C$2</c:f>
              <c:numCache>
                <c:formatCode>_(* #,##0.0_);_(* \(#,##0.0\);_(* "-"??_);_(@_)</c:formatCode>
                <c:ptCount val="2"/>
                <c:pt idx="0">
                  <c:v>94.5</c:v>
                </c:pt>
                <c:pt idx="1">
                  <c:v>81.8</c:v>
                </c:pt>
              </c:numCache>
            </c:numRef>
          </c:val>
          <c:extLst xmlns:c16r2="http://schemas.microsoft.com/office/drawing/2015/06/chart">
            <c:ext xmlns:c16="http://schemas.microsoft.com/office/drawing/2014/chart" uri="{C3380CC4-5D6E-409C-BE32-E72D297353CC}">
              <c16:uniqueId val="{00000000-C4CF-400D-B929-4CC106022AE2}"/>
            </c:ext>
          </c:extLst>
        </c:ser>
        <c:ser>
          <c:idx val="1"/>
          <c:order val="1"/>
          <c:tx>
            <c:strRef>
              <c:f>Sheet1!$A$3</c:f>
              <c:strCache>
                <c:ptCount val="1"/>
                <c:pt idx="0">
                  <c:v>Health centre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3 methods or more</c:v>
                </c:pt>
                <c:pt idx="1">
                  <c:v>5 methods or more</c:v>
                </c:pt>
              </c:strCache>
            </c:strRef>
          </c:cat>
          <c:val>
            <c:numRef>
              <c:f>Sheet1!$B$3:$C$3</c:f>
              <c:numCache>
                <c:formatCode>_(* #,##0.0_);_(* \(#,##0.0\);_(* "-"??_);_(@_)</c:formatCode>
                <c:ptCount val="2"/>
                <c:pt idx="0">
                  <c:v>98.1</c:v>
                </c:pt>
                <c:pt idx="1">
                  <c:v>72.8</c:v>
                </c:pt>
              </c:numCache>
            </c:numRef>
          </c:val>
          <c:extLst xmlns:c16r2="http://schemas.microsoft.com/office/drawing/2015/06/chart">
            <c:ext xmlns:c16="http://schemas.microsoft.com/office/drawing/2014/chart" uri="{C3380CC4-5D6E-409C-BE32-E72D297353CC}">
              <c16:uniqueId val="{00000001-C4CF-400D-B929-4CC106022AE2}"/>
            </c:ext>
          </c:extLst>
        </c:ser>
        <c:ser>
          <c:idx val="2"/>
          <c:order val="2"/>
          <c:tx>
            <c:strRef>
              <c:f>Sheet1!$A$4</c:f>
              <c:strCache>
                <c:ptCount val="1"/>
                <c:pt idx="0">
                  <c:v>Sub-Health centre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3 methods or more</c:v>
                </c:pt>
                <c:pt idx="1">
                  <c:v>5 methods or more</c:v>
                </c:pt>
              </c:strCache>
            </c:strRef>
          </c:cat>
          <c:val>
            <c:numRef>
              <c:f>Sheet1!$B$4:$C$4</c:f>
              <c:numCache>
                <c:formatCode>_(* #,##0.0_);_(* \(#,##0.0\);_(* "-"??_);_(@_)</c:formatCode>
                <c:ptCount val="2"/>
                <c:pt idx="0">
                  <c:v>75.7</c:v>
                </c:pt>
                <c:pt idx="1">
                  <c:v>28.8</c:v>
                </c:pt>
              </c:numCache>
            </c:numRef>
          </c:val>
          <c:extLst xmlns:c16r2="http://schemas.microsoft.com/office/drawing/2015/06/chart">
            <c:ext xmlns:c16="http://schemas.microsoft.com/office/drawing/2014/chart" uri="{C3380CC4-5D6E-409C-BE32-E72D297353CC}">
              <c16:uniqueId val="{00000002-C4CF-400D-B929-4CC106022AE2}"/>
            </c:ext>
          </c:extLst>
        </c:ser>
        <c:ser>
          <c:idx val="3"/>
          <c:order val="3"/>
          <c:tx>
            <c:strRef>
              <c:f>Sheet1!$A$5</c:f>
              <c:strCache>
                <c:ptCount val="1"/>
                <c:pt idx="0">
                  <c:v>Village Health Post</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3 methods or more</c:v>
                </c:pt>
                <c:pt idx="1">
                  <c:v>5 methods or more</c:v>
                </c:pt>
              </c:strCache>
            </c:strRef>
          </c:cat>
          <c:val>
            <c:numRef>
              <c:f>Sheet1!$B$5:$C$5</c:f>
              <c:numCache>
                <c:formatCode>_(* #,##0.0_);_(* \(#,##0.0\);_(* "-"??_);_(@_)</c:formatCode>
                <c:ptCount val="2"/>
                <c:pt idx="0">
                  <c:v>73</c:v>
                </c:pt>
                <c:pt idx="1">
                  <c:v>20.3</c:v>
                </c:pt>
              </c:numCache>
            </c:numRef>
          </c:val>
          <c:extLst xmlns:c16r2="http://schemas.microsoft.com/office/drawing/2015/06/chart">
            <c:ext xmlns:c16="http://schemas.microsoft.com/office/drawing/2014/chart" uri="{C3380CC4-5D6E-409C-BE32-E72D297353CC}">
              <c16:uniqueId val="{00000003-C4CF-400D-B929-4CC106022AE2}"/>
            </c:ext>
          </c:extLst>
        </c:ser>
        <c:ser>
          <c:idx val="4"/>
          <c:order val="4"/>
          <c:tx>
            <c:strRef>
              <c:f>Sheet1!$A$6</c:f>
              <c:strCache>
                <c:ptCount val="1"/>
                <c:pt idx="0">
                  <c:v>Delivery Post</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3 methods or more</c:v>
                </c:pt>
                <c:pt idx="1">
                  <c:v>5 methods or more</c:v>
                </c:pt>
              </c:strCache>
            </c:strRef>
          </c:cat>
          <c:val>
            <c:numRef>
              <c:f>Sheet1!$B$6:$C$6</c:f>
              <c:numCache>
                <c:formatCode>_(* #,##0.0_);_(* \(#,##0.0\);_(* "-"??_);_(@_)</c:formatCode>
                <c:ptCount val="2"/>
                <c:pt idx="0">
                  <c:v>81.8</c:v>
                </c:pt>
                <c:pt idx="1">
                  <c:v>18.2</c:v>
                </c:pt>
              </c:numCache>
            </c:numRef>
          </c:val>
          <c:extLst xmlns:c16r2="http://schemas.microsoft.com/office/drawing/2015/06/chart">
            <c:ext xmlns:c16="http://schemas.microsoft.com/office/drawing/2014/chart" uri="{C3380CC4-5D6E-409C-BE32-E72D297353CC}">
              <c16:uniqueId val="{00000004-C4CF-400D-B929-4CC106022AE2}"/>
            </c:ext>
          </c:extLst>
        </c:ser>
        <c:ser>
          <c:idx val="5"/>
          <c:order val="5"/>
          <c:tx>
            <c:strRef>
              <c:f>Sheet1!$A$7</c:f>
              <c:strCache>
                <c:ptCount val="1"/>
                <c:pt idx="0">
                  <c:v>Total</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3 methods or more</c:v>
                </c:pt>
                <c:pt idx="1">
                  <c:v>5 methods or more</c:v>
                </c:pt>
              </c:strCache>
            </c:strRef>
          </c:cat>
          <c:val>
            <c:numRef>
              <c:f>Sheet1!$B$7:$C$7</c:f>
              <c:numCache>
                <c:formatCode>_(* #,##0.0_);_(* \(#,##0.0\);_(* "-"??_);_(@_)</c:formatCode>
                <c:ptCount val="2"/>
                <c:pt idx="0">
                  <c:v>90.3</c:v>
                </c:pt>
                <c:pt idx="1">
                  <c:v>60.9</c:v>
                </c:pt>
              </c:numCache>
            </c:numRef>
          </c:val>
          <c:extLst xmlns:c16r2="http://schemas.microsoft.com/office/drawing/2015/06/chart">
            <c:ext xmlns:c16="http://schemas.microsoft.com/office/drawing/2014/chart" uri="{C3380CC4-5D6E-409C-BE32-E72D297353CC}">
              <c16:uniqueId val="{00000005-C4CF-400D-B929-4CC106022AE2}"/>
            </c:ext>
          </c:extLst>
        </c:ser>
        <c:dLbls>
          <c:showLegendKey val="0"/>
          <c:showVal val="0"/>
          <c:showCatName val="0"/>
          <c:showSerName val="0"/>
          <c:showPercent val="0"/>
          <c:showBubbleSize val="0"/>
        </c:dLbls>
        <c:gapWidth val="219"/>
        <c:overlap val="-27"/>
        <c:axId val="36847104"/>
        <c:axId val="72537152"/>
      </c:barChart>
      <c:catAx>
        <c:axId val="36847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72537152"/>
        <c:crosses val="autoZero"/>
        <c:auto val="1"/>
        <c:lblAlgn val="ctr"/>
        <c:lblOffset val="100"/>
        <c:noMultiLvlLbl val="0"/>
      </c:catAx>
      <c:valAx>
        <c:axId val="72537152"/>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368471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5/22/2017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5/22/2017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5/22/2017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5/22/2017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5/22/2017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r>
            <a:br>
              <a:rPr lang="en-US" dirty="0"/>
            </a:br>
            <a:r>
              <a:rPr lang="en-US" dirty="0"/>
              <a:t/>
            </a:r>
            <a:br>
              <a:rPr lang="en-US" dirty="0"/>
            </a:br>
            <a:r>
              <a:rPr lang="en-US" sz="3600" cap="none" dirty="0"/>
              <a:t>Progress Report</a:t>
            </a:r>
            <a:br>
              <a:rPr lang="en-US" sz="3600" cap="none" dirty="0"/>
            </a:br>
            <a:r>
              <a:rPr lang="en-US" dirty="0"/>
              <a:t>Country report of fp2020</a:t>
            </a:r>
          </a:p>
        </p:txBody>
      </p:sp>
      <p:sp>
        <p:nvSpPr>
          <p:cNvPr id="4" name="Subtitle 3"/>
          <p:cNvSpPr>
            <a:spLocks noGrp="1"/>
          </p:cNvSpPr>
          <p:nvPr>
            <p:ph type="subTitle" idx="1"/>
          </p:nvPr>
        </p:nvSpPr>
        <p:spPr/>
        <p:txBody>
          <a:bodyPr/>
          <a:lstStyle/>
          <a:p>
            <a:endParaRPr lang="en-US" dirty="0"/>
          </a:p>
          <a:p>
            <a:r>
              <a:rPr lang="en-US" dirty="0"/>
              <a:t>Imma Batubara</a:t>
            </a:r>
          </a:p>
        </p:txBody>
      </p:sp>
    </p:spTree>
    <p:extLst>
      <p:ext uri="{BB962C8B-B14F-4D97-AF65-F5344CB8AC3E}">
        <p14:creationId xmlns:p14="http://schemas.microsoft.com/office/powerpoint/2010/main" val="283980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Table 1 Method mix (married women)</a:t>
            </a:r>
          </a:p>
        </p:txBody>
      </p:sp>
      <p:graphicFrame>
        <p:nvGraphicFramePr>
          <p:cNvPr id="6" name="Table 5"/>
          <p:cNvGraphicFramePr>
            <a:graphicFrameLocks noGrp="1"/>
          </p:cNvGraphicFramePr>
          <p:nvPr>
            <p:extLst>
              <p:ext uri="{D42A27DB-BD31-4B8C-83A1-F6EECF244321}">
                <p14:modId xmlns:p14="http://schemas.microsoft.com/office/powerpoint/2010/main" val="3452353705"/>
              </p:ext>
            </p:extLst>
          </p:nvPr>
        </p:nvGraphicFramePr>
        <p:xfrm>
          <a:off x="1651819" y="1730476"/>
          <a:ext cx="8742729" cy="3817297"/>
        </p:xfrm>
        <a:graphic>
          <a:graphicData uri="http://schemas.openxmlformats.org/drawingml/2006/table">
            <a:tbl>
              <a:tblPr>
                <a:tableStyleId>{5C22544A-7EE6-4342-B048-85BDC9FD1C3A}</a:tableStyleId>
              </a:tblPr>
              <a:tblGrid>
                <a:gridCol w="2207756">
                  <a:extLst>
                    <a:ext uri="{9D8B030D-6E8A-4147-A177-3AD203B41FA5}">
                      <a16:colId xmlns:a16="http://schemas.microsoft.com/office/drawing/2014/main" xmlns="" val="1835660822"/>
                    </a:ext>
                  </a:extLst>
                </a:gridCol>
                <a:gridCol w="1721803">
                  <a:extLst>
                    <a:ext uri="{9D8B030D-6E8A-4147-A177-3AD203B41FA5}">
                      <a16:colId xmlns:a16="http://schemas.microsoft.com/office/drawing/2014/main" xmlns="" val="1952821097"/>
                    </a:ext>
                  </a:extLst>
                </a:gridCol>
                <a:gridCol w="1474144">
                  <a:extLst>
                    <a:ext uri="{9D8B030D-6E8A-4147-A177-3AD203B41FA5}">
                      <a16:colId xmlns:a16="http://schemas.microsoft.com/office/drawing/2014/main" xmlns="" val="2387410079"/>
                    </a:ext>
                  </a:extLst>
                </a:gridCol>
                <a:gridCol w="1456383">
                  <a:extLst>
                    <a:ext uri="{9D8B030D-6E8A-4147-A177-3AD203B41FA5}">
                      <a16:colId xmlns:a16="http://schemas.microsoft.com/office/drawing/2014/main" xmlns="" val="3267282443"/>
                    </a:ext>
                  </a:extLst>
                </a:gridCol>
                <a:gridCol w="1882643">
                  <a:extLst>
                    <a:ext uri="{9D8B030D-6E8A-4147-A177-3AD203B41FA5}">
                      <a16:colId xmlns:a16="http://schemas.microsoft.com/office/drawing/2014/main" xmlns="" val="2321134631"/>
                    </a:ext>
                  </a:extLst>
                </a:gridCol>
              </a:tblGrid>
              <a:tr h="209755">
                <a:tc>
                  <a:txBody>
                    <a:bodyPr/>
                    <a:lstStyle/>
                    <a:p>
                      <a:pPr algn="l" fontAlgn="b"/>
                      <a:r>
                        <a:rPr lang="en-US" sz="1600" b="1" u="none" strike="noStrike" dirty="0">
                          <a:effectLst/>
                        </a:rPr>
                        <a:t>Method </a:t>
                      </a:r>
                      <a:endParaRPr lang="en-US" sz="1600" b="1" i="0" u="none" strike="noStrike" dirty="0">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tc>
                  <a:txBody>
                    <a:bodyPr/>
                    <a:lstStyle/>
                    <a:p>
                      <a:pPr algn="ctr" fontAlgn="t"/>
                      <a:r>
                        <a:rPr lang="en-US" sz="1600" b="1" u="none" strike="noStrike" dirty="0">
                          <a:effectLst/>
                        </a:rPr>
                        <a:t> SDKI 2012 </a:t>
                      </a:r>
                      <a:endParaRPr lang="en-US" sz="1600" b="1" i="0" u="none" strike="noStrike" dirty="0">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tc>
                  <a:txBody>
                    <a:bodyPr/>
                    <a:lstStyle/>
                    <a:p>
                      <a:pPr algn="ctr" fontAlgn="t"/>
                      <a:r>
                        <a:rPr lang="en-US" sz="1600" b="1" u="none" strike="noStrike" dirty="0">
                          <a:effectLst/>
                        </a:rPr>
                        <a:t> SUPAS 2015 </a:t>
                      </a:r>
                      <a:endParaRPr lang="en-US" sz="1600" b="1" i="0" u="none" strike="noStrike" dirty="0">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tc>
                  <a:txBody>
                    <a:bodyPr/>
                    <a:lstStyle/>
                    <a:p>
                      <a:pPr algn="ctr" fontAlgn="t"/>
                      <a:r>
                        <a:rPr lang="en-US" sz="1600" b="1" u="none" strike="noStrike" dirty="0">
                          <a:effectLst/>
                        </a:rPr>
                        <a:t> PMA 2015 </a:t>
                      </a:r>
                      <a:endParaRPr lang="en-US" sz="1600" b="1" i="0" u="none" strike="noStrike" dirty="0">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tc>
                  <a:txBody>
                    <a:bodyPr/>
                    <a:lstStyle/>
                    <a:p>
                      <a:pPr algn="ctr" fontAlgn="t"/>
                      <a:r>
                        <a:rPr lang="en-US" sz="1600" b="1" u="none" strike="noStrike" dirty="0">
                          <a:effectLst/>
                        </a:rPr>
                        <a:t> SUSENAS 2015 </a:t>
                      </a:r>
                      <a:endParaRPr lang="en-US" sz="1600" b="1" i="0" u="none" strike="noStrike" dirty="0">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extLst>
                  <a:ext uri="{0D108BD9-81ED-4DB2-BD59-A6C34878D82A}">
                    <a16:rowId xmlns:a16="http://schemas.microsoft.com/office/drawing/2014/main" xmlns="" val="1733241556"/>
                  </a:ext>
                </a:extLst>
              </a:tr>
              <a:tr h="419509">
                <a:tc>
                  <a:txBody>
                    <a:bodyPr/>
                    <a:lstStyle/>
                    <a:p>
                      <a:pPr algn="l" fontAlgn="t"/>
                      <a:r>
                        <a:rPr lang="en-US" sz="1600" b="1" u="none" strike="noStrike" dirty="0">
                          <a:effectLst/>
                        </a:rPr>
                        <a:t> Female Sterilization </a:t>
                      </a:r>
                      <a:endParaRPr lang="en-US" sz="1600" b="1" i="0" u="none" strike="noStrike" dirty="0">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tc>
                  <a:txBody>
                    <a:bodyPr/>
                    <a:lstStyle/>
                    <a:p>
                      <a:pPr algn="r" rtl="0" fontAlgn="t"/>
                      <a:r>
                        <a:rPr lang="en-US" sz="1600" u="none" strike="noStrike" dirty="0">
                          <a:effectLst/>
                        </a:rPr>
                        <a:t>3.2 </a:t>
                      </a:r>
                      <a:endParaRPr lang="en-US" sz="1600" b="0" i="0" u="none" strike="noStrike" dirty="0">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tc>
                  <a:txBody>
                    <a:bodyPr/>
                    <a:lstStyle/>
                    <a:p>
                      <a:pPr algn="r" rtl="0" fontAlgn="t"/>
                      <a:r>
                        <a:rPr lang="en-US" sz="1600" u="none" strike="noStrike" dirty="0">
                          <a:effectLst/>
                        </a:rPr>
                        <a:t>2.5 </a:t>
                      </a:r>
                      <a:endParaRPr lang="en-US" sz="1600" b="0" i="0" u="none" strike="noStrike" dirty="0">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tc>
                  <a:txBody>
                    <a:bodyPr/>
                    <a:lstStyle/>
                    <a:p>
                      <a:pPr algn="r" rtl="0" fontAlgn="t"/>
                      <a:r>
                        <a:rPr lang="en-US" sz="1600" u="none" strike="noStrike" dirty="0">
                          <a:effectLst/>
                        </a:rPr>
                        <a:t>3.8 </a:t>
                      </a:r>
                      <a:endParaRPr lang="en-US" sz="1600" b="0" i="0" u="none" strike="noStrike" dirty="0">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tc>
                  <a:txBody>
                    <a:bodyPr/>
                    <a:lstStyle/>
                    <a:p>
                      <a:pPr algn="r" fontAlgn="t"/>
                      <a:r>
                        <a:rPr lang="en-US" sz="1600" u="none" strike="noStrike" dirty="0">
                          <a:effectLst/>
                        </a:rPr>
                        <a:t>1.9 </a:t>
                      </a:r>
                      <a:endParaRPr lang="en-US" sz="1600" b="0" i="0" u="none" strike="noStrike" dirty="0">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extLst>
                  <a:ext uri="{0D108BD9-81ED-4DB2-BD59-A6C34878D82A}">
                    <a16:rowId xmlns:a16="http://schemas.microsoft.com/office/drawing/2014/main" xmlns="" val="1630093915"/>
                  </a:ext>
                </a:extLst>
              </a:tr>
              <a:tr h="393291">
                <a:tc>
                  <a:txBody>
                    <a:bodyPr/>
                    <a:lstStyle/>
                    <a:p>
                      <a:pPr algn="l" fontAlgn="t"/>
                      <a:r>
                        <a:rPr lang="en-US" sz="1600" b="1" u="none" strike="noStrike" dirty="0">
                          <a:effectLst/>
                        </a:rPr>
                        <a:t> Male Sterilization </a:t>
                      </a:r>
                      <a:endParaRPr lang="en-US" sz="1600" b="1" i="0" u="none" strike="noStrike" dirty="0">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tc>
                  <a:txBody>
                    <a:bodyPr/>
                    <a:lstStyle/>
                    <a:p>
                      <a:pPr algn="r" rtl="0" fontAlgn="t"/>
                      <a:r>
                        <a:rPr lang="en-US" sz="1600" u="none" strike="noStrike" dirty="0">
                          <a:effectLst/>
                        </a:rPr>
                        <a:t>0.2 </a:t>
                      </a:r>
                      <a:endParaRPr lang="en-US" sz="1600" b="0" i="0" u="none" strike="noStrike" dirty="0">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tc>
                  <a:txBody>
                    <a:bodyPr/>
                    <a:lstStyle/>
                    <a:p>
                      <a:pPr algn="r" rtl="0" fontAlgn="t"/>
                      <a:r>
                        <a:rPr lang="en-US" sz="1600" u="none" strike="noStrike" dirty="0">
                          <a:effectLst/>
                        </a:rPr>
                        <a:t>0.2 </a:t>
                      </a:r>
                      <a:endParaRPr lang="en-US" sz="1600" b="0" i="0" u="none" strike="noStrike" dirty="0">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tc>
                  <a:txBody>
                    <a:bodyPr/>
                    <a:lstStyle/>
                    <a:p>
                      <a:pPr algn="r" rtl="0" fontAlgn="t"/>
                      <a:r>
                        <a:rPr lang="en-US" sz="1600" u="none" strike="noStrike" dirty="0">
                          <a:effectLst/>
                        </a:rPr>
                        <a:t>0.1 </a:t>
                      </a:r>
                      <a:endParaRPr lang="en-US" sz="1600" b="0" i="0" u="none" strike="noStrike" dirty="0">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tc>
                  <a:txBody>
                    <a:bodyPr/>
                    <a:lstStyle/>
                    <a:p>
                      <a:pPr algn="r" fontAlgn="t"/>
                      <a:r>
                        <a:rPr lang="en-US" sz="1600" u="none" strike="noStrike" dirty="0">
                          <a:effectLst/>
                        </a:rPr>
                        <a:t>0.2 </a:t>
                      </a:r>
                      <a:endParaRPr lang="en-US" sz="1600" b="0" i="0" u="none" strike="noStrike" dirty="0">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extLst>
                  <a:ext uri="{0D108BD9-81ED-4DB2-BD59-A6C34878D82A}">
                    <a16:rowId xmlns:a16="http://schemas.microsoft.com/office/drawing/2014/main" xmlns="" val="110082001"/>
                  </a:ext>
                </a:extLst>
              </a:tr>
              <a:tr h="393291">
                <a:tc>
                  <a:txBody>
                    <a:bodyPr/>
                    <a:lstStyle/>
                    <a:p>
                      <a:pPr algn="l" fontAlgn="t"/>
                      <a:r>
                        <a:rPr lang="en-US" sz="1600" b="1" u="none" strike="noStrike" dirty="0">
                          <a:effectLst/>
                        </a:rPr>
                        <a:t> IUD  </a:t>
                      </a:r>
                      <a:endParaRPr lang="en-US" sz="1600" b="1" i="0" u="none" strike="noStrike" dirty="0">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tc>
                  <a:txBody>
                    <a:bodyPr/>
                    <a:lstStyle/>
                    <a:p>
                      <a:pPr algn="r" rtl="0" fontAlgn="t"/>
                      <a:r>
                        <a:rPr lang="en-US" sz="1600" u="none" strike="noStrike" dirty="0">
                          <a:effectLst/>
                        </a:rPr>
                        <a:t>3.9 </a:t>
                      </a:r>
                      <a:endParaRPr lang="en-US" sz="1600" b="0" i="0" u="none" strike="noStrike" dirty="0">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tc>
                  <a:txBody>
                    <a:bodyPr/>
                    <a:lstStyle/>
                    <a:p>
                      <a:pPr algn="r" rtl="0" fontAlgn="t"/>
                      <a:r>
                        <a:rPr lang="en-US" sz="1600" u="none" strike="noStrike" dirty="0">
                          <a:effectLst/>
                        </a:rPr>
                        <a:t>4.0 </a:t>
                      </a:r>
                      <a:endParaRPr lang="en-US" sz="1600" b="0" i="0" u="none" strike="noStrike" dirty="0">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tc>
                  <a:txBody>
                    <a:bodyPr/>
                    <a:lstStyle/>
                    <a:p>
                      <a:pPr algn="r" rtl="0" fontAlgn="t"/>
                      <a:r>
                        <a:rPr lang="en-US" sz="1600" u="none" strike="noStrike" dirty="0">
                          <a:effectLst/>
                        </a:rPr>
                        <a:t>4.8 </a:t>
                      </a:r>
                      <a:endParaRPr lang="en-US" sz="1600" b="0" i="0" u="none" strike="noStrike" dirty="0">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tc>
                  <a:txBody>
                    <a:bodyPr/>
                    <a:lstStyle/>
                    <a:p>
                      <a:pPr algn="r" fontAlgn="t"/>
                      <a:r>
                        <a:rPr lang="en-US" sz="1600" u="none" strike="noStrike" dirty="0">
                          <a:effectLst/>
                        </a:rPr>
                        <a:t>4.4 </a:t>
                      </a:r>
                      <a:endParaRPr lang="en-US" sz="1600" b="0" i="0" u="none" strike="noStrike" dirty="0">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extLst>
                  <a:ext uri="{0D108BD9-81ED-4DB2-BD59-A6C34878D82A}">
                    <a16:rowId xmlns:a16="http://schemas.microsoft.com/office/drawing/2014/main" xmlns="" val="2921453791"/>
                  </a:ext>
                </a:extLst>
              </a:tr>
              <a:tr h="393291">
                <a:tc>
                  <a:txBody>
                    <a:bodyPr/>
                    <a:lstStyle/>
                    <a:p>
                      <a:pPr algn="l" fontAlgn="t"/>
                      <a:r>
                        <a:rPr lang="en-US" sz="1600" b="1" u="none" strike="noStrike" dirty="0">
                          <a:effectLst/>
                        </a:rPr>
                        <a:t> Implant </a:t>
                      </a:r>
                      <a:endParaRPr lang="en-US" sz="1600" b="1" i="0" u="none" strike="noStrike" dirty="0">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tc>
                  <a:txBody>
                    <a:bodyPr/>
                    <a:lstStyle/>
                    <a:p>
                      <a:pPr algn="r" rtl="0" fontAlgn="t"/>
                      <a:r>
                        <a:rPr lang="en-US" sz="1600" u="none" strike="noStrike">
                          <a:effectLst/>
                        </a:rPr>
                        <a:t>                          3.3 </a:t>
                      </a:r>
                      <a:endParaRPr lang="en-US" sz="1600" b="0" i="0" u="none" strike="noStrike">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tc>
                  <a:txBody>
                    <a:bodyPr/>
                    <a:lstStyle/>
                    <a:p>
                      <a:pPr algn="r" rtl="0" fontAlgn="t"/>
                      <a:r>
                        <a:rPr lang="en-US" sz="1600" u="none" strike="noStrike" dirty="0">
                          <a:effectLst/>
                        </a:rPr>
                        <a:t>3.7 </a:t>
                      </a:r>
                      <a:endParaRPr lang="en-US" sz="1600" b="0" i="0" u="none" strike="noStrike" dirty="0">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tc>
                  <a:txBody>
                    <a:bodyPr/>
                    <a:lstStyle/>
                    <a:p>
                      <a:pPr algn="r" rtl="0" fontAlgn="t"/>
                      <a:r>
                        <a:rPr lang="en-US" sz="1600" u="none" strike="noStrike" dirty="0">
                          <a:effectLst/>
                        </a:rPr>
                        <a:t>4.4 </a:t>
                      </a:r>
                      <a:endParaRPr lang="en-US" sz="1600" b="0" i="0" u="none" strike="noStrike" dirty="0">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tc>
                  <a:txBody>
                    <a:bodyPr/>
                    <a:lstStyle/>
                    <a:p>
                      <a:pPr algn="r" fontAlgn="t"/>
                      <a:r>
                        <a:rPr lang="en-US" sz="1600" u="none" strike="noStrike" dirty="0">
                          <a:effectLst/>
                        </a:rPr>
                        <a:t>3.7 </a:t>
                      </a:r>
                      <a:endParaRPr lang="en-US" sz="1600" b="0" i="0" u="none" strike="noStrike" dirty="0">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extLst>
                  <a:ext uri="{0D108BD9-81ED-4DB2-BD59-A6C34878D82A}">
                    <a16:rowId xmlns:a16="http://schemas.microsoft.com/office/drawing/2014/main" xmlns="" val="3721799873"/>
                  </a:ext>
                </a:extLst>
              </a:tr>
              <a:tr h="393291">
                <a:tc>
                  <a:txBody>
                    <a:bodyPr/>
                    <a:lstStyle/>
                    <a:p>
                      <a:pPr algn="l" fontAlgn="t"/>
                      <a:r>
                        <a:rPr lang="en-US" sz="1600" b="1" u="none" strike="noStrike" dirty="0">
                          <a:effectLst/>
                        </a:rPr>
                        <a:t> </a:t>
                      </a:r>
                      <a:r>
                        <a:rPr lang="en-US" sz="1600" b="1" u="none" strike="noStrike" dirty="0" err="1">
                          <a:effectLst/>
                        </a:rPr>
                        <a:t>Injectables</a:t>
                      </a:r>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tc>
                  <a:txBody>
                    <a:bodyPr/>
                    <a:lstStyle/>
                    <a:p>
                      <a:pPr algn="r" rtl="0" fontAlgn="t"/>
                      <a:r>
                        <a:rPr lang="en-US" sz="1600" u="none" strike="noStrike">
                          <a:effectLst/>
                        </a:rPr>
                        <a:t>                       31.9 </a:t>
                      </a:r>
                      <a:endParaRPr lang="en-US" sz="1600" b="0" i="0" u="none" strike="noStrike">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tc>
                  <a:txBody>
                    <a:bodyPr/>
                    <a:lstStyle/>
                    <a:p>
                      <a:pPr algn="r" rtl="0" fontAlgn="t"/>
                      <a:r>
                        <a:rPr lang="en-US" sz="1600" u="none" strike="noStrike" dirty="0">
                          <a:effectLst/>
                        </a:rPr>
                        <a:t>33.6 </a:t>
                      </a:r>
                      <a:endParaRPr lang="en-US" sz="1600" b="0" i="0" u="none" strike="noStrike" dirty="0">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tc>
                  <a:txBody>
                    <a:bodyPr/>
                    <a:lstStyle/>
                    <a:p>
                      <a:pPr algn="r" rtl="0" fontAlgn="t"/>
                      <a:r>
                        <a:rPr lang="en-US" sz="1600" u="none" strike="noStrike" dirty="0">
                          <a:effectLst/>
                        </a:rPr>
                        <a:t>31.2 </a:t>
                      </a:r>
                      <a:endParaRPr lang="en-US" sz="1600" b="0" i="0" u="none" strike="noStrike" dirty="0">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tc>
                  <a:txBody>
                    <a:bodyPr/>
                    <a:lstStyle/>
                    <a:p>
                      <a:pPr algn="r" fontAlgn="t"/>
                      <a:r>
                        <a:rPr lang="en-US" sz="1600" u="none" strike="noStrike" dirty="0">
                          <a:effectLst/>
                        </a:rPr>
                        <a:t>35.7 </a:t>
                      </a:r>
                      <a:endParaRPr lang="en-US" sz="1600" b="0" i="0" u="none" strike="noStrike" dirty="0">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extLst>
                  <a:ext uri="{0D108BD9-81ED-4DB2-BD59-A6C34878D82A}">
                    <a16:rowId xmlns:a16="http://schemas.microsoft.com/office/drawing/2014/main" xmlns="" val="304771732"/>
                  </a:ext>
                </a:extLst>
              </a:tr>
              <a:tr h="393291">
                <a:tc>
                  <a:txBody>
                    <a:bodyPr/>
                    <a:lstStyle/>
                    <a:p>
                      <a:pPr algn="l" fontAlgn="t"/>
                      <a:r>
                        <a:rPr lang="en-US" sz="1600" b="1" u="none" strike="noStrike" dirty="0">
                          <a:effectLst/>
                        </a:rPr>
                        <a:t> Pills </a:t>
                      </a:r>
                      <a:endParaRPr lang="en-US" sz="1600" b="1" i="0" u="none" strike="noStrike" dirty="0">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tc>
                  <a:txBody>
                    <a:bodyPr/>
                    <a:lstStyle/>
                    <a:p>
                      <a:pPr algn="r" rtl="0" fontAlgn="t"/>
                      <a:r>
                        <a:rPr lang="en-US" sz="1600" u="none" strike="noStrike">
                          <a:effectLst/>
                        </a:rPr>
                        <a:t>                       13.6 </a:t>
                      </a:r>
                      <a:endParaRPr lang="en-US" sz="1600" b="0" i="0" u="none" strike="noStrike">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tc>
                  <a:txBody>
                    <a:bodyPr/>
                    <a:lstStyle/>
                    <a:p>
                      <a:pPr algn="r" rtl="0" fontAlgn="t"/>
                      <a:r>
                        <a:rPr lang="en-US" sz="1600" u="none" strike="noStrike" dirty="0">
                          <a:effectLst/>
                        </a:rPr>
                        <a:t>12.3 </a:t>
                      </a:r>
                      <a:endParaRPr lang="en-US" sz="1600" b="0" i="0" u="none" strike="noStrike" dirty="0">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tc>
                  <a:txBody>
                    <a:bodyPr/>
                    <a:lstStyle/>
                    <a:p>
                      <a:pPr algn="r" rtl="0" fontAlgn="t"/>
                      <a:r>
                        <a:rPr lang="en-US" sz="1600" u="none" strike="noStrike" dirty="0">
                          <a:effectLst/>
                        </a:rPr>
                        <a:t>13.4 </a:t>
                      </a:r>
                      <a:endParaRPr lang="en-US" sz="1600" b="0" i="0" u="none" strike="noStrike" dirty="0">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tc>
                  <a:txBody>
                    <a:bodyPr/>
                    <a:lstStyle/>
                    <a:p>
                      <a:pPr algn="r" fontAlgn="t"/>
                      <a:r>
                        <a:rPr lang="en-US" sz="1600" u="none" strike="noStrike" dirty="0">
                          <a:effectLst/>
                        </a:rPr>
                        <a:t>12.4 </a:t>
                      </a:r>
                      <a:endParaRPr lang="en-US" sz="1600" b="0" i="0" u="none" strike="noStrike" dirty="0">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extLst>
                  <a:ext uri="{0D108BD9-81ED-4DB2-BD59-A6C34878D82A}">
                    <a16:rowId xmlns:a16="http://schemas.microsoft.com/office/drawing/2014/main" xmlns="" val="3857109761"/>
                  </a:ext>
                </a:extLst>
              </a:tr>
              <a:tr h="393291">
                <a:tc>
                  <a:txBody>
                    <a:bodyPr/>
                    <a:lstStyle/>
                    <a:p>
                      <a:pPr algn="l" fontAlgn="t"/>
                      <a:r>
                        <a:rPr lang="en-US" sz="1600" b="1" u="none" strike="noStrike" dirty="0">
                          <a:effectLst/>
                        </a:rPr>
                        <a:t> Male Condoms </a:t>
                      </a:r>
                      <a:endParaRPr lang="en-US" sz="1600" b="1" i="0" u="none" strike="noStrike" dirty="0">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tc>
                  <a:txBody>
                    <a:bodyPr/>
                    <a:lstStyle/>
                    <a:p>
                      <a:pPr algn="r" rtl="0" fontAlgn="t"/>
                      <a:r>
                        <a:rPr lang="en-US" sz="1600" u="none" strike="noStrike">
                          <a:effectLst/>
                        </a:rPr>
                        <a:t>                          1.8 </a:t>
                      </a:r>
                      <a:endParaRPr lang="en-US" sz="1600" b="0" i="0" u="none" strike="noStrike">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tc>
                  <a:txBody>
                    <a:bodyPr/>
                    <a:lstStyle/>
                    <a:p>
                      <a:pPr algn="r" rtl="0" fontAlgn="t"/>
                      <a:r>
                        <a:rPr lang="en-US" sz="1600" u="none" strike="noStrike" dirty="0">
                          <a:effectLst/>
                        </a:rPr>
                        <a:t>0.7 </a:t>
                      </a:r>
                      <a:endParaRPr lang="en-US" sz="1600" b="0" i="0" u="none" strike="noStrike" dirty="0">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tc>
                  <a:txBody>
                    <a:bodyPr/>
                    <a:lstStyle/>
                    <a:p>
                      <a:pPr algn="r" rtl="0" fontAlgn="t"/>
                      <a:r>
                        <a:rPr lang="en-US" sz="1600" u="none" strike="noStrike" dirty="0">
                          <a:effectLst/>
                        </a:rPr>
                        <a:t>1.7 </a:t>
                      </a:r>
                      <a:endParaRPr lang="en-US" sz="1600" b="0" i="0" u="none" strike="noStrike" dirty="0">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tc>
                  <a:txBody>
                    <a:bodyPr/>
                    <a:lstStyle/>
                    <a:p>
                      <a:pPr algn="r" fontAlgn="t"/>
                      <a:r>
                        <a:rPr lang="en-US" sz="1600" u="none" strike="noStrike" dirty="0">
                          <a:effectLst/>
                        </a:rPr>
                        <a:t>0.6 </a:t>
                      </a:r>
                      <a:endParaRPr lang="en-US" sz="1600" b="0" i="0" u="none" strike="noStrike" dirty="0">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extLst>
                  <a:ext uri="{0D108BD9-81ED-4DB2-BD59-A6C34878D82A}">
                    <a16:rowId xmlns:a16="http://schemas.microsoft.com/office/drawing/2014/main" xmlns="" val="832663767"/>
                  </a:ext>
                </a:extLst>
              </a:tr>
              <a:tr h="393291">
                <a:tc>
                  <a:txBody>
                    <a:bodyPr/>
                    <a:lstStyle/>
                    <a:p>
                      <a:pPr algn="l" fontAlgn="t"/>
                      <a:r>
                        <a:rPr lang="en-US" sz="1600" b="1" u="none" strike="noStrike" dirty="0">
                          <a:effectLst/>
                        </a:rPr>
                        <a:t> LAM </a:t>
                      </a:r>
                      <a:endParaRPr lang="en-US" sz="1600" b="1" i="0" u="none" strike="noStrike" dirty="0">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tc>
                  <a:txBody>
                    <a:bodyPr/>
                    <a:lstStyle/>
                    <a:p>
                      <a:pPr algn="r" rtl="0" fontAlgn="t"/>
                      <a:r>
                        <a:rPr lang="en-US" sz="1600" u="none" strike="noStrike">
                          <a:effectLst/>
                        </a:rPr>
                        <a:t>                            -   </a:t>
                      </a:r>
                      <a:endParaRPr lang="en-US" sz="1600" b="0" i="0" u="none" strike="noStrike">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tc>
                  <a:txBody>
                    <a:bodyPr/>
                    <a:lstStyle/>
                    <a:p>
                      <a:pPr algn="r" rtl="0" fontAlgn="t"/>
                      <a:r>
                        <a:rPr lang="en-US" sz="1600" u="none" strike="noStrike" dirty="0">
                          <a:effectLst/>
                        </a:rPr>
                        <a:t>0.1 </a:t>
                      </a:r>
                      <a:endParaRPr lang="en-US" sz="1600" b="0" i="0" u="none" strike="noStrike" dirty="0">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tc>
                  <a:txBody>
                    <a:bodyPr/>
                    <a:lstStyle/>
                    <a:p>
                      <a:pPr algn="r" rtl="0" fontAlgn="t"/>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tc>
                  <a:txBody>
                    <a:bodyPr/>
                    <a:lstStyle/>
                    <a:p>
                      <a:pPr algn="r" fontAlgn="t"/>
                      <a:r>
                        <a:rPr lang="en-US" sz="1600" u="none" strike="noStrike" dirty="0">
                          <a:effectLst/>
                        </a:rPr>
                        <a:t>0.1 </a:t>
                      </a:r>
                      <a:endParaRPr lang="en-US" sz="1600" b="0" i="0" u="none" strike="noStrike" dirty="0">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extLst>
                  <a:ext uri="{0D108BD9-81ED-4DB2-BD59-A6C34878D82A}">
                    <a16:rowId xmlns:a16="http://schemas.microsoft.com/office/drawing/2014/main" xmlns="" val="2967710163"/>
                  </a:ext>
                </a:extLst>
              </a:tr>
              <a:tr h="393291">
                <a:tc>
                  <a:txBody>
                    <a:bodyPr/>
                    <a:lstStyle/>
                    <a:p>
                      <a:pPr algn="l" fontAlgn="t"/>
                      <a:r>
                        <a:rPr lang="en-US" sz="1600" b="1" u="none" strike="noStrike" dirty="0">
                          <a:effectLst/>
                        </a:rPr>
                        <a:t> </a:t>
                      </a:r>
                      <a:r>
                        <a:rPr lang="en-US" sz="1600" b="1" u="none" strike="noStrike" dirty="0" err="1">
                          <a:effectLst/>
                        </a:rPr>
                        <a:t>mCPR</a:t>
                      </a:r>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tc>
                  <a:txBody>
                    <a:bodyPr/>
                    <a:lstStyle/>
                    <a:p>
                      <a:pPr algn="r" fontAlgn="b"/>
                      <a:r>
                        <a:rPr lang="en-US" sz="1600" b="1" u="none" strike="noStrike" dirty="0">
                          <a:effectLst/>
                        </a:rPr>
                        <a:t>                       57.9 </a:t>
                      </a:r>
                      <a:endParaRPr lang="en-US" sz="1600" b="1" i="0" u="none" strike="noStrike" dirty="0">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tc>
                  <a:txBody>
                    <a:bodyPr/>
                    <a:lstStyle/>
                    <a:p>
                      <a:pPr algn="r" fontAlgn="b"/>
                      <a:r>
                        <a:rPr lang="en-US" sz="1600" b="1" u="none" strike="noStrike" dirty="0">
                          <a:effectLst/>
                        </a:rPr>
                        <a:t>57.1 </a:t>
                      </a:r>
                      <a:endParaRPr lang="en-US" sz="1600" b="1" i="0" u="none" strike="noStrike" dirty="0">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tc>
                  <a:txBody>
                    <a:bodyPr/>
                    <a:lstStyle/>
                    <a:p>
                      <a:pPr algn="r" fontAlgn="b"/>
                      <a:r>
                        <a:rPr lang="en-US" sz="1600" b="1" u="none" strike="noStrike" dirty="0">
                          <a:effectLst/>
                        </a:rPr>
                        <a:t>59.4 </a:t>
                      </a:r>
                      <a:endParaRPr lang="en-US" sz="1600" b="1" i="0" u="none" strike="noStrike" dirty="0">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tc>
                  <a:txBody>
                    <a:bodyPr/>
                    <a:lstStyle/>
                    <a:p>
                      <a:pPr algn="r" fontAlgn="b"/>
                      <a:r>
                        <a:rPr lang="en-US" sz="1600" b="1" u="none" strike="noStrike" dirty="0">
                          <a:effectLst/>
                        </a:rPr>
                        <a:t>59.0 </a:t>
                      </a:r>
                      <a:endParaRPr lang="en-US" sz="1600" b="1" i="0" u="none" strike="noStrike" dirty="0">
                        <a:solidFill>
                          <a:srgbClr val="000000"/>
                        </a:solidFill>
                        <a:effectLst/>
                        <a:latin typeface="Calibri" panose="020F0502020204030204" pitchFamily="34" charset="0"/>
                      </a:endParaRPr>
                    </a:p>
                  </a:txBody>
                  <a:tcPr marL="7620" marR="7620" marT="7620" marB="0">
                    <a:solidFill>
                      <a:schemeClr val="accent5">
                        <a:lumMod val="40000"/>
                        <a:lumOff val="60000"/>
                      </a:schemeClr>
                    </a:solidFill>
                  </a:tcPr>
                </a:tc>
                <a:extLst>
                  <a:ext uri="{0D108BD9-81ED-4DB2-BD59-A6C34878D82A}">
                    <a16:rowId xmlns:a16="http://schemas.microsoft.com/office/drawing/2014/main" xmlns="" val="1570823969"/>
                  </a:ext>
                </a:extLst>
              </a:tr>
            </a:tbl>
          </a:graphicData>
        </a:graphic>
      </p:graphicFrame>
    </p:spTree>
    <p:extLst>
      <p:ext uri="{BB962C8B-B14F-4D97-AF65-F5344CB8AC3E}">
        <p14:creationId xmlns:p14="http://schemas.microsoft.com/office/powerpoint/2010/main" val="185776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73545"/>
          </a:xfrm>
        </p:spPr>
        <p:txBody>
          <a:bodyPr>
            <a:normAutofit fontScale="90000"/>
          </a:bodyPr>
          <a:lstStyle/>
          <a:p>
            <a:r>
              <a:rPr lang="en-US" dirty="0"/>
              <a:t>Figure Contraceptives Availability</a:t>
            </a:r>
            <a:br>
              <a:rPr lang="en-US" dirty="0"/>
            </a:br>
            <a:endParaRPr lang="en-US" dirty="0"/>
          </a:p>
        </p:txBody>
      </p:sp>
      <p:sp>
        <p:nvSpPr>
          <p:cNvPr id="3" name="Content Placeholder 2"/>
          <p:cNvSpPr>
            <a:spLocks noGrp="1"/>
          </p:cNvSpPr>
          <p:nvPr>
            <p:ph idx="1"/>
          </p:nvPr>
        </p:nvSpPr>
        <p:spPr>
          <a:xfrm>
            <a:off x="1371600" y="1557855"/>
            <a:ext cx="9601200" cy="1120877"/>
          </a:xfrm>
        </p:spPr>
        <p:txBody>
          <a:bodyPr/>
          <a:lstStyle/>
          <a:p>
            <a:r>
              <a:rPr lang="en-US" dirty="0"/>
              <a:t>Percentage of Public Facilities that have at least 3 modern methods of contraception and Percentage of Public Facilities that have at least 5 modern methods of contraception (PMA 2015)</a:t>
            </a:r>
          </a:p>
          <a:p>
            <a:endParaRPr lang="en-US" dirty="0"/>
          </a:p>
        </p:txBody>
      </p:sp>
      <p:graphicFrame>
        <p:nvGraphicFramePr>
          <p:cNvPr id="5" name="Chart 4"/>
          <p:cNvGraphicFramePr>
            <a:graphicFrameLocks/>
          </p:cNvGraphicFramePr>
          <p:nvPr>
            <p:extLst>
              <p:ext uri="{D42A27DB-BD31-4B8C-83A1-F6EECF244321}">
                <p14:modId xmlns:p14="http://schemas.microsoft.com/office/powerpoint/2010/main" val="4072258086"/>
              </p:ext>
            </p:extLst>
          </p:nvPr>
        </p:nvGraphicFramePr>
        <p:xfrm>
          <a:off x="1843546" y="2678731"/>
          <a:ext cx="8667137" cy="34762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39065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87478"/>
            <a:ext cx="9601200" cy="621890"/>
          </a:xfrm>
        </p:spPr>
        <p:txBody>
          <a:bodyPr>
            <a:normAutofit fontScale="90000"/>
          </a:bodyPr>
          <a:lstStyle/>
          <a:p>
            <a:r>
              <a:rPr lang="en-US" dirty="0"/>
              <a:t>17 Core Indicators</a:t>
            </a:r>
          </a:p>
        </p:txBody>
      </p:sp>
      <p:graphicFrame>
        <p:nvGraphicFramePr>
          <p:cNvPr id="4" name="Table 3"/>
          <p:cNvGraphicFramePr>
            <a:graphicFrameLocks noGrp="1"/>
          </p:cNvGraphicFramePr>
          <p:nvPr>
            <p:extLst>
              <p:ext uri="{D42A27DB-BD31-4B8C-83A1-F6EECF244321}">
                <p14:modId xmlns:p14="http://schemas.microsoft.com/office/powerpoint/2010/main" val="3298959024"/>
              </p:ext>
            </p:extLst>
          </p:nvPr>
        </p:nvGraphicFramePr>
        <p:xfrm>
          <a:off x="1695244" y="1563329"/>
          <a:ext cx="9877324" cy="3870960"/>
        </p:xfrm>
        <a:graphic>
          <a:graphicData uri="http://schemas.openxmlformats.org/drawingml/2006/table">
            <a:tbl>
              <a:tblPr firstRow="1" bandRow="1">
                <a:tableStyleId>{5C22544A-7EE6-4342-B048-85BDC9FD1C3A}</a:tableStyleId>
              </a:tblPr>
              <a:tblGrid>
                <a:gridCol w="3545350">
                  <a:extLst>
                    <a:ext uri="{9D8B030D-6E8A-4147-A177-3AD203B41FA5}">
                      <a16:colId xmlns:a16="http://schemas.microsoft.com/office/drawing/2014/main" xmlns="" val="1973100090"/>
                    </a:ext>
                  </a:extLst>
                </a:gridCol>
                <a:gridCol w="4473677">
                  <a:extLst>
                    <a:ext uri="{9D8B030D-6E8A-4147-A177-3AD203B41FA5}">
                      <a16:colId xmlns:a16="http://schemas.microsoft.com/office/drawing/2014/main" xmlns="" val="437172672"/>
                    </a:ext>
                  </a:extLst>
                </a:gridCol>
                <a:gridCol w="1858297">
                  <a:extLst>
                    <a:ext uri="{9D8B030D-6E8A-4147-A177-3AD203B41FA5}">
                      <a16:colId xmlns:a16="http://schemas.microsoft.com/office/drawing/2014/main" xmlns="" val="4075777018"/>
                    </a:ext>
                  </a:extLst>
                </a:gridCol>
              </a:tblGrid>
              <a:tr h="198884">
                <a:tc>
                  <a:txBody>
                    <a:bodyPr/>
                    <a:lstStyle/>
                    <a:p>
                      <a:pPr algn="ctr"/>
                      <a:r>
                        <a:rPr lang="en-US" sz="1600" dirty="0"/>
                        <a:t>Indicators</a:t>
                      </a:r>
                    </a:p>
                  </a:txBody>
                  <a:tcPr/>
                </a:tc>
                <a:tc>
                  <a:txBody>
                    <a:bodyPr/>
                    <a:lstStyle/>
                    <a:p>
                      <a:pPr algn="ctr"/>
                      <a:r>
                        <a:rPr lang="en-US" sz="1600" dirty="0"/>
                        <a:t>Definition</a:t>
                      </a:r>
                    </a:p>
                  </a:txBody>
                  <a:tcPr/>
                </a:tc>
                <a:tc>
                  <a:txBody>
                    <a:bodyPr/>
                    <a:lstStyle/>
                    <a:p>
                      <a:pPr algn="ctr"/>
                      <a:r>
                        <a:rPr lang="en-US" sz="1600" dirty="0"/>
                        <a:t>Current status</a:t>
                      </a:r>
                    </a:p>
                  </a:txBody>
                  <a:tcPr/>
                </a:tc>
                <a:extLst>
                  <a:ext uri="{0D108BD9-81ED-4DB2-BD59-A6C34878D82A}">
                    <a16:rowId xmlns:a16="http://schemas.microsoft.com/office/drawing/2014/main" xmlns="" val="109222447"/>
                  </a:ext>
                </a:extLst>
              </a:tr>
              <a:tr h="370840">
                <a:tc>
                  <a:txBody>
                    <a:bodyPr/>
                    <a:lstStyle/>
                    <a:p>
                      <a:r>
                        <a:rPr lang="en-US" sz="1600" dirty="0"/>
                        <a:t>14. Method information index</a:t>
                      </a:r>
                    </a:p>
                  </a:txBody>
                  <a:tcPr/>
                </a:tc>
                <a:tc>
                  <a:txBody>
                    <a:bodyPr/>
                    <a:lstStyle/>
                    <a:p>
                      <a:r>
                        <a:rPr lang="en-US" sz="1600" dirty="0"/>
                        <a:t>The extent to which women were given specific information when they received family planning services, It is composed of three questions</a:t>
                      </a:r>
                    </a:p>
                  </a:txBody>
                  <a:tcPr/>
                </a:tc>
                <a:tc>
                  <a:txBody>
                    <a:bodyPr/>
                    <a:lstStyle/>
                    <a:p>
                      <a:r>
                        <a:rPr lang="en-US" sz="1600" dirty="0"/>
                        <a:t>20.8 </a:t>
                      </a:r>
                    </a:p>
                    <a:p>
                      <a:r>
                        <a:rPr lang="en-US" sz="1600" dirty="0"/>
                        <a:t>(PMA</a:t>
                      </a:r>
                      <a:r>
                        <a:rPr lang="en-US" sz="1600" baseline="0" dirty="0"/>
                        <a:t> 2015)</a:t>
                      </a:r>
                      <a:endParaRPr lang="en-US" sz="1600" dirty="0"/>
                    </a:p>
                  </a:txBody>
                  <a:tcPr/>
                </a:tc>
                <a:extLst>
                  <a:ext uri="{0D108BD9-81ED-4DB2-BD59-A6C34878D82A}">
                    <a16:rowId xmlns:a16="http://schemas.microsoft.com/office/drawing/2014/main" xmlns="" val="484078340"/>
                  </a:ext>
                </a:extLst>
              </a:tr>
              <a:tr h="370840">
                <a:tc>
                  <a:txBody>
                    <a:bodyPr/>
                    <a:lstStyle/>
                    <a:p>
                      <a:r>
                        <a:rPr lang="en-US" sz="1600" dirty="0"/>
                        <a:t>15. FP information</a:t>
                      </a:r>
                      <a:r>
                        <a:rPr lang="en-US" sz="1600" baseline="0" dirty="0"/>
                        <a:t> provided by service providers</a:t>
                      </a:r>
                      <a:endParaRPr lang="en-US" sz="1600" dirty="0"/>
                    </a:p>
                  </a:txBody>
                  <a:tcPr/>
                </a:tc>
                <a:tc>
                  <a:txBody>
                    <a:bodyPr/>
                    <a:lstStyle/>
                    <a:p>
                      <a:r>
                        <a:rPr lang="en-US" sz="1600" dirty="0"/>
                        <a:t>Percentage of women provided with information on family planning during recent contact with a health service provider</a:t>
                      </a:r>
                    </a:p>
                  </a:txBody>
                  <a:tcPr/>
                </a:tc>
                <a:tc>
                  <a:txBody>
                    <a:bodyPr/>
                    <a:lstStyle/>
                    <a:p>
                      <a:r>
                        <a:rPr lang="en-US" sz="1600" dirty="0"/>
                        <a:t>18.2</a:t>
                      </a:r>
                    </a:p>
                    <a:p>
                      <a:r>
                        <a:rPr lang="en-US" sz="1600" dirty="0"/>
                        <a:t>(PMA 2015)</a:t>
                      </a:r>
                    </a:p>
                  </a:txBody>
                  <a:tcPr/>
                </a:tc>
                <a:extLst>
                  <a:ext uri="{0D108BD9-81ED-4DB2-BD59-A6C34878D82A}">
                    <a16:rowId xmlns:a16="http://schemas.microsoft.com/office/drawing/2014/main" xmlns="" val="2221347424"/>
                  </a:ext>
                </a:extLst>
              </a:tr>
              <a:tr h="370840">
                <a:tc>
                  <a:txBody>
                    <a:bodyPr/>
                    <a:lstStyle/>
                    <a:p>
                      <a:r>
                        <a:rPr lang="en-US" sz="1600" dirty="0"/>
                        <a:t>16.Female</a:t>
                      </a:r>
                      <a:r>
                        <a:rPr lang="en-US" sz="1600" baseline="0" dirty="0"/>
                        <a:t> autonomy in FP decision</a:t>
                      </a:r>
                      <a:endParaRPr lang="en-US" sz="1600" dirty="0"/>
                    </a:p>
                  </a:txBody>
                  <a:tcPr/>
                </a:tc>
                <a:tc>
                  <a:txBody>
                    <a:bodyPr/>
                    <a:lstStyle/>
                    <a:p>
                      <a:r>
                        <a:rPr lang="en-US" sz="1600" dirty="0"/>
                        <a:t>Percentage of women who decided to use family planning alone or jointly with their husband/partners</a:t>
                      </a:r>
                    </a:p>
                  </a:txBody>
                  <a:tcPr/>
                </a:tc>
                <a:tc>
                  <a:txBody>
                    <a:bodyPr/>
                    <a:lstStyle/>
                    <a:p>
                      <a:r>
                        <a:rPr lang="en-US" sz="1600" dirty="0"/>
                        <a:t>91.5</a:t>
                      </a:r>
                    </a:p>
                    <a:p>
                      <a:r>
                        <a:rPr lang="en-US" sz="1600" dirty="0"/>
                        <a:t>(PMA 2015)</a:t>
                      </a:r>
                    </a:p>
                  </a:txBody>
                  <a:tcPr/>
                </a:tc>
                <a:extLst>
                  <a:ext uri="{0D108BD9-81ED-4DB2-BD59-A6C34878D82A}">
                    <a16:rowId xmlns:a16="http://schemas.microsoft.com/office/drawing/2014/main" xmlns="" val="220626898"/>
                  </a:ext>
                </a:extLst>
              </a:tr>
              <a:tr h="370840">
                <a:tc>
                  <a:txBody>
                    <a:bodyPr/>
                    <a:lstStyle/>
                    <a:p>
                      <a:r>
                        <a:rPr lang="en-US" sz="1600" dirty="0"/>
                        <a:t>17. Adolescent birth rate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The number of births to adolescent female aged 15-19 occurring during a given reference period per 1,000 adolescent females</a:t>
                      </a:r>
                    </a:p>
                  </a:txBody>
                  <a:tcPr/>
                </a:tc>
                <a:tc>
                  <a:txBody>
                    <a:bodyPr/>
                    <a:lstStyle/>
                    <a:p>
                      <a:r>
                        <a:rPr lang="en-US" sz="1600" dirty="0"/>
                        <a:t>36 (SUPAS 2015)</a:t>
                      </a:r>
                    </a:p>
                    <a:p>
                      <a:r>
                        <a:rPr lang="en-US" sz="1600" dirty="0"/>
                        <a:t>48 (PMA 2015)</a:t>
                      </a:r>
                    </a:p>
                    <a:p>
                      <a:r>
                        <a:rPr lang="en-US" sz="1600" dirty="0"/>
                        <a:t>33 (SUSENAS 2015)</a:t>
                      </a:r>
                    </a:p>
                  </a:txBody>
                  <a:tcPr/>
                </a:tc>
                <a:extLst>
                  <a:ext uri="{0D108BD9-81ED-4DB2-BD59-A6C34878D82A}">
                    <a16:rowId xmlns:a16="http://schemas.microsoft.com/office/drawing/2014/main" xmlns="" val="3500357572"/>
                  </a:ext>
                </a:extLst>
              </a:tr>
            </a:tbl>
          </a:graphicData>
        </a:graphic>
      </p:graphicFrame>
    </p:spTree>
    <p:extLst>
      <p:ext uri="{BB962C8B-B14F-4D97-AF65-F5344CB8AC3E}">
        <p14:creationId xmlns:p14="http://schemas.microsoft.com/office/powerpoint/2010/main" val="1640549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80109"/>
            <a:ext cx="7172632" cy="455634"/>
          </a:xfrm>
        </p:spPr>
        <p:txBody>
          <a:bodyPr>
            <a:normAutofit fontScale="90000"/>
          </a:bodyPr>
          <a:lstStyle/>
          <a:p>
            <a:r>
              <a:rPr lang="en-US" sz="3200" dirty="0"/>
              <a:t>Discussion</a:t>
            </a:r>
            <a:endParaRPr lang="en-US" sz="3200" i="1" baseline="-25000" dirty="0"/>
          </a:p>
        </p:txBody>
      </p:sp>
      <p:sp>
        <p:nvSpPr>
          <p:cNvPr id="4" name="Rectangle 3"/>
          <p:cNvSpPr/>
          <p:nvPr/>
        </p:nvSpPr>
        <p:spPr>
          <a:xfrm>
            <a:off x="1297857" y="1444830"/>
            <a:ext cx="9783098" cy="3170099"/>
          </a:xfrm>
          <a:prstGeom prst="rect">
            <a:avLst/>
          </a:prstGeom>
        </p:spPr>
        <p:txBody>
          <a:bodyPr wrap="square">
            <a:spAutoFit/>
          </a:bodyPr>
          <a:lstStyle/>
          <a:p>
            <a:pPr marL="285750" indent="-285750">
              <a:buFont typeface="Arial" panose="020B0604020202020204" pitchFamily="34" charset="0"/>
              <a:buChar char="•"/>
            </a:pPr>
            <a:r>
              <a:rPr lang="en-US" sz="2000" dirty="0">
                <a:latin typeface="Franklin Gothic Book" panose="020B0503020102020204" pitchFamily="34" charset="0"/>
              </a:rPr>
              <a:t>Based on three surveys on 2015 (PMA 2015, SUSENAS 2015, SUPAS2015), CPR of Indonesia projected to be 61.1 in 2020. This is 5 percentage points lower than RPJMN target of 66.3%. Acceleration of program activities is needed to achieve it and fulfill our commitment to global target. With the current state, 1.5% increase of annual increase is needed to achieve the target in 2019 </a:t>
            </a:r>
          </a:p>
          <a:p>
            <a:endParaRPr lang="en-US" sz="2000" dirty="0">
              <a:latin typeface="Franklin Gothic Book" panose="020B0503020102020204" pitchFamily="34" charset="0"/>
            </a:endParaRPr>
          </a:p>
          <a:p>
            <a:pPr marL="285750" indent="-285750">
              <a:buFont typeface="Arial" panose="020B0604020202020204" pitchFamily="34" charset="0"/>
              <a:buChar char="•"/>
            </a:pPr>
            <a:r>
              <a:rPr lang="en-US" sz="2000" dirty="0">
                <a:latin typeface="Franklin Gothic Book" panose="020B0503020102020204" pitchFamily="34" charset="0"/>
              </a:rPr>
              <a:t>Based on current trajectory, Indonesia should have more than 4 million additional user from 2012 to 2020 to achieve FP2020 target. Potential additional user can be reached by reducing unmeet need, promoting FP program, maintain user and assuring contraceptive commodity available in every SDP. </a:t>
            </a:r>
          </a:p>
        </p:txBody>
      </p:sp>
    </p:spTree>
    <p:extLst>
      <p:ext uri="{BB962C8B-B14F-4D97-AF65-F5344CB8AC3E}">
        <p14:creationId xmlns:p14="http://schemas.microsoft.com/office/powerpoint/2010/main" val="1056535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8545" y="3013370"/>
            <a:ext cx="9601200" cy="1485900"/>
          </a:xfrm>
        </p:spPr>
        <p:txBody>
          <a:bodyPr>
            <a:normAutofit fontScale="90000"/>
          </a:bodyPr>
          <a:lstStyle/>
          <a:p>
            <a:pPr>
              <a:lnSpc>
                <a:spcPct val="100000"/>
              </a:lnSpc>
              <a:spcAft>
                <a:spcPts val="0"/>
              </a:spcAft>
            </a:pPr>
            <a:r>
              <a:rPr lang="en-US" b="1" dirty="0"/>
              <a:t>PART 3</a:t>
            </a:r>
            <a:br>
              <a:rPr lang="en-US" b="1" dirty="0"/>
            </a:br>
            <a:r>
              <a:rPr lang="en-US" b="1" dirty="0"/>
              <a:t>Stakeholders Perception on FP2020 Initiatives in Indonesia</a:t>
            </a:r>
            <a:endParaRPr lang="en-US" dirty="0"/>
          </a:p>
        </p:txBody>
      </p:sp>
    </p:spTree>
    <p:extLst>
      <p:ext uri="{BB962C8B-B14F-4D97-AF65-F5344CB8AC3E}">
        <p14:creationId xmlns:p14="http://schemas.microsoft.com/office/powerpoint/2010/main" val="1251603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Qualitative analysis</a:t>
            </a:r>
          </a:p>
        </p:txBody>
      </p:sp>
      <p:sp>
        <p:nvSpPr>
          <p:cNvPr id="3" name="Content Placeholder 2"/>
          <p:cNvSpPr>
            <a:spLocks noGrp="1"/>
          </p:cNvSpPr>
          <p:nvPr>
            <p:ph idx="1"/>
          </p:nvPr>
        </p:nvSpPr>
        <p:spPr>
          <a:xfrm>
            <a:off x="1371600" y="2010698"/>
            <a:ext cx="9601200" cy="3581400"/>
          </a:xfrm>
        </p:spPr>
        <p:txBody>
          <a:bodyPr>
            <a:noAutofit/>
          </a:bodyPr>
          <a:lstStyle/>
          <a:p>
            <a:r>
              <a:rPr lang="en-US" sz="2400" dirty="0"/>
              <a:t>In-depth interview was conducted to obtain verify results of the secondary data analysis and obtain more perspectives on the following topics:</a:t>
            </a:r>
          </a:p>
          <a:p>
            <a:pPr lvl="1">
              <a:buFont typeface="Arial" panose="020B0604020202020204" pitchFamily="34" charset="0"/>
              <a:buChar char="•"/>
            </a:pPr>
            <a:r>
              <a:rPr lang="en-US" sz="2400" dirty="0"/>
              <a:t>The general present situation of family planning program in Indonesia </a:t>
            </a:r>
          </a:p>
          <a:p>
            <a:pPr lvl="1">
              <a:buFont typeface="Arial" panose="020B0604020202020204" pitchFamily="34" charset="0"/>
              <a:buChar char="•"/>
            </a:pPr>
            <a:r>
              <a:rPr lang="en-US" sz="2400" dirty="0"/>
              <a:t>Perspective on FP2020 commitment and progress in Indonesia</a:t>
            </a:r>
          </a:p>
          <a:p>
            <a:pPr lvl="1">
              <a:buFont typeface="Arial" panose="020B0604020202020204" pitchFamily="34" charset="0"/>
              <a:buChar char="•"/>
            </a:pPr>
            <a:r>
              <a:rPr lang="en-US" sz="2400" dirty="0"/>
              <a:t>Main challenges and recommendations to move forward</a:t>
            </a:r>
          </a:p>
          <a:p>
            <a:r>
              <a:rPr lang="en-US" sz="2400" dirty="0"/>
              <a:t>Informants: </a:t>
            </a:r>
          </a:p>
          <a:p>
            <a:pPr lvl="1">
              <a:buFont typeface="Arial" panose="020B0604020202020204" pitchFamily="34" charset="0"/>
              <a:buChar char="•"/>
            </a:pPr>
            <a:r>
              <a:rPr lang="en-US" sz="2400" i="0" dirty="0"/>
              <a:t>MOH, NGOs, UNFPA, JHU/CCP, WHO, Experts, Youth, religious group representative (some still to be done) </a:t>
            </a:r>
          </a:p>
        </p:txBody>
      </p:sp>
    </p:spTree>
    <p:extLst>
      <p:ext uri="{BB962C8B-B14F-4D97-AF65-F5344CB8AC3E}">
        <p14:creationId xmlns:p14="http://schemas.microsoft.com/office/powerpoint/2010/main" val="3346073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about FP2020 commitment</a:t>
            </a:r>
          </a:p>
        </p:txBody>
      </p:sp>
      <p:sp>
        <p:nvSpPr>
          <p:cNvPr id="3" name="Content Placeholder 2"/>
          <p:cNvSpPr>
            <a:spLocks noGrp="1"/>
          </p:cNvSpPr>
          <p:nvPr>
            <p:ph idx="1"/>
          </p:nvPr>
        </p:nvSpPr>
        <p:spPr>
          <a:xfrm>
            <a:off x="1371599" y="1778004"/>
            <a:ext cx="10035309" cy="4207159"/>
          </a:xfrm>
        </p:spPr>
        <p:txBody>
          <a:bodyPr>
            <a:normAutofit lnSpcReduction="10000"/>
          </a:bodyPr>
          <a:lstStyle/>
          <a:p>
            <a:r>
              <a:rPr lang="en-US" dirty="0"/>
              <a:t>FP2020 initiative often narrowly associated with FP2020 Country Committee or ICFP</a:t>
            </a:r>
          </a:p>
          <a:p>
            <a:r>
              <a:rPr lang="en-US" dirty="0"/>
              <a:t>FP2020 commitments and targets are in line with national agenda (RPJMN) and other international commitments (MDGs and SDGs) so essentially it is not a new initiative. </a:t>
            </a:r>
          </a:p>
          <a:p>
            <a:r>
              <a:rPr lang="en-US" dirty="0"/>
              <a:t>However, as a new commitment as such, FP2020 is not well known by stakeholders, particularly at the local and regional level. Maybe because of the lack of socialization and dissemination about FP2020 commitment</a:t>
            </a:r>
          </a:p>
          <a:p>
            <a:r>
              <a:rPr lang="en-US" dirty="0"/>
              <a:t>Lack of ownership and unclear leading sector: Is it BKKBN? PMK (Coordinating Minister for Human Development and Culture)? or BAPPENAS ?</a:t>
            </a:r>
          </a:p>
          <a:p>
            <a:r>
              <a:rPr lang="en-US" dirty="0"/>
              <a:t>The role of other sectors are limited. MOH is considered as “supporting only” and should play a more active role </a:t>
            </a:r>
          </a:p>
          <a:p>
            <a:r>
              <a:rPr lang="en-US" dirty="0"/>
              <a:t>Informants generally feel that FP2020 commitment has not contributed to significant change in revitalization of FP program in Indonesia </a:t>
            </a:r>
            <a:r>
              <a:rPr lang="en-US" dirty="0">
                <a:sym typeface="Wingdings" panose="05000000000000000000" pitchFamily="2" charset="2"/>
              </a:rPr>
              <a:t> Business as usual</a:t>
            </a:r>
            <a:r>
              <a:rPr lang="en-US" dirty="0"/>
              <a:t> </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02292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FP2020 Country Committee</a:t>
            </a:r>
          </a:p>
        </p:txBody>
      </p:sp>
      <p:sp>
        <p:nvSpPr>
          <p:cNvPr id="3" name="Content Placeholder 2"/>
          <p:cNvSpPr>
            <a:spLocks noGrp="1"/>
          </p:cNvSpPr>
          <p:nvPr>
            <p:ph idx="1"/>
          </p:nvPr>
        </p:nvSpPr>
        <p:spPr>
          <a:xfrm>
            <a:off x="1371600" y="1630220"/>
            <a:ext cx="9906000" cy="4068616"/>
          </a:xfrm>
        </p:spPr>
        <p:txBody>
          <a:bodyPr>
            <a:normAutofit lnSpcReduction="10000"/>
          </a:bodyPr>
          <a:lstStyle/>
          <a:p>
            <a:r>
              <a:rPr lang="en-US" dirty="0"/>
              <a:t>The current FP2020 meetings appear to be more of a knowledge-sharing forum, in which attendees present the work that they are involved in. The country committee has promoted better communication between stakeholders on FP program. </a:t>
            </a:r>
          </a:p>
          <a:p>
            <a:r>
              <a:rPr lang="en-US" dirty="0"/>
              <a:t>However, there is a need to have more concrete objectives. The focus of a FP2020 Country Committee meeting should address a specific challenge, for example:</a:t>
            </a:r>
          </a:p>
          <a:p>
            <a:pPr lvl="1"/>
            <a:r>
              <a:rPr lang="en-US" i="0" dirty="0"/>
              <a:t>Core indicators of FP2020 have been integrated to strategic roadmap of BKKBN. To get the number of additional user of FP will require modification of forms at the facilities. The follow up meeting should review whether the recommendations have been followed up.</a:t>
            </a:r>
          </a:p>
          <a:p>
            <a:pPr lvl="1"/>
            <a:r>
              <a:rPr lang="en-US" i="0" dirty="0"/>
              <a:t>Lessons learned or work in progress done by stakeholders </a:t>
            </a:r>
          </a:p>
          <a:p>
            <a:pPr lvl="1"/>
            <a:r>
              <a:rPr lang="en-US" i="0" dirty="0"/>
              <a:t>Discussion on FP program in remote areas, supported by further analysis of data </a:t>
            </a:r>
          </a:p>
          <a:p>
            <a:r>
              <a:rPr lang="en-US" dirty="0"/>
              <a:t>Need to clarify the role of FP2020 Country Committee:</a:t>
            </a:r>
            <a:r>
              <a:rPr lang="en-US" i="0" dirty="0"/>
              <a:t>“ a </a:t>
            </a:r>
            <a:r>
              <a:rPr lang="en-US" dirty="0"/>
              <a:t>pressure group or think tank?”</a:t>
            </a:r>
          </a:p>
        </p:txBody>
      </p:sp>
    </p:spTree>
    <p:extLst>
      <p:ext uri="{BB962C8B-B14F-4D97-AF65-F5344CB8AC3E}">
        <p14:creationId xmlns:p14="http://schemas.microsoft.com/office/powerpoint/2010/main" val="2376259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02855"/>
          </a:xfrm>
        </p:spPr>
        <p:txBody>
          <a:bodyPr/>
          <a:lstStyle/>
          <a:p>
            <a:r>
              <a:rPr lang="en-US" dirty="0"/>
              <a:t>Global FP2020 Forum</a:t>
            </a:r>
          </a:p>
        </p:txBody>
      </p:sp>
      <p:sp>
        <p:nvSpPr>
          <p:cNvPr id="3" name="Content Placeholder 2"/>
          <p:cNvSpPr>
            <a:spLocks noGrp="1"/>
          </p:cNvSpPr>
          <p:nvPr>
            <p:ph idx="1"/>
          </p:nvPr>
        </p:nvSpPr>
        <p:spPr>
          <a:xfrm>
            <a:off x="1371600" y="1574801"/>
            <a:ext cx="9601200" cy="3581400"/>
          </a:xfrm>
        </p:spPr>
        <p:txBody>
          <a:bodyPr>
            <a:normAutofit/>
          </a:bodyPr>
          <a:lstStyle/>
          <a:p>
            <a:r>
              <a:rPr lang="en-US" sz="2400" dirty="0"/>
              <a:t>The global forum is supposed to be a platform for a exchange of lessons learned through regular teleconference. But there is a need to have focused discussion where country of the same interest can learn form other countries. The teleconference should be facilitated by using audio-visual materials. </a:t>
            </a:r>
          </a:p>
          <a:p>
            <a:r>
              <a:rPr lang="en-US" sz="2400" dirty="0"/>
              <a:t>FP2020 global forum needs be more active in providing lessons learned to countries through various mechanism. Sharing information in the internet is not enough. </a:t>
            </a:r>
          </a:p>
        </p:txBody>
      </p:sp>
    </p:spTree>
    <p:extLst>
      <p:ext uri="{BB962C8B-B14F-4D97-AF65-F5344CB8AC3E}">
        <p14:creationId xmlns:p14="http://schemas.microsoft.com/office/powerpoint/2010/main" val="1406892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28368"/>
          </a:xfrm>
        </p:spPr>
        <p:txBody>
          <a:bodyPr>
            <a:normAutofit/>
          </a:bodyPr>
          <a:lstStyle/>
          <a:p>
            <a:r>
              <a:rPr lang="en-US" sz="3600" dirty="0"/>
              <a:t>Recommendations</a:t>
            </a:r>
          </a:p>
        </p:txBody>
      </p:sp>
      <p:sp>
        <p:nvSpPr>
          <p:cNvPr id="3" name="Content Placeholder 2"/>
          <p:cNvSpPr>
            <a:spLocks noGrp="1"/>
          </p:cNvSpPr>
          <p:nvPr>
            <p:ph idx="1"/>
          </p:nvPr>
        </p:nvSpPr>
        <p:spPr>
          <a:xfrm>
            <a:off x="1371600" y="1641987"/>
            <a:ext cx="9601200" cy="4225413"/>
          </a:xfrm>
        </p:spPr>
        <p:txBody>
          <a:bodyPr>
            <a:normAutofit/>
          </a:bodyPr>
          <a:lstStyle/>
          <a:p>
            <a:r>
              <a:rPr lang="en-US" sz="2400" dirty="0"/>
              <a:t>The need to transform FP2020 Country committee into a strategic, problem-solving forum where specific issues are discussed and followed up:</a:t>
            </a:r>
          </a:p>
          <a:p>
            <a:pPr lvl="1">
              <a:buFont typeface="Wingdings" panose="05000000000000000000" pitchFamily="2" charset="2"/>
              <a:buChar char="§"/>
            </a:pPr>
            <a:r>
              <a:rPr lang="en-US" sz="2400" dirty="0"/>
              <a:t>Acceleration of program to achieve RPJMN and FP2020 commitments</a:t>
            </a:r>
          </a:p>
          <a:p>
            <a:pPr lvl="1">
              <a:buFont typeface="Wingdings" panose="05000000000000000000" pitchFamily="2" charset="2"/>
              <a:buChar char="§"/>
            </a:pPr>
            <a:r>
              <a:rPr lang="en-US" sz="2400" dirty="0"/>
              <a:t>Forum that facilitate sharing of further analysis of data, example: how to address the need of areas with low FP coverage, the need to have specific intervention, adjust unit cost, </a:t>
            </a:r>
            <a:r>
              <a:rPr lang="en-US" sz="2400" dirty="0" err="1"/>
              <a:t>etc</a:t>
            </a:r>
            <a:endParaRPr lang="en-US" sz="2400" dirty="0"/>
          </a:p>
          <a:p>
            <a:pPr lvl="1">
              <a:buFont typeface="Wingdings" panose="05000000000000000000" pitchFamily="2" charset="2"/>
              <a:buChar char="§"/>
            </a:pPr>
            <a:r>
              <a:rPr lang="en-US" sz="2400" dirty="0"/>
              <a:t>Mechanism to follow up recommendations of the meeting    </a:t>
            </a:r>
          </a:p>
        </p:txBody>
      </p:sp>
    </p:spTree>
    <p:extLst>
      <p:ext uri="{BB962C8B-B14F-4D97-AF65-F5344CB8AC3E}">
        <p14:creationId xmlns:p14="http://schemas.microsoft.com/office/powerpoint/2010/main" val="1169524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4137890" y="2171700"/>
            <a:ext cx="5448561" cy="3581400"/>
          </a:xfrm>
        </p:spPr>
        <p:txBody>
          <a:bodyPr>
            <a:normAutofit/>
          </a:bodyPr>
          <a:lstStyle/>
          <a:p>
            <a:r>
              <a:rPr lang="en-US" sz="3200" dirty="0"/>
              <a:t>Background and objectives</a:t>
            </a:r>
          </a:p>
          <a:p>
            <a:r>
              <a:rPr lang="en-US" sz="3200" dirty="0"/>
              <a:t>Report Outline</a:t>
            </a:r>
          </a:p>
          <a:p>
            <a:r>
              <a:rPr lang="en-US" sz="3200" dirty="0"/>
              <a:t>Summary of Content</a:t>
            </a:r>
          </a:p>
        </p:txBody>
      </p:sp>
    </p:spTree>
    <p:extLst>
      <p:ext uri="{BB962C8B-B14F-4D97-AF65-F5344CB8AC3E}">
        <p14:creationId xmlns:p14="http://schemas.microsoft.com/office/powerpoint/2010/main" val="808146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622758"/>
            <a:ext cx="9601200" cy="1485900"/>
          </a:xfrm>
        </p:spPr>
        <p:txBody>
          <a:bodyPr/>
          <a:lstStyle/>
          <a:p>
            <a:pPr algn="ctr"/>
            <a:r>
              <a:rPr lang="en-US" dirty="0"/>
              <a:t>THANK YOU</a:t>
            </a:r>
          </a:p>
        </p:txBody>
      </p:sp>
    </p:spTree>
    <p:extLst>
      <p:ext uri="{BB962C8B-B14F-4D97-AF65-F5344CB8AC3E}">
        <p14:creationId xmlns:p14="http://schemas.microsoft.com/office/powerpoint/2010/main" val="25889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a:xfrm>
            <a:off x="1371599" y="1620977"/>
            <a:ext cx="10240298" cy="4455358"/>
          </a:xfrm>
        </p:spPr>
        <p:txBody>
          <a:bodyPr>
            <a:normAutofit lnSpcReduction="10000"/>
          </a:bodyPr>
          <a:lstStyle/>
          <a:p>
            <a:r>
              <a:rPr lang="en-US" dirty="0"/>
              <a:t>2016 is the fourth year of progress of fulfilling those commitments is a mid point to 2020. A significant period of conducting midterm evaluation towards the work that had been done for the past four years</a:t>
            </a:r>
          </a:p>
          <a:p>
            <a:r>
              <a:rPr lang="en-US" dirty="0"/>
              <a:t>One of those commitments is to provide annual report to the global secretariat of FP2020. </a:t>
            </a:r>
          </a:p>
          <a:p>
            <a:r>
              <a:rPr lang="en-US" dirty="0"/>
              <a:t>In October 2015, Indonesia submitted “Progress Achievements toward FP2020 Commitments in Indonesia:</a:t>
            </a:r>
          </a:p>
          <a:p>
            <a:pPr lvl="1"/>
            <a:r>
              <a:rPr lang="en-US" dirty="0"/>
              <a:t>Description about BKKBN and other stakeholders’ contributions in FP program in Indonesia</a:t>
            </a:r>
          </a:p>
          <a:p>
            <a:r>
              <a:rPr lang="en-US" dirty="0"/>
              <a:t>Objective of the document:</a:t>
            </a:r>
          </a:p>
          <a:p>
            <a:pPr lvl="1"/>
            <a:r>
              <a:rPr lang="en-US" dirty="0"/>
              <a:t>To provide information on progress of FP2020 in Indonesia for national and global use</a:t>
            </a:r>
          </a:p>
          <a:p>
            <a:pPr lvl="1"/>
            <a:r>
              <a:rPr lang="en-US" dirty="0"/>
              <a:t>To opportunity and challenges to way forward to achieve targets (qualitative information through in-depth interview)</a:t>
            </a:r>
          </a:p>
          <a:p>
            <a:pPr marL="0" indent="0">
              <a:buNone/>
            </a:pPr>
            <a:endParaRPr lang="en-US" dirty="0"/>
          </a:p>
        </p:txBody>
      </p:sp>
    </p:spTree>
    <p:extLst>
      <p:ext uri="{BB962C8B-B14F-4D97-AF65-F5344CB8AC3E}">
        <p14:creationId xmlns:p14="http://schemas.microsoft.com/office/powerpoint/2010/main" val="4164932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14744"/>
            <a:ext cx="9601200" cy="1485900"/>
          </a:xfrm>
        </p:spPr>
        <p:txBody>
          <a:bodyPr/>
          <a:lstStyle/>
          <a:p>
            <a:r>
              <a:rPr lang="en-US" dirty="0"/>
              <a:t>Report Outline</a:t>
            </a:r>
            <a:endParaRPr lang="en-US" i="1" baseline="-25000" dirty="0"/>
          </a:p>
        </p:txBody>
      </p:sp>
      <p:sp>
        <p:nvSpPr>
          <p:cNvPr id="3" name="Content Placeholder 2"/>
          <p:cNvSpPr>
            <a:spLocks noGrp="1"/>
          </p:cNvSpPr>
          <p:nvPr>
            <p:ph idx="1"/>
          </p:nvPr>
        </p:nvSpPr>
        <p:spPr>
          <a:xfrm>
            <a:off x="1371600" y="1196112"/>
            <a:ext cx="9850582" cy="4955305"/>
          </a:xfrm>
        </p:spPr>
        <p:txBody>
          <a:bodyPr>
            <a:noAutofit/>
          </a:bodyPr>
          <a:lstStyle/>
          <a:p>
            <a:pPr>
              <a:lnSpc>
                <a:spcPct val="100000"/>
              </a:lnSpc>
              <a:spcAft>
                <a:spcPts val="0"/>
              </a:spcAft>
            </a:pPr>
            <a:r>
              <a:rPr lang="en-US" b="1" dirty="0"/>
              <a:t>PART 1: INTRODUCTION</a:t>
            </a:r>
            <a:endParaRPr lang="en-US" dirty="0"/>
          </a:p>
          <a:p>
            <a:pPr lvl="1">
              <a:lnSpc>
                <a:spcPct val="100000"/>
              </a:lnSpc>
              <a:spcAft>
                <a:spcPts val="0"/>
              </a:spcAft>
            </a:pPr>
            <a:r>
              <a:rPr lang="en-US" dirty="0"/>
              <a:t>Indonesia: Context of Development</a:t>
            </a:r>
          </a:p>
          <a:p>
            <a:pPr lvl="1">
              <a:lnSpc>
                <a:spcPct val="100000"/>
              </a:lnSpc>
              <a:spcAft>
                <a:spcPts val="0"/>
              </a:spcAft>
            </a:pPr>
            <a:r>
              <a:rPr lang="en-US" dirty="0"/>
              <a:t>Overview of Family Program development in Indonesia 1990-2010</a:t>
            </a:r>
          </a:p>
          <a:p>
            <a:pPr>
              <a:lnSpc>
                <a:spcPct val="100000"/>
              </a:lnSpc>
              <a:spcAft>
                <a:spcPts val="0"/>
              </a:spcAft>
            </a:pPr>
            <a:r>
              <a:rPr lang="en-US" b="1" dirty="0"/>
              <a:t>PART 2: REVIEW OF MEASURES AT MIDPOINT</a:t>
            </a:r>
          </a:p>
          <a:p>
            <a:pPr lvl="1">
              <a:lnSpc>
                <a:spcPct val="100000"/>
              </a:lnSpc>
              <a:spcAft>
                <a:spcPts val="0"/>
              </a:spcAft>
            </a:pPr>
            <a:r>
              <a:rPr lang="en-US" i="0" dirty="0"/>
              <a:t>17 core indicators &amp; RPJMN indicators</a:t>
            </a:r>
          </a:p>
          <a:p>
            <a:pPr lvl="1">
              <a:lnSpc>
                <a:spcPct val="100000"/>
              </a:lnSpc>
              <a:spcAft>
                <a:spcPts val="0"/>
              </a:spcAft>
            </a:pPr>
            <a:r>
              <a:rPr lang="en-US" i="0" dirty="0"/>
              <a:t>Discussion</a:t>
            </a:r>
          </a:p>
          <a:p>
            <a:pPr>
              <a:lnSpc>
                <a:spcPct val="100000"/>
              </a:lnSpc>
              <a:spcAft>
                <a:spcPts val="0"/>
              </a:spcAft>
            </a:pPr>
            <a:r>
              <a:rPr lang="en-US" b="1" dirty="0"/>
              <a:t>PART 3:  STAKEHOLDERS ANALYSIS ON FP2020 INITIATIVES IN INDONESIA</a:t>
            </a:r>
            <a:endParaRPr lang="en-US" dirty="0"/>
          </a:p>
          <a:p>
            <a:pPr lvl="1">
              <a:lnSpc>
                <a:spcPct val="100000"/>
              </a:lnSpc>
              <a:spcAft>
                <a:spcPts val="0"/>
              </a:spcAft>
            </a:pPr>
            <a:r>
              <a:rPr lang="en-US" dirty="0"/>
              <a:t>FP2020 commitments and its operationalization in Indonesia</a:t>
            </a:r>
          </a:p>
          <a:p>
            <a:pPr lvl="1">
              <a:lnSpc>
                <a:spcPct val="100000"/>
              </a:lnSpc>
              <a:spcAft>
                <a:spcPts val="0"/>
              </a:spcAft>
            </a:pPr>
            <a:r>
              <a:rPr lang="en-US" dirty="0"/>
              <a:t>Strength and Weaknesses</a:t>
            </a:r>
          </a:p>
          <a:p>
            <a:pPr>
              <a:lnSpc>
                <a:spcPct val="100000"/>
              </a:lnSpc>
              <a:spcAft>
                <a:spcPts val="0"/>
              </a:spcAft>
            </a:pPr>
            <a:r>
              <a:rPr lang="en-US" b="1" dirty="0"/>
              <a:t>PART 4: CONSLUSIONS AND RECOMMENDATIONS (WAY FORWARD)</a:t>
            </a:r>
            <a:endParaRPr lang="en-US" dirty="0"/>
          </a:p>
          <a:p>
            <a:pPr lvl="1">
              <a:lnSpc>
                <a:spcPct val="100000"/>
              </a:lnSpc>
              <a:spcAft>
                <a:spcPts val="0"/>
              </a:spcAft>
            </a:pPr>
            <a:r>
              <a:rPr lang="en-US" dirty="0"/>
              <a:t>Conclusions</a:t>
            </a:r>
          </a:p>
          <a:p>
            <a:pPr lvl="1">
              <a:lnSpc>
                <a:spcPct val="100000"/>
              </a:lnSpc>
              <a:spcAft>
                <a:spcPts val="0"/>
              </a:spcAft>
            </a:pPr>
            <a:r>
              <a:rPr lang="en-US" dirty="0"/>
              <a:t>Recommendations</a:t>
            </a:r>
          </a:p>
          <a:p>
            <a:pPr lvl="1">
              <a:lnSpc>
                <a:spcPct val="100000"/>
              </a:lnSpc>
              <a:spcAft>
                <a:spcPts val="0"/>
              </a:spcAft>
            </a:pPr>
            <a:endParaRPr lang="en-US" i="0" dirty="0"/>
          </a:p>
          <a:p>
            <a:pPr lvl="1">
              <a:lnSpc>
                <a:spcPct val="100000"/>
              </a:lnSpc>
              <a:spcAft>
                <a:spcPts val="0"/>
              </a:spcAft>
            </a:pPr>
            <a:endParaRPr lang="en-US" i="0" dirty="0"/>
          </a:p>
          <a:p>
            <a:pPr marL="530352" lvl="1" indent="0">
              <a:lnSpc>
                <a:spcPct val="100000"/>
              </a:lnSpc>
              <a:spcAft>
                <a:spcPts val="0"/>
              </a:spcAft>
              <a:buNone/>
            </a:pPr>
            <a:endParaRPr lang="en-US" b="1" dirty="0"/>
          </a:p>
        </p:txBody>
      </p:sp>
    </p:spTree>
    <p:extLst>
      <p:ext uri="{BB962C8B-B14F-4D97-AF65-F5344CB8AC3E}">
        <p14:creationId xmlns:p14="http://schemas.microsoft.com/office/powerpoint/2010/main" val="988659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1: Introduction</a:t>
            </a:r>
          </a:p>
        </p:txBody>
      </p:sp>
      <p:sp>
        <p:nvSpPr>
          <p:cNvPr id="3" name="Content Placeholder 2"/>
          <p:cNvSpPr>
            <a:spLocks noGrp="1"/>
          </p:cNvSpPr>
          <p:nvPr>
            <p:ph idx="1"/>
          </p:nvPr>
        </p:nvSpPr>
        <p:spPr>
          <a:xfrm>
            <a:off x="1371600" y="1774722"/>
            <a:ext cx="9601200" cy="3581400"/>
          </a:xfrm>
        </p:spPr>
        <p:txBody>
          <a:bodyPr>
            <a:normAutofit/>
          </a:bodyPr>
          <a:lstStyle/>
          <a:p>
            <a:r>
              <a:rPr lang="en-US" sz="2200" dirty="0"/>
              <a:t>Indonesia: Context of Development</a:t>
            </a:r>
          </a:p>
          <a:p>
            <a:pPr lvl="1"/>
            <a:r>
              <a:rPr lang="en-US" sz="2200" i="0" dirty="0"/>
              <a:t>Brief description on the general information of Indonesia</a:t>
            </a:r>
          </a:p>
          <a:p>
            <a:pPr marL="530352" lvl="1" indent="0">
              <a:buNone/>
            </a:pPr>
            <a:endParaRPr lang="en-US" sz="2200" i="0" dirty="0"/>
          </a:p>
          <a:p>
            <a:r>
              <a:rPr lang="en-US" sz="2200" dirty="0"/>
              <a:t>Overview on family planning program in the latest 2 decades:</a:t>
            </a:r>
          </a:p>
          <a:p>
            <a:pPr lvl="1"/>
            <a:r>
              <a:rPr lang="en-US" sz="2200" dirty="0"/>
              <a:t>The most important milestones of development (decentralization and MDG era where maternal health/FP relatively obtained significant attention) </a:t>
            </a:r>
          </a:p>
          <a:p>
            <a:pPr lvl="1"/>
            <a:r>
              <a:rPr lang="en-US" sz="2200" dirty="0"/>
              <a:t>Government commitment to revitalize family planning program, FP2020</a:t>
            </a:r>
          </a:p>
          <a:p>
            <a:endParaRPr lang="en-US" sz="2200" dirty="0"/>
          </a:p>
        </p:txBody>
      </p:sp>
    </p:spTree>
    <p:extLst>
      <p:ext uri="{BB962C8B-B14F-4D97-AF65-F5344CB8AC3E}">
        <p14:creationId xmlns:p14="http://schemas.microsoft.com/office/powerpoint/2010/main" val="2632373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685799"/>
            <a:ext cx="10161639" cy="1487129"/>
          </a:xfrm>
        </p:spPr>
        <p:txBody>
          <a:bodyPr/>
          <a:lstStyle/>
          <a:p>
            <a:r>
              <a:rPr lang="en-US" dirty="0"/>
              <a:t>PART 2: Review of Measures at Midpoint</a:t>
            </a:r>
          </a:p>
        </p:txBody>
      </p:sp>
      <p:sp>
        <p:nvSpPr>
          <p:cNvPr id="3" name="Content Placeholder 2"/>
          <p:cNvSpPr>
            <a:spLocks noGrp="1"/>
          </p:cNvSpPr>
          <p:nvPr>
            <p:ph idx="1"/>
          </p:nvPr>
        </p:nvSpPr>
        <p:spPr/>
        <p:txBody>
          <a:bodyPr>
            <a:normAutofit/>
          </a:bodyPr>
          <a:lstStyle/>
          <a:p>
            <a:r>
              <a:rPr lang="en-US" sz="2400" dirty="0"/>
              <a:t>BKKBN (Planning unit) has aligned measures from sources to be used for reporting (IDHS 2012, SUPAS 2015, PMA 2015 and SUSENAS 2015)</a:t>
            </a:r>
          </a:p>
          <a:p>
            <a:r>
              <a:rPr lang="en-US" sz="2400" dirty="0"/>
              <a:t>A policy brief: Indonesia assessing progress toward FP2020 has been produced by Track20 in 2016.</a:t>
            </a:r>
          </a:p>
          <a:p>
            <a:r>
              <a:rPr lang="en-US" sz="2400" dirty="0"/>
              <a:t>This report used the analyzed data of PMA 2020, policy brief of UGM and Track20,indicator aligned by BKKBN, FP2020 global report, IDHS documents and other publications</a:t>
            </a:r>
          </a:p>
          <a:p>
            <a:endParaRPr lang="en-US" sz="2400" dirty="0"/>
          </a:p>
        </p:txBody>
      </p:sp>
    </p:spTree>
    <p:extLst>
      <p:ext uri="{BB962C8B-B14F-4D97-AF65-F5344CB8AC3E}">
        <p14:creationId xmlns:p14="http://schemas.microsoft.com/office/powerpoint/2010/main" val="2982517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935" y="174525"/>
            <a:ext cx="9601200" cy="621890"/>
          </a:xfrm>
        </p:spPr>
        <p:txBody>
          <a:bodyPr>
            <a:normAutofit fontScale="90000"/>
          </a:bodyPr>
          <a:lstStyle/>
          <a:p>
            <a:r>
              <a:rPr lang="en-US" dirty="0"/>
              <a:t>17 Core Indicators</a:t>
            </a:r>
          </a:p>
        </p:txBody>
      </p:sp>
      <p:graphicFrame>
        <p:nvGraphicFramePr>
          <p:cNvPr id="4" name="Table 3"/>
          <p:cNvGraphicFramePr>
            <a:graphicFrameLocks noGrp="1"/>
          </p:cNvGraphicFramePr>
          <p:nvPr>
            <p:extLst>
              <p:ext uri="{D42A27DB-BD31-4B8C-83A1-F6EECF244321}">
                <p14:modId xmlns:p14="http://schemas.microsoft.com/office/powerpoint/2010/main" val="486153664"/>
              </p:ext>
            </p:extLst>
          </p:nvPr>
        </p:nvGraphicFramePr>
        <p:xfrm>
          <a:off x="1351934" y="806251"/>
          <a:ext cx="10141975" cy="6047317"/>
        </p:xfrm>
        <a:graphic>
          <a:graphicData uri="http://schemas.openxmlformats.org/drawingml/2006/table">
            <a:tbl>
              <a:tblPr firstRow="1" bandRow="1">
                <a:tableStyleId>{5C22544A-7EE6-4342-B048-85BDC9FD1C3A}</a:tableStyleId>
              </a:tblPr>
              <a:tblGrid>
                <a:gridCol w="3429279">
                  <a:extLst>
                    <a:ext uri="{9D8B030D-6E8A-4147-A177-3AD203B41FA5}">
                      <a16:colId xmlns:a16="http://schemas.microsoft.com/office/drawing/2014/main" xmlns="" val="1973100090"/>
                    </a:ext>
                  </a:extLst>
                </a:gridCol>
                <a:gridCol w="4264464">
                  <a:extLst>
                    <a:ext uri="{9D8B030D-6E8A-4147-A177-3AD203B41FA5}">
                      <a16:colId xmlns:a16="http://schemas.microsoft.com/office/drawing/2014/main" xmlns="" val="437172672"/>
                    </a:ext>
                  </a:extLst>
                </a:gridCol>
                <a:gridCol w="2448232">
                  <a:extLst>
                    <a:ext uri="{9D8B030D-6E8A-4147-A177-3AD203B41FA5}">
                      <a16:colId xmlns:a16="http://schemas.microsoft.com/office/drawing/2014/main" xmlns="" val="4075777018"/>
                    </a:ext>
                  </a:extLst>
                </a:gridCol>
              </a:tblGrid>
              <a:tr h="538920">
                <a:tc>
                  <a:txBody>
                    <a:bodyPr/>
                    <a:lstStyle/>
                    <a:p>
                      <a:pPr algn="ctr"/>
                      <a:endParaRPr lang="en-US" sz="1600" dirty="0"/>
                    </a:p>
                  </a:txBody>
                  <a:tcPr/>
                </a:tc>
                <a:tc>
                  <a:txBody>
                    <a:bodyPr/>
                    <a:lstStyle/>
                    <a:p>
                      <a:pPr algn="ctr"/>
                      <a:r>
                        <a:rPr lang="en-US" sz="1600" dirty="0"/>
                        <a:t>Definition</a:t>
                      </a:r>
                    </a:p>
                  </a:txBody>
                  <a:tcPr/>
                </a:tc>
                <a:tc>
                  <a:txBody>
                    <a:bodyPr/>
                    <a:lstStyle/>
                    <a:p>
                      <a:pPr algn="ctr"/>
                      <a:r>
                        <a:rPr lang="en-US" sz="1600" dirty="0"/>
                        <a:t>Current status</a:t>
                      </a:r>
                    </a:p>
                  </a:txBody>
                  <a:tcPr/>
                </a:tc>
                <a:extLst>
                  <a:ext uri="{0D108BD9-81ED-4DB2-BD59-A6C34878D82A}">
                    <a16:rowId xmlns:a16="http://schemas.microsoft.com/office/drawing/2014/main" xmlns="" val="109222447"/>
                  </a:ext>
                </a:extLst>
              </a:tr>
              <a:tr h="647074">
                <a:tc>
                  <a:txBody>
                    <a:bodyPr/>
                    <a:lstStyle/>
                    <a:p>
                      <a:r>
                        <a:rPr lang="en-US" sz="1600" dirty="0"/>
                        <a:t>1. Additional modern</a:t>
                      </a:r>
                      <a:r>
                        <a:rPr lang="en-US" sz="1600" baseline="0" dirty="0"/>
                        <a:t> methods users</a:t>
                      </a:r>
                      <a:endParaRPr lang="en-US" sz="1600" dirty="0"/>
                    </a:p>
                  </a:txBody>
                  <a:tcPr/>
                </a:tc>
                <a:tc>
                  <a:txBody>
                    <a:bodyPr/>
                    <a:lstStyle/>
                    <a:p>
                      <a:r>
                        <a:rPr lang="en-US" sz="1600" dirty="0"/>
                        <a:t>Number of additional</a:t>
                      </a:r>
                      <a:r>
                        <a:rPr lang="en-US" sz="1600" baseline="0" dirty="0"/>
                        <a:t> women (or their partners) of reproductive age currently using a modern contraceptive method</a:t>
                      </a:r>
                      <a:endParaRPr lang="en-US" sz="1600" dirty="0"/>
                    </a:p>
                  </a:txBody>
                  <a:tcPr/>
                </a:tc>
                <a:tc>
                  <a:txBody>
                    <a:bodyPr/>
                    <a:lstStyle/>
                    <a:p>
                      <a:r>
                        <a:rPr lang="en-US" sz="1600" dirty="0"/>
                        <a:t>2,214,000 </a:t>
                      </a:r>
                    </a:p>
                    <a:p>
                      <a:r>
                        <a:rPr lang="en-US" sz="1600" dirty="0"/>
                        <a:t>(PMA 2015)</a:t>
                      </a:r>
                    </a:p>
                  </a:txBody>
                  <a:tcPr/>
                </a:tc>
                <a:extLst>
                  <a:ext uri="{0D108BD9-81ED-4DB2-BD59-A6C34878D82A}">
                    <a16:rowId xmlns:a16="http://schemas.microsoft.com/office/drawing/2014/main" xmlns="" val="105547663"/>
                  </a:ext>
                </a:extLst>
              </a:tr>
              <a:tr h="1811260">
                <a:tc>
                  <a:txBody>
                    <a:bodyPr/>
                    <a:lstStyle/>
                    <a:p>
                      <a:r>
                        <a:rPr lang="en-US" sz="1600" dirty="0"/>
                        <a:t>2, </a:t>
                      </a:r>
                      <a:r>
                        <a:rPr lang="en-US" sz="1600" dirty="0" err="1"/>
                        <a:t>mCPR</a:t>
                      </a:r>
                      <a:r>
                        <a:rPr lang="en-US" sz="1600" dirty="0"/>
                        <a:t> </a:t>
                      </a:r>
                    </a:p>
                  </a:txBody>
                  <a:tcPr/>
                </a:tc>
                <a:tc>
                  <a:txBody>
                    <a:bodyPr/>
                    <a:lstStyle/>
                    <a:p>
                      <a:r>
                        <a:rPr lang="en-US" sz="1600" dirty="0"/>
                        <a:t>percentage of women of reproductive age who are using (or whose partner is using) a modern contraceptive method at a particular point in time </a:t>
                      </a:r>
                    </a:p>
                    <a:p>
                      <a:endParaRPr lang="en-US" sz="1600" dirty="0"/>
                    </a:p>
                    <a:p>
                      <a:r>
                        <a:rPr lang="en-US" sz="1600" dirty="0"/>
                        <a:t>CPR</a:t>
                      </a:r>
                      <a:r>
                        <a:rPr lang="en-US" sz="1600" baseline="0" dirty="0"/>
                        <a:t> target (2019): 66%</a:t>
                      </a:r>
                      <a:endParaRPr lang="en-US" sz="1600" dirty="0"/>
                    </a:p>
                  </a:txBody>
                  <a:tcPr/>
                </a:tc>
                <a:tc>
                  <a:txBody>
                    <a:bodyPr/>
                    <a:lstStyle/>
                    <a:p>
                      <a:r>
                        <a:rPr lang="en-US" sz="1600" dirty="0"/>
                        <a:t>45%(AW)</a:t>
                      </a:r>
                      <a:r>
                        <a:rPr lang="en-US" sz="1600" baseline="0" dirty="0"/>
                        <a:t> (2016, CIC-Track20)</a:t>
                      </a:r>
                    </a:p>
                    <a:p>
                      <a:endParaRPr lang="en-US" sz="1600" baseline="0" dirty="0"/>
                    </a:p>
                    <a:p>
                      <a:endParaRPr lang="en-US" sz="1600" baseline="0" dirty="0"/>
                    </a:p>
                    <a:p>
                      <a:endParaRPr lang="en-US" sz="1600" baseline="0" dirty="0"/>
                    </a:p>
                    <a:p>
                      <a:r>
                        <a:rPr lang="en-US" sz="1600" baseline="0" dirty="0"/>
                        <a:t>CPR:</a:t>
                      </a:r>
                    </a:p>
                    <a:p>
                      <a:r>
                        <a:rPr lang="en-US" sz="1600" dirty="0"/>
                        <a:t>58.0 (SUPAS</a:t>
                      </a:r>
                      <a:r>
                        <a:rPr lang="en-US" sz="1600" baseline="0" dirty="0"/>
                        <a:t> 2015)</a:t>
                      </a:r>
                    </a:p>
                    <a:p>
                      <a:r>
                        <a:rPr lang="en-US" sz="1600" baseline="0" dirty="0"/>
                        <a:t>60.9 (PMA 2015)</a:t>
                      </a:r>
                    </a:p>
                    <a:p>
                      <a:r>
                        <a:rPr lang="en-US" sz="1600" baseline="0" dirty="0"/>
                        <a:t>60.0 (SUSENAS 2015)</a:t>
                      </a:r>
                    </a:p>
                  </a:txBody>
                  <a:tcPr/>
                </a:tc>
                <a:extLst>
                  <a:ext uri="{0D108BD9-81ED-4DB2-BD59-A6C34878D82A}">
                    <a16:rowId xmlns:a16="http://schemas.microsoft.com/office/drawing/2014/main" xmlns="" val="4016073378"/>
                  </a:ext>
                </a:extLst>
              </a:tr>
              <a:tr h="1324961">
                <a:tc>
                  <a:txBody>
                    <a:bodyPr/>
                    <a:lstStyle/>
                    <a:p>
                      <a:r>
                        <a:rPr lang="en-US" sz="1600" dirty="0"/>
                        <a:t>3, Unmet need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percentage of women (or their partners) who desire either to have no additional children or to postpone the next child and who are currently using a modern contraceptive method</a:t>
                      </a:r>
                    </a:p>
                  </a:txBody>
                  <a:tcPr/>
                </a:tc>
                <a:tc>
                  <a:txBody>
                    <a:bodyPr/>
                    <a:lstStyle/>
                    <a:p>
                      <a:r>
                        <a:rPr lang="en-US" sz="1600" dirty="0"/>
                        <a:t>11.4 (IDHS</a:t>
                      </a:r>
                      <a:r>
                        <a:rPr lang="en-US" sz="1600" baseline="0" dirty="0"/>
                        <a:t> 2012)</a:t>
                      </a:r>
                    </a:p>
                    <a:p>
                      <a:r>
                        <a:rPr lang="en-US" sz="1600" dirty="0"/>
                        <a:t>13.8 (2016, Track 20)</a:t>
                      </a:r>
                    </a:p>
                    <a:p>
                      <a:r>
                        <a:rPr lang="en-US" sz="1600" dirty="0"/>
                        <a:t>Target RPJMN: 9.9 (2019)</a:t>
                      </a:r>
                    </a:p>
                    <a:p>
                      <a:endParaRPr lang="en-US" sz="1600" dirty="0"/>
                    </a:p>
                  </a:txBody>
                  <a:tcPr/>
                </a:tc>
                <a:extLst>
                  <a:ext uri="{0D108BD9-81ED-4DB2-BD59-A6C34878D82A}">
                    <a16:rowId xmlns:a16="http://schemas.microsoft.com/office/drawing/2014/main" xmlns="" val="4150117215"/>
                  </a:ext>
                </a:extLst>
              </a:tr>
              <a:tr h="1074476">
                <a:tc>
                  <a:txBody>
                    <a:bodyPr/>
                    <a:lstStyle/>
                    <a:p>
                      <a:r>
                        <a:rPr lang="en-US" sz="1600" dirty="0"/>
                        <a:t>4. % demand satisfied</a:t>
                      </a:r>
                    </a:p>
                  </a:txBody>
                  <a:tcPr/>
                </a:tc>
                <a:tc>
                  <a:txBody>
                    <a:bodyPr/>
                    <a:lstStyle/>
                    <a:p>
                      <a:r>
                        <a:rPr lang="en-US" sz="1600" dirty="0"/>
                        <a:t>percentage of women (or their partners) who desire either to have no additional children or to postpone the next child and who are currently using a modern contraceptive method</a:t>
                      </a:r>
                    </a:p>
                  </a:txBody>
                  <a:tcPr/>
                </a:tc>
                <a:tc>
                  <a:txBody>
                    <a:bodyPr/>
                    <a:lstStyle/>
                    <a:p>
                      <a:r>
                        <a:rPr lang="en-US" sz="1600" dirty="0"/>
                        <a:t>79.0 (IDHS 2012)</a:t>
                      </a:r>
                    </a:p>
                    <a:p>
                      <a:r>
                        <a:rPr lang="en-US" sz="1600" dirty="0"/>
                        <a:t>81.1 (2016, CIC-Track20)</a:t>
                      </a:r>
                    </a:p>
                  </a:txBody>
                  <a:tcPr/>
                </a:tc>
                <a:extLst>
                  <a:ext uri="{0D108BD9-81ED-4DB2-BD59-A6C34878D82A}">
                    <a16:rowId xmlns:a16="http://schemas.microsoft.com/office/drawing/2014/main" xmlns="" val="1333471067"/>
                  </a:ext>
                </a:extLst>
              </a:tr>
            </a:tbl>
          </a:graphicData>
        </a:graphic>
      </p:graphicFrame>
    </p:spTree>
    <p:extLst>
      <p:ext uri="{BB962C8B-B14F-4D97-AF65-F5344CB8AC3E}">
        <p14:creationId xmlns:p14="http://schemas.microsoft.com/office/powerpoint/2010/main" val="262921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935" y="243349"/>
            <a:ext cx="9601200" cy="621890"/>
          </a:xfrm>
        </p:spPr>
        <p:txBody>
          <a:bodyPr>
            <a:normAutofit fontScale="90000"/>
          </a:bodyPr>
          <a:lstStyle/>
          <a:p>
            <a:r>
              <a:rPr lang="en-US" dirty="0"/>
              <a:t>17 Core Indicators</a:t>
            </a:r>
          </a:p>
        </p:txBody>
      </p:sp>
      <p:graphicFrame>
        <p:nvGraphicFramePr>
          <p:cNvPr id="4" name="Table 3"/>
          <p:cNvGraphicFramePr>
            <a:graphicFrameLocks noGrp="1"/>
          </p:cNvGraphicFramePr>
          <p:nvPr>
            <p:extLst>
              <p:ext uri="{D42A27DB-BD31-4B8C-83A1-F6EECF244321}">
                <p14:modId xmlns:p14="http://schemas.microsoft.com/office/powerpoint/2010/main" val="2666366205"/>
              </p:ext>
            </p:extLst>
          </p:nvPr>
        </p:nvGraphicFramePr>
        <p:xfrm>
          <a:off x="1351934" y="973392"/>
          <a:ext cx="10014155" cy="4665811"/>
        </p:xfrm>
        <a:graphic>
          <a:graphicData uri="http://schemas.openxmlformats.org/drawingml/2006/table">
            <a:tbl>
              <a:tblPr firstRow="1" bandRow="1">
                <a:tableStyleId>{5C22544A-7EE6-4342-B048-85BDC9FD1C3A}</a:tableStyleId>
              </a:tblPr>
              <a:tblGrid>
                <a:gridCol w="3386060">
                  <a:extLst>
                    <a:ext uri="{9D8B030D-6E8A-4147-A177-3AD203B41FA5}">
                      <a16:colId xmlns:a16="http://schemas.microsoft.com/office/drawing/2014/main" xmlns="" val="1973100090"/>
                    </a:ext>
                  </a:extLst>
                </a:gridCol>
                <a:gridCol w="4726897">
                  <a:extLst>
                    <a:ext uri="{9D8B030D-6E8A-4147-A177-3AD203B41FA5}">
                      <a16:colId xmlns:a16="http://schemas.microsoft.com/office/drawing/2014/main" xmlns="" val="437172672"/>
                    </a:ext>
                  </a:extLst>
                </a:gridCol>
                <a:gridCol w="1901198">
                  <a:extLst>
                    <a:ext uri="{9D8B030D-6E8A-4147-A177-3AD203B41FA5}">
                      <a16:colId xmlns:a16="http://schemas.microsoft.com/office/drawing/2014/main" xmlns="" val="4075777018"/>
                    </a:ext>
                  </a:extLst>
                </a:gridCol>
              </a:tblGrid>
              <a:tr h="642451">
                <a:tc>
                  <a:txBody>
                    <a:bodyPr/>
                    <a:lstStyle/>
                    <a:p>
                      <a:pPr algn="ctr"/>
                      <a:endParaRPr lang="en-US" sz="1600" dirty="0"/>
                    </a:p>
                  </a:txBody>
                  <a:tcPr/>
                </a:tc>
                <a:tc>
                  <a:txBody>
                    <a:bodyPr/>
                    <a:lstStyle/>
                    <a:p>
                      <a:pPr algn="ctr"/>
                      <a:r>
                        <a:rPr lang="en-US" sz="1600" dirty="0"/>
                        <a:t>Definition</a:t>
                      </a:r>
                    </a:p>
                  </a:txBody>
                  <a:tcPr/>
                </a:tc>
                <a:tc>
                  <a:txBody>
                    <a:bodyPr/>
                    <a:lstStyle/>
                    <a:p>
                      <a:pPr algn="ctr"/>
                      <a:r>
                        <a:rPr lang="en-US" sz="1600" dirty="0"/>
                        <a:t>Current status</a:t>
                      </a:r>
                    </a:p>
                  </a:txBody>
                  <a:tcPr/>
                </a:tc>
                <a:extLst>
                  <a:ext uri="{0D108BD9-81ED-4DB2-BD59-A6C34878D82A}">
                    <a16:rowId xmlns:a16="http://schemas.microsoft.com/office/drawing/2014/main" xmlns="" val="109222447"/>
                  </a:ext>
                </a:extLst>
              </a:tr>
              <a:tr h="372214">
                <a:tc>
                  <a:txBody>
                    <a:bodyPr/>
                    <a:lstStyle/>
                    <a:p>
                      <a:r>
                        <a:rPr lang="en-US" sz="1600" dirty="0"/>
                        <a:t>5. Unintended pregnancies</a:t>
                      </a:r>
                    </a:p>
                  </a:txBody>
                  <a:tcPr/>
                </a:tc>
                <a:tc>
                  <a:txBody>
                    <a:bodyPr/>
                    <a:lstStyle/>
                    <a:p>
                      <a:r>
                        <a:rPr lang="en-US" sz="1600" dirty="0"/>
                        <a:t>Pregnancies that occurred at a time when women (and their partners) either did not want additional children or wanted to delay the next birth.</a:t>
                      </a:r>
                    </a:p>
                  </a:txBody>
                  <a:tcPr/>
                </a:tc>
                <a:tc>
                  <a:txBody>
                    <a:bodyPr/>
                    <a:lstStyle/>
                    <a:p>
                      <a:r>
                        <a:rPr lang="en-US" sz="1600" dirty="0"/>
                        <a:t>2,607,018 </a:t>
                      </a:r>
                    </a:p>
                    <a:p>
                      <a:r>
                        <a:rPr lang="en-US" sz="1600" dirty="0"/>
                        <a:t>(2016,</a:t>
                      </a:r>
                      <a:r>
                        <a:rPr lang="en-US" sz="1600" baseline="0" dirty="0"/>
                        <a:t> CIC-Track20</a:t>
                      </a:r>
                      <a:r>
                        <a:rPr lang="en-US" sz="1600" dirty="0"/>
                        <a:t>)</a:t>
                      </a:r>
                    </a:p>
                  </a:txBody>
                  <a:tcPr/>
                </a:tc>
                <a:extLst>
                  <a:ext uri="{0D108BD9-81ED-4DB2-BD59-A6C34878D82A}">
                    <a16:rowId xmlns:a16="http://schemas.microsoft.com/office/drawing/2014/main" xmlns="" val="2066877169"/>
                  </a:ext>
                </a:extLst>
              </a:tr>
              <a:tr h="642451">
                <a:tc>
                  <a:txBody>
                    <a:bodyPr/>
                    <a:lstStyle/>
                    <a:p>
                      <a:r>
                        <a:rPr lang="en-US" sz="1600" dirty="0"/>
                        <a:t>6. Unintended</a:t>
                      </a:r>
                      <a:r>
                        <a:rPr lang="en-US" sz="1600" baseline="0" dirty="0"/>
                        <a:t> pregnancies averted</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Number of unintended pregnancies that did not occur during a specific reference period</a:t>
                      </a:r>
                      <a:r>
                        <a:rPr lang="en-US" sz="1600" baseline="0" dirty="0"/>
                        <a:t> as a result of the protection provided by modern contraceptive use during the reference period</a:t>
                      </a:r>
                      <a:endParaRPr lang="en-US" sz="1600" dirty="0"/>
                    </a:p>
                  </a:txBody>
                  <a:tcPr/>
                </a:tc>
                <a:tc>
                  <a:txBody>
                    <a:bodyPr/>
                    <a:lstStyle/>
                    <a:p>
                      <a:r>
                        <a:rPr lang="en-US" sz="1600" dirty="0"/>
                        <a:t>8,148,234</a:t>
                      </a:r>
                    </a:p>
                    <a:p>
                      <a:r>
                        <a:rPr lang="en-US" sz="1600" dirty="0"/>
                        <a:t>(2016,</a:t>
                      </a:r>
                      <a:r>
                        <a:rPr lang="en-US" sz="1600" baseline="0" dirty="0"/>
                        <a:t> CIC-Track20</a:t>
                      </a:r>
                      <a:r>
                        <a:rPr lang="en-US" sz="1600" dirty="0"/>
                        <a:t>)</a:t>
                      </a:r>
                    </a:p>
                  </a:txBody>
                  <a:tcPr/>
                </a:tc>
                <a:extLst>
                  <a:ext uri="{0D108BD9-81ED-4DB2-BD59-A6C34878D82A}">
                    <a16:rowId xmlns:a16="http://schemas.microsoft.com/office/drawing/2014/main" xmlns="" val="3721839828"/>
                  </a:ext>
                </a:extLst>
              </a:tr>
              <a:tr h="642451">
                <a:tc>
                  <a:txBody>
                    <a:bodyPr/>
                    <a:lstStyle/>
                    <a:p>
                      <a:r>
                        <a:rPr lang="en-US" sz="1600" dirty="0"/>
                        <a:t>7. Unsafe abortion averted</a:t>
                      </a:r>
                    </a:p>
                  </a:txBody>
                  <a:tcPr/>
                </a:tc>
                <a:tc>
                  <a:txBody>
                    <a:bodyPr/>
                    <a:lstStyle/>
                    <a:p>
                      <a:r>
                        <a:rPr lang="en-US" sz="1600" dirty="0"/>
                        <a:t>Number of unsafe abortion that did not occur during a specified reference period as a result of the protection provided by modern contraceptive use during the reference period.</a:t>
                      </a:r>
                    </a:p>
                  </a:txBody>
                  <a:tcPr/>
                </a:tc>
                <a:tc>
                  <a:txBody>
                    <a:bodyPr/>
                    <a:lstStyle/>
                    <a:p>
                      <a:r>
                        <a:rPr lang="en-US" sz="1600" dirty="0"/>
                        <a:t>2,833,141</a:t>
                      </a:r>
                    </a:p>
                    <a:p>
                      <a:r>
                        <a:rPr lang="en-US" sz="1600" dirty="0"/>
                        <a:t>(2016,</a:t>
                      </a:r>
                      <a:r>
                        <a:rPr lang="en-US" sz="1600" baseline="0" dirty="0"/>
                        <a:t> CIC-Track20</a:t>
                      </a:r>
                      <a:r>
                        <a:rPr lang="en-US" sz="1600" dirty="0"/>
                        <a:t>)</a:t>
                      </a:r>
                    </a:p>
                  </a:txBody>
                  <a:tcPr/>
                </a:tc>
                <a:extLst>
                  <a:ext uri="{0D108BD9-81ED-4DB2-BD59-A6C34878D82A}">
                    <a16:rowId xmlns:a16="http://schemas.microsoft.com/office/drawing/2014/main" xmlns="" val="2731729141"/>
                  </a:ext>
                </a:extLst>
              </a:tr>
              <a:tr h="642451">
                <a:tc>
                  <a:txBody>
                    <a:bodyPr/>
                    <a:lstStyle/>
                    <a:p>
                      <a:r>
                        <a:rPr lang="en-US" sz="1600" dirty="0"/>
                        <a:t>8. Maternal deaths averted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Number of maternal deaths that did not occur during a specified reference period as a result of the protection provided by modern contraceptive use during the reference period.</a:t>
                      </a:r>
                    </a:p>
                  </a:txBody>
                  <a:tcPr/>
                </a:tc>
                <a:tc>
                  <a:txBody>
                    <a:bodyPr/>
                    <a:lstStyle/>
                    <a:p>
                      <a:r>
                        <a:rPr lang="en-US" sz="1600" dirty="0"/>
                        <a:t>14,830 </a:t>
                      </a:r>
                    </a:p>
                    <a:p>
                      <a:r>
                        <a:rPr lang="en-US" sz="1600" dirty="0"/>
                        <a:t>(2016,</a:t>
                      </a:r>
                      <a:r>
                        <a:rPr lang="en-US" sz="1600" baseline="0" dirty="0"/>
                        <a:t> CIC-Track20</a:t>
                      </a:r>
                      <a:r>
                        <a:rPr lang="en-US" sz="1600" dirty="0"/>
                        <a:t>)</a:t>
                      </a:r>
                    </a:p>
                  </a:txBody>
                  <a:tcPr/>
                </a:tc>
                <a:extLst>
                  <a:ext uri="{0D108BD9-81ED-4DB2-BD59-A6C34878D82A}">
                    <a16:rowId xmlns:a16="http://schemas.microsoft.com/office/drawing/2014/main" xmlns="" val="353989143"/>
                  </a:ext>
                </a:extLst>
              </a:tr>
            </a:tbl>
          </a:graphicData>
        </a:graphic>
      </p:graphicFrame>
    </p:spTree>
    <p:extLst>
      <p:ext uri="{BB962C8B-B14F-4D97-AF65-F5344CB8AC3E}">
        <p14:creationId xmlns:p14="http://schemas.microsoft.com/office/powerpoint/2010/main" val="2122918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87478"/>
            <a:ext cx="9601200" cy="621890"/>
          </a:xfrm>
        </p:spPr>
        <p:txBody>
          <a:bodyPr>
            <a:normAutofit fontScale="90000"/>
          </a:bodyPr>
          <a:lstStyle/>
          <a:p>
            <a:r>
              <a:rPr lang="en-US" dirty="0"/>
              <a:t>17 Core Indicators</a:t>
            </a:r>
          </a:p>
        </p:txBody>
      </p:sp>
      <p:graphicFrame>
        <p:nvGraphicFramePr>
          <p:cNvPr id="4" name="Table 3"/>
          <p:cNvGraphicFramePr>
            <a:graphicFrameLocks noGrp="1"/>
          </p:cNvGraphicFramePr>
          <p:nvPr>
            <p:extLst>
              <p:ext uri="{D42A27DB-BD31-4B8C-83A1-F6EECF244321}">
                <p14:modId xmlns:p14="http://schemas.microsoft.com/office/powerpoint/2010/main" val="1238016189"/>
              </p:ext>
            </p:extLst>
          </p:nvPr>
        </p:nvGraphicFramePr>
        <p:xfrm>
          <a:off x="1685412" y="1465010"/>
          <a:ext cx="9621685" cy="5181600"/>
        </p:xfrm>
        <a:graphic>
          <a:graphicData uri="http://schemas.openxmlformats.org/drawingml/2006/table">
            <a:tbl>
              <a:tblPr firstRow="1" bandRow="1">
                <a:tableStyleId>{5C22544A-7EE6-4342-B048-85BDC9FD1C3A}</a:tableStyleId>
              </a:tblPr>
              <a:tblGrid>
                <a:gridCol w="3427362">
                  <a:extLst>
                    <a:ext uri="{9D8B030D-6E8A-4147-A177-3AD203B41FA5}">
                      <a16:colId xmlns:a16="http://schemas.microsoft.com/office/drawing/2014/main" xmlns="" val="1973100090"/>
                    </a:ext>
                  </a:extLst>
                </a:gridCol>
                <a:gridCol w="4318082">
                  <a:extLst>
                    <a:ext uri="{9D8B030D-6E8A-4147-A177-3AD203B41FA5}">
                      <a16:colId xmlns:a16="http://schemas.microsoft.com/office/drawing/2014/main" xmlns="" val="437172672"/>
                    </a:ext>
                  </a:extLst>
                </a:gridCol>
                <a:gridCol w="1876241">
                  <a:extLst>
                    <a:ext uri="{9D8B030D-6E8A-4147-A177-3AD203B41FA5}">
                      <a16:colId xmlns:a16="http://schemas.microsoft.com/office/drawing/2014/main" xmlns="" val="4075777018"/>
                    </a:ext>
                  </a:extLst>
                </a:gridCol>
              </a:tblGrid>
              <a:tr h="198884">
                <a:tc>
                  <a:txBody>
                    <a:bodyPr/>
                    <a:lstStyle/>
                    <a:p>
                      <a:pPr algn="ctr"/>
                      <a:r>
                        <a:rPr lang="en-US" sz="1600" dirty="0"/>
                        <a:t>Indicators</a:t>
                      </a:r>
                    </a:p>
                  </a:txBody>
                  <a:tcPr/>
                </a:tc>
                <a:tc>
                  <a:txBody>
                    <a:bodyPr/>
                    <a:lstStyle/>
                    <a:p>
                      <a:pPr algn="ctr"/>
                      <a:r>
                        <a:rPr lang="en-US" sz="1600" dirty="0"/>
                        <a:t>Definition</a:t>
                      </a:r>
                    </a:p>
                  </a:txBody>
                  <a:tcPr/>
                </a:tc>
                <a:tc>
                  <a:txBody>
                    <a:bodyPr/>
                    <a:lstStyle/>
                    <a:p>
                      <a:pPr algn="ctr"/>
                      <a:r>
                        <a:rPr lang="en-US" sz="1600" dirty="0"/>
                        <a:t>Current status</a:t>
                      </a:r>
                    </a:p>
                  </a:txBody>
                  <a:tcPr/>
                </a:tc>
                <a:extLst>
                  <a:ext uri="{0D108BD9-81ED-4DB2-BD59-A6C34878D82A}">
                    <a16:rowId xmlns:a16="http://schemas.microsoft.com/office/drawing/2014/main" xmlns="" val="109222447"/>
                  </a:ext>
                </a:extLst>
              </a:tr>
              <a:tr h="370840">
                <a:tc>
                  <a:txBody>
                    <a:bodyPr/>
                    <a:lstStyle/>
                    <a:p>
                      <a:r>
                        <a:rPr lang="en-US" sz="1600" dirty="0"/>
                        <a:t>9. Method mix</a:t>
                      </a:r>
                    </a:p>
                  </a:txBody>
                  <a:tcPr/>
                </a:tc>
                <a:tc>
                  <a:txBody>
                    <a:bodyPr/>
                    <a:lstStyle/>
                    <a:p>
                      <a:r>
                        <a:rPr lang="en-US" sz="1600" dirty="0"/>
                        <a:t>Percentage of</a:t>
                      </a:r>
                      <a:r>
                        <a:rPr lang="en-US" sz="1600" baseline="0" dirty="0"/>
                        <a:t> total family planning users using each modern method of contraception</a:t>
                      </a:r>
                      <a:endParaRPr lang="en-US" sz="1600" dirty="0"/>
                    </a:p>
                  </a:txBody>
                  <a:tcPr/>
                </a:tc>
                <a:tc>
                  <a:txBody>
                    <a:bodyPr/>
                    <a:lstStyle/>
                    <a:p>
                      <a:r>
                        <a:rPr lang="en-US" sz="1600" dirty="0"/>
                        <a:t>(See chart)</a:t>
                      </a:r>
                    </a:p>
                    <a:p>
                      <a:r>
                        <a:rPr lang="en-US" sz="1600" dirty="0"/>
                        <a:t>SUPAS (2015)</a:t>
                      </a:r>
                      <a:r>
                        <a:rPr lang="en-US" sz="1600" baseline="0" dirty="0"/>
                        <a:t>, PMA (2015), SUSENAS (2015)</a:t>
                      </a:r>
                      <a:endParaRPr lang="en-US" sz="1600" dirty="0"/>
                    </a:p>
                  </a:txBody>
                  <a:tcPr/>
                </a:tc>
                <a:extLst>
                  <a:ext uri="{0D108BD9-81ED-4DB2-BD59-A6C34878D82A}">
                    <a16:rowId xmlns:a16="http://schemas.microsoft.com/office/drawing/2014/main" xmlns="" val="2985646763"/>
                  </a:ext>
                </a:extLst>
              </a:tr>
              <a:tr h="370840">
                <a:tc>
                  <a:txBody>
                    <a:bodyPr/>
                    <a:lstStyle/>
                    <a:p>
                      <a:r>
                        <a:rPr lang="en-US" sz="1600" dirty="0"/>
                        <a:t>10.</a:t>
                      </a:r>
                      <a:r>
                        <a:rPr lang="en-US" sz="1600" baseline="0" dirty="0"/>
                        <a:t> </a:t>
                      </a:r>
                      <a:r>
                        <a:rPr lang="en-US" sz="1600" dirty="0"/>
                        <a:t>% facilities stocked out</a:t>
                      </a:r>
                    </a:p>
                  </a:txBody>
                  <a:tcPr/>
                </a:tc>
                <a:tc>
                  <a:txBody>
                    <a:bodyPr/>
                    <a:lstStyle/>
                    <a:p>
                      <a:r>
                        <a:rPr lang="en-US" sz="1600" dirty="0"/>
                        <a:t>Percentage</a:t>
                      </a:r>
                      <a:r>
                        <a:rPr lang="en-US" sz="1600" baseline="0" dirty="0"/>
                        <a:t> of facilities stocked out, by method offered, on the day of assessment</a:t>
                      </a:r>
                      <a:endParaRPr lang="en-US" sz="1600" dirty="0"/>
                    </a:p>
                  </a:txBody>
                  <a:tcPr/>
                </a:tc>
                <a:tc>
                  <a:txBody>
                    <a:bodyPr/>
                    <a:lstStyle/>
                    <a:p>
                      <a:r>
                        <a:rPr lang="en-US" sz="1600" dirty="0"/>
                        <a:t>17.2* (PMA</a:t>
                      </a:r>
                      <a:r>
                        <a:rPr lang="en-US" sz="1600" baseline="0" dirty="0"/>
                        <a:t> 2015) only for pill</a:t>
                      </a:r>
                      <a:endParaRPr lang="en-US" sz="1600" dirty="0"/>
                    </a:p>
                  </a:txBody>
                  <a:tcPr/>
                </a:tc>
                <a:extLst>
                  <a:ext uri="{0D108BD9-81ED-4DB2-BD59-A6C34878D82A}">
                    <a16:rowId xmlns:a16="http://schemas.microsoft.com/office/drawing/2014/main" xmlns="" val="2454737502"/>
                  </a:ext>
                </a:extLst>
              </a:tr>
              <a:tr h="370840">
                <a:tc>
                  <a:txBody>
                    <a:bodyPr/>
                    <a:lstStyle/>
                    <a:p>
                      <a:r>
                        <a:rPr lang="en-US" sz="1600" dirty="0"/>
                        <a:t>11. %SDP with method choice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Percentage of Public Facilities that have at least 3 modern methods of contraception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Percentage of Public Facilities that have at least 5 modern methods of contraception </a:t>
                      </a:r>
                    </a:p>
                  </a:txBody>
                  <a:tcPr/>
                </a:tc>
                <a:tc>
                  <a:txBody>
                    <a:bodyPr/>
                    <a:lstStyle/>
                    <a:p>
                      <a:r>
                        <a:rPr lang="en-US" sz="1600" dirty="0"/>
                        <a:t>See chart</a:t>
                      </a:r>
                    </a:p>
                    <a:p>
                      <a:r>
                        <a:rPr lang="en-US" sz="1600" dirty="0"/>
                        <a:t>PMA (2015)</a:t>
                      </a:r>
                    </a:p>
                  </a:txBody>
                  <a:tcPr/>
                </a:tc>
                <a:extLst>
                  <a:ext uri="{0D108BD9-81ED-4DB2-BD59-A6C34878D82A}">
                    <a16:rowId xmlns:a16="http://schemas.microsoft.com/office/drawing/2014/main" xmlns="" val="855268616"/>
                  </a:ext>
                </a:extLst>
              </a:tr>
              <a:tr h="370840">
                <a:tc>
                  <a:txBody>
                    <a:bodyPr/>
                    <a:lstStyle/>
                    <a:p>
                      <a:r>
                        <a:rPr lang="en-US" sz="1600" dirty="0"/>
                        <a:t>12. Annual FP expenditures</a:t>
                      </a:r>
                    </a:p>
                  </a:txBody>
                  <a:tcPr/>
                </a:tc>
                <a:tc>
                  <a:txBody>
                    <a:bodyPr/>
                    <a:lstStyle/>
                    <a:p>
                      <a:r>
                        <a:rPr lang="en-US" sz="1600" dirty="0"/>
                        <a:t>Total annual public sector recurrent expenditures on FP. This includes expenditures by all level of</a:t>
                      </a:r>
                      <a:r>
                        <a:rPr lang="en-US" sz="1600" baseline="0" dirty="0"/>
                        <a:t> government</a:t>
                      </a:r>
                      <a:endParaRPr lang="en-US" sz="1600" dirty="0"/>
                    </a:p>
                  </a:txBody>
                  <a:tcPr/>
                </a:tc>
                <a:tc>
                  <a:txBody>
                    <a:bodyPr/>
                    <a:lstStyle/>
                    <a:p>
                      <a:r>
                        <a:rPr lang="en-US" sz="1600" dirty="0"/>
                        <a:t>US$533M</a:t>
                      </a:r>
                    </a:p>
                    <a:p>
                      <a:r>
                        <a:rPr lang="en-US" sz="1600" dirty="0"/>
                        <a:t>NIDI (2014)</a:t>
                      </a:r>
                    </a:p>
                  </a:txBody>
                  <a:tcPr/>
                </a:tc>
                <a:extLst>
                  <a:ext uri="{0D108BD9-81ED-4DB2-BD59-A6C34878D82A}">
                    <a16:rowId xmlns:a16="http://schemas.microsoft.com/office/drawing/2014/main" xmlns="" val="134822702"/>
                  </a:ext>
                </a:extLst>
              </a:tr>
              <a:tr h="370840">
                <a:tc>
                  <a:txBody>
                    <a:bodyPr/>
                    <a:lstStyle/>
                    <a:p>
                      <a:r>
                        <a:rPr lang="en-US" sz="1600" dirty="0"/>
                        <a:t>13.Couple-years</a:t>
                      </a:r>
                      <a:r>
                        <a:rPr lang="en-US" sz="1600" baseline="0" dirty="0"/>
                        <a:t> of protection (CYP</a:t>
                      </a:r>
                      <a:endParaRPr lang="en-US" sz="1600" dirty="0"/>
                    </a:p>
                  </a:txBody>
                  <a:tcPr/>
                </a:tc>
                <a:tc>
                  <a:txBody>
                    <a:bodyPr/>
                    <a:lstStyle/>
                    <a:p>
                      <a:r>
                        <a:rPr lang="en-US" sz="1600" dirty="0"/>
                        <a:t>Estimated</a:t>
                      </a:r>
                      <a:r>
                        <a:rPr lang="en-US" sz="1600" baseline="0" dirty="0"/>
                        <a:t> protection provided by FP services during a one year period, based upon the volume of all </a:t>
                      </a:r>
                      <a:r>
                        <a:rPr lang="en-US" sz="1600" baseline="0" dirty="0" err="1"/>
                        <a:t>contraceotion</a:t>
                      </a:r>
                      <a:r>
                        <a:rPr lang="en-US" sz="1600" baseline="0" dirty="0"/>
                        <a:t> sold/distributed free of charges to clients during that period</a:t>
                      </a:r>
                      <a:endParaRPr lang="en-US" sz="1600" dirty="0"/>
                    </a:p>
                  </a:txBody>
                  <a:tcPr/>
                </a:tc>
                <a:tc>
                  <a:txBody>
                    <a:bodyPr/>
                    <a:lstStyle/>
                    <a:p>
                      <a:r>
                        <a:rPr lang="en-US" sz="1600" dirty="0"/>
                        <a:t>48,452,903</a:t>
                      </a:r>
                    </a:p>
                    <a:p>
                      <a:r>
                        <a:rPr lang="en-US" sz="1600" dirty="0"/>
                        <a:t>(PMA 2015)</a:t>
                      </a:r>
                    </a:p>
                  </a:txBody>
                  <a:tcPr/>
                </a:tc>
                <a:extLst>
                  <a:ext uri="{0D108BD9-81ED-4DB2-BD59-A6C34878D82A}">
                    <a16:rowId xmlns:a16="http://schemas.microsoft.com/office/drawing/2014/main" xmlns="" val="2757112710"/>
                  </a:ext>
                </a:extLst>
              </a:tr>
            </a:tbl>
          </a:graphicData>
        </a:graphic>
      </p:graphicFrame>
    </p:spTree>
    <p:extLst>
      <p:ext uri="{BB962C8B-B14F-4D97-AF65-F5344CB8AC3E}">
        <p14:creationId xmlns:p14="http://schemas.microsoft.com/office/powerpoint/2010/main" val="187013715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1837</TotalTime>
  <Words>1783</Words>
  <Application>Microsoft Office PowerPoint</Application>
  <PresentationFormat>Custom</PresentationFormat>
  <Paragraphs>222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Crop</vt:lpstr>
      <vt:lpstr>  Progress Report Country report of fp2020</vt:lpstr>
      <vt:lpstr>OUTLINE</vt:lpstr>
      <vt:lpstr>Background</vt:lpstr>
      <vt:lpstr>Report Outline</vt:lpstr>
      <vt:lpstr>PART 1: Introduction</vt:lpstr>
      <vt:lpstr>PART 2: Review of Measures at Midpoint</vt:lpstr>
      <vt:lpstr>17 Core Indicators</vt:lpstr>
      <vt:lpstr>17 Core Indicators</vt:lpstr>
      <vt:lpstr>17 Core Indicators</vt:lpstr>
      <vt:lpstr>Table 1 Method mix (married women)</vt:lpstr>
      <vt:lpstr>Figure Contraceptives Availability </vt:lpstr>
      <vt:lpstr>17 Core Indicators</vt:lpstr>
      <vt:lpstr>Discussion</vt:lpstr>
      <vt:lpstr>PART 3 Stakeholders Perception on FP2020 Initiatives in Indonesia</vt:lpstr>
      <vt:lpstr>Qualitative analysis</vt:lpstr>
      <vt:lpstr>Knowledge about FP2020 commitment</vt:lpstr>
      <vt:lpstr>FP2020 Country Committee</vt:lpstr>
      <vt:lpstr>Global FP2020 Forum</vt:lpstr>
      <vt:lpstr>Recommendations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Country report of fp2020</dc:title>
  <dc:creator>Riznawaty Imma Aryanty</dc:creator>
  <cp:lastModifiedBy>adila</cp:lastModifiedBy>
  <cp:revision>87</cp:revision>
  <dcterms:created xsi:type="dcterms:W3CDTF">2016-12-12T13:13:07Z</dcterms:created>
  <dcterms:modified xsi:type="dcterms:W3CDTF">2017-05-22T06:41:51Z</dcterms:modified>
</cp:coreProperties>
</file>