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303" r:id="rId3"/>
    <p:sldId id="304" r:id="rId4"/>
    <p:sldId id="296" r:id="rId5"/>
    <p:sldId id="297" r:id="rId6"/>
    <p:sldId id="298" r:id="rId7"/>
    <p:sldId id="299" r:id="rId8"/>
    <p:sldId id="300" r:id="rId9"/>
    <p:sldId id="301" r:id="rId10"/>
    <p:sldId id="294" r:id="rId11"/>
    <p:sldId id="302" r:id="rId12"/>
    <p:sldId id="291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0A266-AEEE-4408-9565-308133135C48}" type="datetimeFigureOut">
              <a:rPr lang="en-US" smtClean="0"/>
              <a:pPr/>
              <a:t>5/22/2017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3A0E5-384E-4C88-86B3-85BBDE0A673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9437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7C7-0426-4E17-A369-42DA0846763C}" type="datetimeFigureOut">
              <a:rPr lang="en-US" smtClean="0"/>
              <a:pPr/>
              <a:t>5/22/2017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F695-7E0C-4C11-B85D-8DB7E708B46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7C7-0426-4E17-A369-42DA0846763C}" type="datetimeFigureOut">
              <a:rPr lang="en-US" smtClean="0"/>
              <a:pPr/>
              <a:t>5/22/2017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F695-7E0C-4C11-B85D-8DB7E708B46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7C7-0426-4E17-A369-42DA0846763C}" type="datetimeFigureOut">
              <a:rPr lang="en-US" smtClean="0"/>
              <a:pPr/>
              <a:t>5/22/2017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F695-7E0C-4C11-B85D-8DB7E708B46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7C7-0426-4E17-A369-42DA0846763C}" type="datetimeFigureOut">
              <a:rPr lang="en-US" smtClean="0"/>
              <a:pPr/>
              <a:t>5/22/2017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F695-7E0C-4C11-B85D-8DB7E708B46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7C7-0426-4E17-A369-42DA0846763C}" type="datetimeFigureOut">
              <a:rPr lang="en-US" smtClean="0"/>
              <a:pPr/>
              <a:t>5/22/2017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F695-7E0C-4C11-B85D-8DB7E708B46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7C7-0426-4E17-A369-42DA0846763C}" type="datetimeFigureOut">
              <a:rPr lang="en-US" smtClean="0"/>
              <a:pPr/>
              <a:t>5/22/2017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F695-7E0C-4C11-B85D-8DB7E708B46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7C7-0426-4E17-A369-42DA0846763C}" type="datetimeFigureOut">
              <a:rPr lang="en-US" smtClean="0"/>
              <a:pPr/>
              <a:t>5/22/2017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F695-7E0C-4C11-B85D-8DB7E708B46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7C7-0426-4E17-A369-42DA0846763C}" type="datetimeFigureOut">
              <a:rPr lang="en-US" smtClean="0"/>
              <a:pPr/>
              <a:t>5/22/2017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F695-7E0C-4C11-B85D-8DB7E708B46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7C7-0426-4E17-A369-42DA0846763C}" type="datetimeFigureOut">
              <a:rPr lang="en-US" smtClean="0"/>
              <a:pPr/>
              <a:t>5/22/2017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F695-7E0C-4C11-B85D-8DB7E708B46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7C7-0426-4E17-A369-42DA0846763C}" type="datetimeFigureOut">
              <a:rPr lang="en-US" smtClean="0"/>
              <a:pPr/>
              <a:t>5/22/2017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F695-7E0C-4C11-B85D-8DB7E708B46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7C7-0426-4E17-A369-42DA0846763C}" type="datetimeFigureOut">
              <a:rPr lang="en-US" smtClean="0"/>
              <a:pPr/>
              <a:t>5/22/2017</a:t>
            </a:fld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3CF695-7E0C-4C11-B85D-8DB7E708B46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13CF695-7E0C-4C11-B85D-8DB7E708B46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5C5F7C7-0426-4E17-A369-42DA0846763C}" type="datetimeFigureOut">
              <a:rPr lang="en-US" smtClean="0"/>
              <a:pPr/>
              <a:t>5/22/2017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662" y="3857628"/>
            <a:ext cx="7572428" cy="928694"/>
          </a:xfrm>
        </p:spPr>
        <p:txBody>
          <a:bodyPr>
            <a:noAutofit/>
          </a:bodyPr>
          <a:lstStyle/>
          <a:p>
            <a:r>
              <a:rPr lang="en-AU" sz="4400" b="1" dirty="0" smtClean="0">
                <a:latin typeface="Calibri" pitchFamily="34" charset="0"/>
              </a:rPr>
              <a:t>Family Planning Landscape of Indonesia</a:t>
            </a:r>
            <a:endParaRPr lang="en-AU" sz="4400" b="1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5013176"/>
            <a:ext cx="6072230" cy="642942"/>
          </a:xfrm>
        </p:spPr>
        <p:txBody>
          <a:bodyPr>
            <a:normAutofit fontScale="92500" lnSpcReduction="20000"/>
          </a:bodyPr>
          <a:lstStyle/>
          <a:p>
            <a:r>
              <a:rPr lang="en-AU" b="1" dirty="0" err="1" smtClean="0">
                <a:solidFill>
                  <a:schemeClr val="tx1"/>
                </a:solidFill>
                <a:latin typeface="Calibri" pitchFamily="34" charset="0"/>
              </a:rPr>
              <a:t>Inang</a:t>
            </a:r>
            <a:r>
              <a:rPr lang="en-AU" b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AU" b="1" dirty="0" err="1" smtClean="0">
                <a:solidFill>
                  <a:schemeClr val="tx1"/>
                </a:solidFill>
                <a:latin typeface="Calibri" pitchFamily="34" charset="0"/>
              </a:rPr>
              <a:t>Winarso</a:t>
            </a:r>
            <a:r>
              <a:rPr lang="en-AU" b="1" dirty="0" smtClean="0">
                <a:solidFill>
                  <a:schemeClr val="tx1"/>
                </a:solidFill>
                <a:latin typeface="Calibri" pitchFamily="34" charset="0"/>
              </a:rPr>
              <a:t> – PTSU</a:t>
            </a:r>
          </a:p>
          <a:p>
            <a:r>
              <a:rPr lang="en-AU" b="1" dirty="0" smtClean="0">
                <a:solidFill>
                  <a:schemeClr val="tx1"/>
                </a:solidFill>
                <a:latin typeface="Calibri" pitchFamily="34" charset="0"/>
              </a:rPr>
              <a:t>FP2020 CC Meeting , Dec 14. 2016</a:t>
            </a:r>
            <a:endParaRPr lang="en-AU" b="1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6-12-14 at 10.43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6632"/>
            <a:ext cx="7560840" cy="614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66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FP Plan</a:t>
            </a:r>
          </a:p>
          <a:p>
            <a:pPr lvl="1"/>
            <a:r>
              <a:rPr lang="en-US" dirty="0" err="1" smtClean="0"/>
              <a:t>Kampung</a:t>
            </a:r>
            <a:r>
              <a:rPr lang="en-US" dirty="0" smtClean="0"/>
              <a:t> KB is an inclusive, comprehensive and intersectional village-based </a:t>
            </a:r>
            <a:r>
              <a:rPr lang="en-US" dirty="0" err="1" smtClean="0"/>
              <a:t>programme</a:t>
            </a:r>
            <a:endParaRPr lang="en-US" dirty="0"/>
          </a:p>
          <a:p>
            <a:pPr lvl="1"/>
            <a:r>
              <a:rPr lang="en-US" dirty="0" smtClean="0"/>
              <a:t>Conforms to Village Law no.6/2014</a:t>
            </a:r>
          </a:p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More realistic and achievable targets in 2016 than those in 2013 - especially targets for TFR and Unmet need</a:t>
            </a:r>
          </a:p>
          <a:p>
            <a:r>
              <a:rPr lang="en-US" dirty="0" smtClean="0"/>
              <a:t>FP Committee/working groups and FP Partners</a:t>
            </a:r>
          </a:p>
          <a:p>
            <a:pPr lvl="1"/>
            <a:r>
              <a:rPr lang="en-US" dirty="0" smtClean="0"/>
              <a:t>This year committee and working group meetings are more intensive and of higher quality</a:t>
            </a:r>
          </a:p>
          <a:p>
            <a:r>
              <a:rPr lang="en-US" dirty="0" smtClean="0"/>
              <a:t>FP Budget </a:t>
            </a:r>
            <a:r>
              <a:rPr lang="mr-IN" dirty="0" smtClean="0"/>
              <a:t>–</a:t>
            </a:r>
            <a:r>
              <a:rPr lang="en-US" dirty="0" smtClean="0"/>
              <a:t> increase in budget expenditure and method procurement since 2013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8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825433" cy="4800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Needs policy on management and empowerment of FP facilitators in provincial and district level.</a:t>
            </a:r>
          </a:p>
          <a:p>
            <a:r>
              <a:rPr lang="en-US" sz="2400" dirty="0" smtClean="0"/>
              <a:t>Needs policy to include unmarried people as target of family planning </a:t>
            </a:r>
            <a:r>
              <a:rPr lang="en-US" sz="2400" dirty="0" err="1" smtClean="0"/>
              <a:t>programme</a:t>
            </a:r>
            <a:endParaRPr lang="en-US" sz="2400" dirty="0" smtClean="0"/>
          </a:p>
          <a:p>
            <a:r>
              <a:rPr lang="en-US" sz="2400" dirty="0"/>
              <a:t>Needs synchronized FP </a:t>
            </a:r>
            <a:r>
              <a:rPr lang="en-US" sz="2400" dirty="0" smtClean="0"/>
              <a:t>policies and database </a:t>
            </a:r>
            <a:r>
              <a:rPr lang="en-US" sz="2400" dirty="0"/>
              <a:t>between </a:t>
            </a:r>
            <a:r>
              <a:rPr lang="en-US" sz="2400" dirty="0" smtClean="0"/>
              <a:t>BKKBN, BPJS, </a:t>
            </a:r>
            <a:r>
              <a:rPr lang="en-US" sz="2400" dirty="0" err="1" smtClean="0"/>
              <a:t>MoH</a:t>
            </a:r>
            <a:r>
              <a:rPr lang="en-US" sz="2400" dirty="0" smtClean="0"/>
              <a:t>, Ministry of Home Affairs, and District government.</a:t>
            </a:r>
          </a:p>
          <a:p>
            <a:pPr lvl="2"/>
            <a:r>
              <a:rPr lang="en-US" sz="2200" dirty="0" smtClean="0"/>
              <a:t>FP services mechanism: in reference to </a:t>
            </a:r>
            <a:r>
              <a:rPr lang="en-US" sz="2200" dirty="0" err="1" smtClean="0"/>
              <a:t>MoH</a:t>
            </a:r>
            <a:r>
              <a:rPr lang="en-US" sz="2200" dirty="0" smtClean="0"/>
              <a:t> regulation No.52/2016: </a:t>
            </a:r>
            <a:r>
              <a:rPr lang="en-US" sz="2200" dirty="0"/>
              <a:t>S</a:t>
            </a:r>
            <a:r>
              <a:rPr lang="en-US" sz="2200" dirty="0" smtClean="0"/>
              <a:t>tandard </a:t>
            </a:r>
            <a:r>
              <a:rPr lang="en-US" sz="2200" dirty="0"/>
              <a:t>C</a:t>
            </a:r>
            <a:r>
              <a:rPr lang="en-US" sz="2200" dirty="0" smtClean="0"/>
              <a:t>ost for Services </a:t>
            </a:r>
            <a:r>
              <a:rPr lang="en-US" sz="2200" dirty="0"/>
              <a:t>P</a:t>
            </a:r>
            <a:r>
              <a:rPr lang="en-US" sz="2200" dirty="0" smtClean="0"/>
              <a:t>rovided by BPJS</a:t>
            </a:r>
          </a:p>
          <a:p>
            <a:pPr lvl="3"/>
            <a:r>
              <a:rPr lang="en-AU" sz="2000" dirty="0" smtClean="0">
                <a:latin typeface="Calibri" pitchFamily="34" charset="0"/>
              </a:rPr>
              <a:t>Chapter </a:t>
            </a:r>
            <a:r>
              <a:rPr lang="en-AU" sz="2000" dirty="0">
                <a:latin typeface="Calibri" pitchFamily="34" charset="0"/>
              </a:rPr>
              <a:t>2 : article 3 section 2.g, article 11, section 11.h</a:t>
            </a:r>
          </a:p>
          <a:p>
            <a:pPr lvl="3"/>
            <a:r>
              <a:rPr lang="en-AU" sz="2000" dirty="0">
                <a:latin typeface="Calibri" pitchFamily="34" charset="0"/>
              </a:rPr>
              <a:t>Chapter 3 : article 13, section 1.k ( </a:t>
            </a:r>
            <a:r>
              <a:rPr lang="en-AU" sz="2000" dirty="0" err="1">
                <a:latin typeface="Calibri" pitchFamily="34" charset="0"/>
              </a:rPr>
              <a:t>tubectomy</a:t>
            </a:r>
            <a:r>
              <a:rPr lang="en-AU" sz="2000" dirty="0">
                <a:latin typeface="Calibri" pitchFamily="34" charset="0"/>
              </a:rPr>
              <a:t> interval</a:t>
            </a:r>
            <a:r>
              <a:rPr lang="en-AU" sz="2000" dirty="0" smtClean="0">
                <a:latin typeface="Calibri" pitchFamily="34" charset="0"/>
              </a:rPr>
              <a:t>)</a:t>
            </a:r>
            <a:endParaRPr lang="en-US" sz="2200" dirty="0" smtClean="0"/>
          </a:p>
          <a:p>
            <a:pPr lvl="2"/>
            <a:r>
              <a:rPr lang="en-US" sz="2200" dirty="0"/>
              <a:t>D</a:t>
            </a:r>
            <a:r>
              <a:rPr lang="en-US" sz="2200" dirty="0" smtClean="0"/>
              <a:t>ata of contraceptive market share in private companies</a:t>
            </a:r>
          </a:p>
          <a:p>
            <a:r>
              <a:rPr lang="en-AU" sz="2400" dirty="0">
                <a:latin typeface="Calibri" pitchFamily="34" charset="0"/>
              </a:rPr>
              <a:t>In 2017 IDHS will be conducted</a:t>
            </a:r>
          </a:p>
          <a:p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9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43042" y="2357430"/>
            <a:ext cx="5214974" cy="1285884"/>
          </a:xfrm>
        </p:spPr>
        <p:txBody>
          <a:bodyPr>
            <a:noAutofit/>
          </a:bodyPr>
          <a:lstStyle/>
          <a:p>
            <a:pPr algn="ctr"/>
            <a:r>
              <a:rPr lang="en-AU" sz="5400" b="1" dirty="0" smtClean="0">
                <a:latin typeface="Calibri" pitchFamily="34" charset="0"/>
              </a:rPr>
              <a:t>Thank You</a:t>
            </a:r>
            <a:br>
              <a:rPr lang="en-AU" sz="5400" b="1" dirty="0" smtClean="0">
                <a:latin typeface="Calibri" pitchFamily="34" charset="0"/>
              </a:rPr>
            </a:br>
            <a:endParaRPr lang="en-AU" sz="20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06003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Country Engagement Working Group (2013)</a:t>
            </a:r>
          </a:p>
          <a:p>
            <a:pPr lvl="1"/>
            <a:r>
              <a:rPr lang="en-US" dirty="0" smtClean="0"/>
              <a:t>Requested  all committed countries to provide information on its FP situation</a:t>
            </a:r>
          </a:p>
          <a:p>
            <a:pPr lvl="1"/>
            <a:r>
              <a:rPr lang="en-US" dirty="0" smtClean="0"/>
              <a:t>Landscaping exercise using the matrix given by the CEWG</a:t>
            </a:r>
          </a:p>
          <a:p>
            <a:endParaRPr lang="en-US" dirty="0" smtClean="0"/>
          </a:p>
          <a:p>
            <a:r>
              <a:rPr lang="en-US" dirty="0" smtClean="0"/>
              <a:t>Objective</a:t>
            </a:r>
            <a:endParaRPr lang="en-US" dirty="0"/>
          </a:p>
          <a:p>
            <a:pPr lvl="1"/>
            <a:r>
              <a:rPr lang="en-US" dirty="0" smtClean="0"/>
              <a:t>To help gain a better understanding of FP situation in all committed countries</a:t>
            </a:r>
          </a:p>
          <a:p>
            <a:pPr lvl="1"/>
            <a:r>
              <a:rPr lang="en-US" dirty="0" smtClean="0"/>
              <a:t>To be used as reference by the FP2020 Reference group and the CEWG </a:t>
            </a:r>
          </a:p>
          <a:p>
            <a:endParaRPr lang="en-US" dirty="0" smtClean="0"/>
          </a:p>
          <a:p>
            <a:r>
              <a:rPr lang="en-US" dirty="0" smtClean="0"/>
              <a:t>Indonesia CC submitted to the CEWG in Dec 2013</a:t>
            </a:r>
          </a:p>
          <a:p>
            <a:endParaRPr lang="en-US" dirty="0" smtClean="0"/>
          </a:p>
          <a:p>
            <a:r>
              <a:rPr lang="en-US" dirty="0" smtClean="0"/>
              <a:t>Indonesia CC feels the need to update the situation after 3 years:</a:t>
            </a:r>
          </a:p>
          <a:p>
            <a:pPr lvl="1"/>
            <a:r>
              <a:rPr lang="en-US" dirty="0" smtClean="0"/>
              <a:t>To inform the Country Committee on the latest situation</a:t>
            </a:r>
          </a:p>
          <a:p>
            <a:pPr lvl="1"/>
            <a:r>
              <a:rPr lang="en-US" dirty="0" smtClean="0"/>
              <a:t>Use the opportunities and address the challenges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Discuss way forward to achieve the committed targets  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AU" dirty="0">
                <a:latin typeface="Calibri" pitchFamily="34" charset="0"/>
              </a:rPr>
              <a:t>Strategic Planning of FP 2015 – 2019 - revised 26 Sept 2016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8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Landscaping Matrix 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7620000" cy="4061048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A working documents</a:t>
            </a:r>
          </a:p>
          <a:p>
            <a:r>
              <a:rPr lang="en-US" sz="3600" dirty="0" smtClean="0"/>
              <a:t>Still needs more inputs</a:t>
            </a:r>
          </a:p>
          <a:p>
            <a:r>
              <a:rPr lang="en-US" sz="3600" dirty="0" smtClean="0"/>
              <a:t>Elements of information in the matrix: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3400" dirty="0" smtClean="0"/>
              <a:t>Government Contacts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3600" dirty="0" smtClean="0"/>
              <a:t>FP Plan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3600" dirty="0" smtClean="0"/>
              <a:t>FP Committee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3600" dirty="0" smtClean="0"/>
              <a:t>Partners in FP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3600" dirty="0" smtClean="0"/>
              <a:t>Key Metrix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8917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620000" cy="1143000"/>
          </a:xfrm>
        </p:spPr>
        <p:txBody>
          <a:bodyPr/>
          <a:lstStyle/>
          <a:p>
            <a:r>
              <a:rPr lang="en-US" dirty="0" smtClean="0"/>
              <a:t>Government Contacts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0808"/>
            <a:ext cx="8388424" cy="17588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07904" y="13407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79912" y="386104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2016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408" y="4365104"/>
            <a:ext cx="8415155" cy="160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7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Plan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916832"/>
            <a:ext cx="5184576" cy="43924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916832"/>
            <a:ext cx="3225800" cy="37465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491880" y="148478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16216" y="148478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87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636912"/>
            <a:ext cx="4824536" cy="2448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636912"/>
            <a:ext cx="3600400" cy="24482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31840" y="20608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44208" y="20608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33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Committee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4" y="2204864"/>
            <a:ext cx="5400600" cy="288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2204864"/>
            <a:ext cx="3403600" cy="28803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31840" y="1556792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2013				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1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620000" cy="1143000"/>
          </a:xfrm>
        </p:spPr>
        <p:txBody>
          <a:bodyPr/>
          <a:lstStyle/>
          <a:p>
            <a:r>
              <a:rPr lang="en-US" dirty="0" smtClean="0"/>
              <a:t>FP Partners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984202"/>
              </p:ext>
            </p:extLst>
          </p:nvPr>
        </p:nvGraphicFramePr>
        <p:xfrm>
          <a:off x="107504" y="1844824"/>
          <a:ext cx="5112568" cy="1254760"/>
        </p:xfrm>
        <a:graphic>
          <a:graphicData uri="http://schemas.openxmlformats.org/drawingml/2006/table">
            <a:tbl>
              <a:tblPr/>
              <a:tblGrid>
                <a:gridCol w="2241126"/>
                <a:gridCol w="2871442"/>
              </a:tblGrid>
              <a:tr h="533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Status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Partnership coordination unit in place, of medium or poor quality, e.g. due to involvement of few types of partners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Committee name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Country engagement working group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Frequency of meetings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Once a month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Coordinated by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BKKBN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Topics covered - FP, RH, general health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FP coordination only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215303"/>
              </p:ext>
            </p:extLst>
          </p:nvPr>
        </p:nvGraphicFramePr>
        <p:xfrm>
          <a:off x="5292080" y="1844824"/>
          <a:ext cx="3009900" cy="1244600"/>
        </p:xfrm>
        <a:graphic>
          <a:graphicData uri="http://schemas.openxmlformats.org/drawingml/2006/table">
            <a:tbl>
              <a:tblPr/>
              <a:tblGrid>
                <a:gridCol w="3009900"/>
              </a:tblGrid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Partnership coordination unit in place, of strong quality, e.g. has representatives from donors, civil society, NGOs, etc.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FP2020 Country Committee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Once a quarter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BKKBN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FP coordination only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933418"/>
              </p:ext>
            </p:extLst>
          </p:nvPr>
        </p:nvGraphicFramePr>
        <p:xfrm>
          <a:off x="107504" y="3356992"/>
          <a:ext cx="5112568" cy="1775460"/>
        </p:xfrm>
        <a:graphic>
          <a:graphicData uri="http://schemas.openxmlformats.org/drawingml/2006/table">
            <a:tbl>
              <a:tblPr/>
              <a:tblGrid>
                <a:gridCol w="2232248"/>
                <a:gridCol w="2880320"/>
              </a:tblGrid>
              <a:tr h="355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Civil society present in FP in country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Faith-based foundations with their networks (Muhammadiyah, NU), women NGOs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NGOs present in FP in country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JHPIEGO, AFP/JHU/CCP, PKBI/IPPF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Implementing partners present in FP in country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AFP/JHU/CCP, PKBI/IPPF, JNPK, PKMI 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Private sectors present in FP in country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Pharmaceutical companies, private hospitals, midwives, medical schools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Key gaps/needs in partner support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Currently limited partners are supporting FP and the need to have better coordination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903475"/>
              </p:ext>
            </p:extLst>
          </p:nvPr>
        </p:nvGraphicFramePr>
        <p:xfrm>
          <a:off x="5292080" y="3356992"/>
          <a:ext cx="3009900" cy="1905000"/>
        </p:xfrm>
        <a:graphic>
          <a:graphicData uri="http://schemas.openxmlformats.org/drawingml/2006/table">
            <a:tbl>
              <a:tblPr/>
              <a:tblGrid>
                <a:gridCol w="3009900"/>
              </a:tblGrid>
              <a:tr h="355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Profession-based society, such as Ikatan Bidan Indonesia (IBI)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YCCP, YKB,  YKP, JHPIEGO, AFP/JHU/CCP, PKBI/IPPF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AFP/JHU/CCP, PKBI/IPPF, JNPK, PKMI </a:t>
                      </a:r>
                      <a:endParaRPr lang="en-US" sz="1100" b="0" i="0" u="none" strike="noStrike" dirty="0" smtClean="0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Pharmaceutical companies, private hospitals, private clinics.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Capacity building, technical assistance, and data information improvement </a:t>
                      </a:r>
                      <a:r>
                        <a:rPr lang="en-US" sz="1100" b="0" i="0" u="none" strike="noStrike" dirty="0" smtClean="0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and</a:t>
                      </a:r>
                      <a:r>
                        <a:rPr lang="en-US" sz="1100" b="0" i="0" u="none" strike="noStrike" baseline="0" dirty="0" smtClean="0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 synchronization </a:t>
                      </a:r>
                      <a:r>
                        <a:rPr lang="en-US" sz="1100" b="0" i="0" u="none" strike="noStrike" dirty="0" smtClean="0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needed</a:t>
                      </a:r>
                      <a:r>
                        <a:rPr lang="en-US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419872" y="134076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2013			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804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</a:t>
            </a:r>
            <a:r>
              <a:rPr lang="en-US" dirty="0" err="1" smtClean="0"/>
              <a:t>Metrix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45707"/>
              </p:ext>
            </p:extLst>
          </p:nvPr>
        </p:nvGraphicFramePr>
        <p:xfrm>
          <a:off x="539552" y="1916832"/>
          <a:ext cx="7023100" cy="1442720"/>
        </p:xfrm>
        <a:graphic>
          <a:graphicData uri="http://schemas.openxmlformats.org/drawingml/2006/table">
            <a:tbl>
              <a:tblPr/>
              <a:tblGrid>
                <a:gridCol w="3251200"/>
                <a:gridCol w="1054100"/>
                <a:gridCol w="266700"/>
                <a:gridCol w="762000"/>
                <a:gridCol w="266700"/>
                <a:gridCol w="1422400"/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Date (year)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Source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DHS - CPR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61.4%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2007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DHS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DHS - MCPR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57.4%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2007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DHS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DHS - Unmet need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13.1%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2007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DHS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Date (year)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Source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Most recent CPR estimate (e.g., country survey)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61.90%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DHS preliminary report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Most recent MCPR estimate (e.g., country survey)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DHS preliminary report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Most recent unmet need estimate (e.g., country survey)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11.40%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DHS preliminary report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07904" y="148478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07904" y="364502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2016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593465"/>
              </p:ext>
            </p:extLst>
          </p:nvPr>
        </p:nvGraphicFramePr>
        <p:xfrm>
          <a:off x="539552" y="4149080"/>
          <a:ext cx="7344818" cy="1682368"/>
        </p:xfrm>
        <a:graphic>
          <a:graphicData uri="http://schemas.openxmlformats.org/drawingml/2006/table">
            <a:tbl>
              <a:tblPr/>
              <a:tblGrid>
                <a:gridCol w="2423789"/>
                <a:gridCol w="734482"/>
                <a:gridCol w="1187412"/>
                <a:gridCol w="257069"/>
                <a:gridCol w="869137"/>
                <a:gridCol w="257069"/>
                <a:gridCol w="1615860"/>
              </a:tblGrid>
              <a:tr h="252348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Date (year)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Source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DHS - CPR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61.9%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DHS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DHS - MCPR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57.9%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DHS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DHS - Unmet need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11.4%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DHS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Date (year)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Source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78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Most recent CPR estimate (e.g., country survey)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sk-SK" sz="1100" b="0" i="0" u="none" strike="noStrike" dirty="0" smtClean="0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sk-SK" sz="1100" b="0" i="0" u="none" strike="noStrike" dirty="0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b="0" i="0" u="none" strike="noStrike" dirty="0" smtClean="0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-</a:t>
                      </a:r>
                      <a:r>
                        <a:rPr lang="sk-SK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1778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Most recent MCPR estimate (e.g., country survey)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b="0" i="0" u="none" strike="noStrike" dirty="0" smtClean="0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-</a:t>
                      </a:r>
                      <a:r>
                        <a:rPr lang="sk-SK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b="0" i="0" u="none" strike="noStrike" dirty="0" smtClean="0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-</a:t>
                      </a:r>
                      <a:r>
                        <a:rPr lang="sk-SK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1778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Most recent unmet need estimate (e.g., country survey)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b="0" i="0" u="none" strike="noStrike" dirty="0" smtClean="0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-</a:t>
                      </a:r>
                      <a:r>
                        <a:rPr lang="sk-SK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b="0" i="0" u="none" strike="noStrike" dirty="0" smtClean="0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-</a:t>
                      </a:r>
                      <a:r>
                        <a:rPr lang="sk-SK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204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1014</TotalTime>
  <Words>723</Words>
  <Application>Microsoft Office PowerPoint</Application>
  <PresentationFormat>On-screen Show (4:3)</PresentationFormat>
  <Paragraphs>197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Family Planning Landscape of Indonesia</vt:lpstr>
      <vt:lpstr>Introduction</vt:lpstr>
      <vt:lpstr>Landscaping Matrix 2016</vt:lpstr>
      <vt:lpstr>Government Contacts</vt:lpstr>
      <vt:lpstr>FP Plan</vt:lpstr>
      <vt:lpstr>Goals</vt:lpstr>
      <vt:lpstr>FP Committee</vt:lpstr>
      <vt:lpstr>FP Partners</vt:lpstr>
      <vt:lpstr>Key Metrix</vt:lpstr>
      <vt:lpstr>PowerPoint Presentation</vt:lpstr>
      <vt:lpstr>Conclusion</vt:lpstr>
      <vt:lpstr>Way Forward</vt:lpstr>
      <vt:lpstr>Thank You 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Country Landscape: Indonesia</dc:title>
  <dc:creator>Default</dc:creator>
  <cp:lastModifiedBy>adila</cp:lastModifiedBy>
  <cp:revision>110</cp:revision>
  <cp:lastPrinted>2016-12-14T04:53:54Z</cp:lastPrinted>
  <dcterms:created xsi:type="dcterms:W3CDTF">2013-07-03T06:59:39Z</dcterms:created>
  <dcterms:modified xsi:type="dcterms:W3CDTF">2017-05-22T06:42:58Z</dcterms:modified>
</cp:coreProperties>
</file>