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B224E9-D6BC-472C-B17F-A13E697BA8FE}"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9EF-834A-4FE7-8EE9-3A319EDA53BD}" type="slidenum">
              <a:rPr lang="en-US" smtClean="0"/>
              <a:t>‹#›</a:t>
            </a:fld>
            <a:endParaRPr lang="en-US"/>
          </a:p>
        </p:txBody>
      </p:sp>
    </p:spTree>
    <p:extLst>
      <p:ext uri="{BB962C8B-B14F-4D97-AF65-F5344CB8AC3E}">
        <p14:creationId xmlns:p14="http://schemas.microsoft.com/office/powerpoint/2010/main" val="238141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224E9-D6BC-472C-B17F-A13E697BA8FE}"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9EF-834A-4FE7-8EE9-3A319EDA53BD}" type="slidenum">
              <a:rPr lang="en-US" smtClean="0"/>
              <a:t>‹#›</a:t>
            </a:fld>
            <a:endParaRPr lang="en-US"/>
          </a:p>
        </p:txBody>
      </p:sp>
    </p:spTree>
    <p:extLst>
      <p:ext uri="{BB962C8B-B14F-4D97-AF65-F5344CB8AC3E}">
        <p14:creationId xmlns:p14="http://schemas.microsoft.com/office/powerpoint/2010/main" val="390364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224E9-D6BC-472C-B17F-A13E697BA8FE}"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9EF-834A-4FE7-8EE9-3A319EDA53BD}" type="slidenum">
              <a:rPr lang="en-US" smtClean="0"/>
              <a:t>‹#›</a:t>
            </a:fld>
            <a:endParaRPr lang="en-US"/>
          </a:p>
        </p:txBody>
      </p:sp>
    </p:spTree>
    <p:extLst>
      <p:ext uri="{BB962C8B-B14F-4D97-AF65-F5344CB8AC3E}">
        <p14:creationId xmlns:p14="http://schemas.microsoft.com/office/powerpoint/2010/main" val="350644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B224E9-D6BC-472C-B17F-A13E697BA8FE}"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9EF-834A-4FE7-8EE9-3A319EDA53BD}" type="slidenum">
              <a:rPr lang="en-US" smtClean="0"/>
              <a:t>‹#›</a:t>
            </a:fld>
            <a:endParaRPr lang="en-US"/>
          </a:p>
        </p:txBody>
      </p:sp>
    </p:spTree>
    <p:extLst>
      <p:ext uri="{BB962C8B-B14F-4D97-AF65-F5344CB8AC3E}">
        <p14:creationId xmlns:p14="http://schemas.microsoft.com/office/powerpoint/2010/main" val="418331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B224E9-D6BC-472C-B17F-A13E697BA8FE}"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989EF-834A-4FE7-8EE9-3A319EDA53BD}" type="slidenum">
              <a:rPr lang="en-US" smtClean="0"/>
              <a:t>‹#›</a:t>
            </a:fld>
            <a:endParaRPr lang="en-US"/>
          </a:p>
        </p:txBody>
      </p:sp>
    </p:spTree>
    <p:extLst>
      <p:ext uri="{BB962C8B-B14F-4D97-AF65-F5344CB8AC3E}">
        <p14:creationId xmlns:p14="http://schemas.microsoft.com/office/powerpoint/2010/main" val="146000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B224E9-D6BC-472C-B17F-A13E697BA8FE}"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989EF-834A-4FE7-8EE9-3A319EDA53BD}" type="slidenum">
              <a:rPr lang="en-US" smtClean="0"/>
              <a:t>‹#›</a:t>
            </a:fld>
            <a:endParaRPr lang="en-US"/>
          </a:p>
        </p:txBody>
      </p:sp>
    </p:spTree>
    <p:extLst>
      <p:ext uri="{BB962C8B-B14F-4D97-AF65-F5344CB8AC3E}">
        <p14:creationId xmlns:p14="http://schemas.microsoft.com/office/powerpoint/2010/main" val="229006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B224E9-D6BC-472C-B17F-A13E697BA8FE}" type="datetimeFigureOut">
              <a:rPr lang="en-US" smtClean="0"/>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989EF-834A-4FE7-8EE9-3A319EDA53BD}" type="slidenum">
              <a:rPr lang="en-US" smtClean="0"/>
              <a:t>‹#›</a:t>
            </a:fld>
            <a:endParaRPr lang="en-US"/>
          </a:p>
        </p:txBody>
      </p:sp>
    </p:spTree>
    <p:extLst>
      <p:ext uri="{BB962C8B-B14F-4D97-AF65-F5344CB8AC3E}">
        <p14:creationId xmlns:p14="http://schemas.microsoft.com/office/powerpoint/2010/main" val="580766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B224E9-D6BC-472C-B17F-A13E697BA8FE}" type="datetimeFigureOut">
              <a:rPr lang="en-US" smtClean="0"/>
              <a:t>5/22/2017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989EF-834A-4FE7-8EE9-3A319EDA53BD}" type="slidenum">
              <a:rPr lang="en-US" smtClean="0"/>
              <a:t>‹#›</a:t>
            </a:fld>
            <a:endParaRPr lang="en-US"/>
          </a:p>
        </p:txBody>
      </p:sp>
    </p:spTree>
    <p:extLst>
      <p:ext uri="{BB962C8B-B14F-4D97-AF65-F5344CB8AC3E}">
        <p14:creationId xmlns:p14="http://schemas.microsoft.com/office/powerpoint/2010/main" val="264001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224E9-D6BC-472C-B17F-A13E697BA8FE}" type="datetimeFigureOut">
              <a:rPr lang="en-US" smtClean="0"/>
              <a:t>5/22/2017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989EF-834A-4FE7-8EE9-3A319EDA53BD}" type="slidenum">
              <a:rPr lang="en-US" smtClean="0"/>
              <a:t>‹#›</a:t>
            </a:fld>
            <a:endParaRPr lang="en-US"/>
          </a:p>
        </p:txBody>
      </p:sp>
    </p:spTree>
    <p:extLst>
      <p:ext uri="{BB962C8B-B14F-4D97-AF65-F5344CB8AC3E}">
        <p14:creationId xmlns:p14="http://schemas.microsoft.com/office/powerpoint/2010/main" val="149625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B224E9-D6BC-472C-B17F-A13E697BA8FE}"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989EF-834A-4FE7-8EE9-3A319EDA53BD}" type="slidenum">
              <a:rPr lang="en-US" smtClean="0"/>
              <a:t>‹#›</a:t>
            </a:fld>
            <a:endParaRPr lang="en-US"/>
          </a:p>
        </p:txBody>
      </p:sp>
    </p:spTree>
    <p:extLst>
      <p:ext uri="{BB962C8B-B14F-4D97-AF65-F5344CB8AC3E}">
        <p14:creationId xmlns:p14="http://schemas.microsoft.com/office/powerpoint/2010/main" val="272019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B224E9-D6BC-472C-B17F-A13E697BA8FE}"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989EF-834A-4FE7-8EE9-3A319EDA53BD}" type="slidenum">
              <a:rPr lang="en-US" smtClean="0"/>
              <a:t>‹#›</a:t>
            </a:fld>
            <a:endParaRPr lang="en-US"/>
          </a:p>
        </p:txBody>
      </p:sp>
    </p:spTree>
    <p:extLst>
      <p:ext uri="{BB962C8B-B14F-4D97-AF65-F5344CB8AC3E}">
        <p14:creationId xmlns:p14="http://schemas.microsoft.com/office/powerpoint/2010/main" val="388341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224E9-D6BC-472C-B17F-A13E697BA8FE}" type="datetimeFigureOut">
              <a:rPr lang="en-US" smtClean="0"/>
              <a:t>5/22/2017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989EF-834A-4FE7-8EE9-3A319EDA53BD}" type="slidenum">
              <a:rPr lang="en-US" smtClean="0"/>
              <a:t>‹#›</a:t>
            </a:fld>
            <a:endParaRPr lang="en-US"/>
          </a:p>
        </p:txBody>
      </p:sp>
    </p:spTree>
    <p:extLst>
      <p:ext uri="{BB962C8B-B14F-4D97-AF65-F5344CB8AC3E}">
        <p14:creationId xmlns:p14="http://schemas.microsoft.com/office/powerpoint/2010/main" val="1695384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normAutofit fontScale="90000"/>
          </a:bodyPr>
          <a:lstStyle/>
          <a:p>
            <a:r>
              <a:rPr lang="en-US" dirty="0" smtClean="0"/>
              <a:t>FP2020</a:t>
            </a:r>
            <a:br>
              <a:rPr lang="en-US" dirty="0" smtClean="0"/>
            </a:br>
            <a:r>
              <a:rPr lang="en-US" dirty="0" smtClean="0"/>
              <a:t>Country Action Plan</a:t>
            </a:r>
            <a:br>
              <a:rPr lang="en-US" dirty="0" smtClean="0"/>
            </a:br>
            <a:r>
              <a:rPr lang="en-US" dirty="0" smtClean="0"/>
              <a:t>Indonesia</a:t>
            </a:r>
            <a:endParaRPr lang="en-US" dirty="0"/>
          </a:p>
        </p:txBody>
      </p:sp>
      <p:sp>
        <p:nvSpPr>
          <p:cNvPr id="4" name="Subtitle 3"/>
          <p:cNvSpPr>
            <a:spLocks noGrp="1"/>
          </p:cNvSpPr>
          <p:nvPr>
            <p:ph type="subTitle" idx="1"/>
          </p:nvPr>
        </p:nvSpPr>
        <p:spPr/>
        <p:txBody>
          <a:bodyPr/>
          <a:lstStyle/>
          <a:p>
            <a:pPr algn="r"/>
            <a:r>
              <a:rPr lang="en-US" dirty="0" smtClean="0"/>
              <a:t>FP2020 Country Committee</a:t>
            </a:r>
          </a:p>
          <a:p>
            <a:pPr algn="r"/>
            <a:r>
              <a:rPr lang="en-US" dirty="0" smtClean="0"/>
              <a:t>1 September 2016</a:t>
            </a:r>
          </a:p>
          <a:p>
            <a:pPr algn="r"/>
            <a:r>
              <a:rPr lang="en-US" dirty="0" err="1" smtClean="0"/>
              <a:t>Ruang</a:t>
            </a:r>
            <a:r>
              <a:rPr lang="en-US" dirty="0" smtClean="0"/>
              <a:t> </a:t>
            </a:r>
            <a:r>
              <a:rPr lang="en-US" dirty="0" err="1" smtClean="0"/>
              <a:t>Serba</a:t>
            </a:r>
            <a:r>
              <a:rPr lang="en-US" dirty="0" smtClean="0"/>
              <a:t> </a:t>
            </a:r>
            <a:r>
              <a:rPr lang="en-US" dirty="0" err="1" smtClean="0"/>
              <a:t>Guna</a:t>
            </a:r>
            <a:r>
              <a:rPr lang="en-US" dirty="0" smtClean="0"/>
              <a:t> - BKKBN</a:t>
            </a:r>
          </a:p>
          <a:p>
            <a:pPr algn="r"/>
            <a:endParaRPr lang="en-US" dirty="0"/>
          </a:p>
        </p:txBody>
      </p:sp>
    </p:spTree>
    <p:extLst>
      <p:ext uri="{BB962C8B-B14F-4D97-AF65-F5344CB8AC3E}">
        <p14:creationId xmlns:p14="http://schemas.microsoft.com/office/powerpoint/2010/main" val="143851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dirty="0" smtClean="0"/>
              <a:t>FP2020 Asia Focal Points (AFP) Meeting in Nusa </a:t>
            </a:r>
            <a:r>
              <a:rPr lang="en-US" dirty="0" err="1" smtClean="0"/>
              <a:t>Dua</a:t>
            </a:r>
            <a:r>
              <a:rPr lang="en-US" dirty="0" smtClean="0"/>
              <a:t>, 29-30 Jan 2016.</a:t>
            </a:r>
          </a:p>
          <a:p>
            <a:endParaRPr lang="en-US" dirty="0" smtClean="0"/>
          </a:p>
          <a:p>
            <a:r>
              <a:rPr lang="en-US" dirty="0" smtClean="0"/>
              <a:t>Indonesian team:</a:t>
            </a:r>
          </a:p>
          <a:p>
            <a:pPr marL="971550" lvl="1" indent="-514350">
              <a:buFont typeface="+mj-lt"/>
              <a:buAutoNum type="arabicPeriod"/>
            </a:pPr>
            <a:r>
              <a:rPr lang="en-US" dirty="0" smtClean="0"/>
              <a:t>Mr. </a:t>
            </a:r>
            <a:r>
              <a:rPr lang="en-US" dirty="0" err="1" smtClean="0"/>
              <a:t>Ipin</a:t>
            </a:r>
            <a:r>
              <a:rPr lang="en-US" dirty="0" smtClean="0"/>
              <a:t> </a:t>
            </a:r>
            <a:r>
              <a:rPr lang="en-US" dirty="0" err="1" smtClean="0"/>
              <a:t>Husni</a:t>
            </a:r>
            <a:r>
              <a:rPr lang="en-US" dirty="0" smtClean="0"/>
              <a:t> (Head of Planning Bureau, BKKBN)</a:t>
            </a:r>
          </a:p>
          <a:p>
            <a:pPr marL="971550" lvl="1" indent="-514350">
              <a:buFont typeface="+mj-lt"/>
              <a:buAutoNum type="arabicPeriod"/>
            </a:pPr>
            <a:r>
              <a:rPr lang="en-US" dirty="0" smtClean="0"/>
              <a:t>Dr. Annette S Robertson (UNFPA Country Rep)</a:t>
            </a:r>
          </a:p>
          <a:p>
            <a:pPr marL="971550" lvl="1" indent="-514350">
              <a:buFont typeface="+mj-lt"/>
              <a:buAutoNum type="arabicPeriod"/>
            </a:pPr>
            <a:r>
              <a:rPr lang="en-US" dirty="0" smtClean="0"/>
              <a:t>Dr. </a:t>
            </a:r>
            <a:r>
              <a:rPr lang="en-US" dirty="0" err="1" smtClean="0"/>
              <a:t>Sigit</a:t>
            </a:r>
            <a:r>
              <a:rPr lang="en-US" dirty="0" smtClean="0"/>
              <a:t> </a:t>
            </a:r>
            <a:r>
              <a:rPr lang="en-US" dirty="0" err="1" smtClean="0"/>
              <a:t>Sulistyo</a:t>
            </a:r>
            <a:r>
              <a:rPr lang="en-US" dirty="0" smtClean="0"/>
              <a:t> (USAID)</a:t>
            </a:r>
          </a:p>
          <a:p>
            <a:pPr marL="971550" lvl="1" indent="-514350">
              <a:buFont typeface="+mj-lt"/>
              <a:buAutoNum type="arabicPeriod"/>
            </a:pPr>
            <a:r>
              <a:rPr lang="en-US" dirty="0" smtClean="0"/>
              <a:t>Dr. Melania Hidayat (RH officer, UNFPA)</a:t>
            </a:r>
          </a:p>
          <a:p>
            <a:endParaRPr lang="en-US" dirty="0" smtClean="0"/>
          </a:p>
          <a:p>
            <a:r>
              <a:rPr lang="en-US" dirty="0" smtClean="0"/>
              <a:t>Country Action Plan was drafted during the workshop and refined in close consultation with FP2020 secretariat. </a:t>
            </a:r>
          </a:p>
          <a:p>
            <a:endParaRPr lang="en-US" dirty="0" smtClean="0"/>
          </a:p>
          <a:p>
            <a:r>
              <a:rPr lang="en-US" dirty="0" smtClean="0"/>
              <a:t>Submitted to the FP2020 secretariat on Feb 22</a:t>
            </a:r>
            <a:r>
              <a:rPr lang="en-US" baseline="30000" dirty="0" smtClean="0"/>
              <a:t>nd</a:t>
            </a:r>
            <a:r>
              <a:rPr lang="en-US" dirty="0" smtClean="0"/>
              <a:t>, 2016 </a:t>
            </a:r>
          </a:p>
          <a:p>
            <a:pPr marL="571500" indent="-514350"/>
            <a:endParaRPr lang="en-US" dirty="0"/>
          </a:p>
        </p:txBody>
      </p:sp>
    </p:spTree>
    <p:extLst>
      <p:ext uri="{BB962C8B-B14F-4D97-AF65-F5344CB8AC3E}">
        <p14:creationId xmlns:p14="http://schemas.microsoft.com/office/powerpoint/2010/main" val="96058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2016 Priorities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marL="514350" indent="-514350">
              <a:buFont typeface="+mj-lt"/>
              <a:buAutoNum type="arabicPeriod"/>
            </a:pPr>
            <a:r>
              <a:rPr lang="en-US" dirty="0" smtClean="0">
                <a:effectLst/>
                <a:ea typeface="Calibri"/>
                <a:cs typeface="Times New Roman"/>
              </a:rPr>
              <a:t>Develop and implement </a:t>
            </a:r>
            <a:r>
              <a:rPr lang="en-US" b="1" dirty="0" smtClean="0">
                <a:effectLst/>
                <a:ea typeface="Calibri"/>
                <a:cs typeface="Times New Roman"/>
              </a:rPr>
              <a:t>Costed Implementation Plan</a:t>
            </a:r>
            <a:r>
              <a:rPr lang="en-US" dirty="0" smtClean="0">
                <a:effectLst/>
                <a:ea typeface="Calibri"/>
                <a:cs typeface="Times New Roman"/>
              </a:rPr>
              <a:t>: National and priority districts/provinces; based on the Framework of the rights based FP strategy</a:t>
            </a:r>
          </a:p>
          <a:p>
            <a:pPr marL="514350" indent="-514350">
              <a:buFont typeface="+mj-lt"/>
              <a:buAutoNum type="arabicPeriod"/>
            </a:pPr>
            <a:r>
              <a:rPr lang="en-US" dirty="0" smtClean="0">
                <a:effectLst/>
                <a:ea typeface="Calibri"/>
                <a:cs typeface="Times New Roman"/>
              </a:rPr>
              <a:t>Develop </a:t>
            </a:r>
            <a:r>
              <a:rPr lang="en-US" b="1" dirty="0" smtClean="0">
                <a:effectLst/>
                <a:ea typeface="Calibri"/>
                <a:cs typeface="Times New Roman"/>
              </a:rPr>
              <a:t>policy briefs</a:t>
            </a:r>
            <a:r>
              <a:rPr lang="en-US" dirty="0" smtClean="0">
                <a:effectLst/>
                <a:ea typeface="Calibri"/>
                <a:cs typeface="Times New Roman"/>
              </a:rPr>
              <a:t> for inputs to strengthen / Revision of  the Regulations / Policies/Guides for implementation of FP in UHC</a:t>
            </a:r>
          </a:p>
          <a:p>
            <a:pPr marL="514350" lvl="0" indent="-514350">
              <a:buFont typeface="+mj-lt"/>
              <a:buAutoNum type="arabicPeriod"/>
            </a:pPr>
            <a:r>
              <a:rPr lang="en-US" b="1" dirty="0" smtClean="0">
                <a:effectLst/>
                <a:ea typeface="Calibri"/>
                <a:cs typeface="Times New Roman"/>
              </a:rPr>
              <a:t>Assess quality of FP services </a:t>
            </a:r>
            <a:r>
              <a:rPr lang="en-US" dirty="0" smtClean="0">
                <a:effectLst/>
                <a:ea typeface="Calibri"/>
                <a:cs typeface="Times New Roman"/>
              </a:rPr>
              <a:t>and continue the process for </a:t>
            </a:r>
            <a:r>
              <a:rPr lang="en-US" b="1" dirty="0" smtClean="0">
                <a:effectLst/>
                <a:ea typeface="Calibri"/>
                <a:cs typeface="Times New Roman"/>
              </a:rPr>
              <a:t>quality assurance</a:t>
            </a:r>
            <a:r>
              <a:rPr lang="en-US" dirty="0" smtClean="0">
                <a:effectLst/>
                <a:ea typeface="Calibri"/>
                <a:cs typeface="Times New Roman"/>
              </a:rPr>
              <a:t> of condom (with possible expansion to assess quality of DMPA)</a:t>
            </a:r>
          </a:p>
          <a:p>
            <a:pPr marL="514350" indent="-514350">
              <a:buFont typeface="+mj-lt"/>
              <a:buAutoNum type="arabicPeriod"/>
            </a:pPr>
            <a:r>
              <a:rPr lang="en-US" b="1" dirty="0" smtClean="0">
                <a:effectLst/>
                <a:ea typeface="Calibri"/>
                <a:cs typeface="Times New Roman"/>
              </a:rPr>
              <a:t>Use PMA2020 results </a:t>
            </a:r>
            <a:r>
              <a:rPr lang="en-US" dirty="0" smtClean="0">
                <a:effectLst/>
                <a:ea typeface="Calibri"/>
                <a:cs typeface="Times New Roman"/>
              </a:rPr>
              <a:t>and other knowledge products to inform decision makers (national/sub national) for </a:t>
            </a:r>
            <a:r>
              <a:rPr lang="en-US" dirty="0" err="1" smtClean="0">
                <a:effectLst/>
                <a:ea typeface="Calibri"/>
                <a:cs typeface="Times New Roman"/>
              </a:rPr>
              <a:t>programme</a:t>
            </a:r>
            <a:r>
              <a:rPr lang="en-US" dirty="0" smtClean="0">
                <a:effectLst/>
                <a:ea typeface="Calibri"/>
                <a:cs typeface="Times New Roman"/>
              </a:rPr>
              <a:t>/policy strengthening</a:t>
            </a:r>
          </a:p>
          <a:p>
            <a:endParaRPr lang="en-US" dirty="0">
              <a:ea typeface="Calibri"/>
              <a:cs typeface="Times New Roman"/>
            </a:endParaRPr>
          </a:p>
          <a:p>
            <a:pPr lvl="0"/>
            <a:endParaRPr lang="en-US" dirty="0" smtClean="0">
              <a:effectLst/>
              <a:latin typeface="Arial"/>
              <a:ea typeface="Calibri"/>
              <a:cs typeface="Times New Roman"/>
            </a:endParaRPr>
          </a:p>
          <a:p>
            <a:pPr lvl="0"/>
            <a:endParaRPr lang="en-US" dirty="0">
              <a:ea typeface="Calibri"/>
              <a:cs typeface="Times New Roman"/>
            </a:endParaRPr>
          </a:p>
          <a:p>
            <a:endParaRPr lang="en-US" dirty="0" smtClean="0">
              <a:effectLst/>
              <a:latin typeface="Arial"/>
              <a:ea typeface="Calibri"/>
              <a:cs typeface="Times New Roman"/>
            </a:endParaRPr>
          </a:p>
          <a:p>
            <a:endParaRPr lang="en-US" dirty="0"/>
          </a:p>
        </p:txBody>
      </p:sp>
    </p:spTree>
    <p:extLst>
      <p:ext uri="{BB962C8B-B14F-4D97-AF65-F5344CB8AC3E}">
        <p14:creationId xmlns:p14="http://schemas.microsoft.com/office/powerpoint/2010/main" val="89213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200" dirty="0" smtClean="0"/>
              <a:t>Priorities</a:t>
            </a:r>
            <a:r>
              <a:rPr lang="en-US" dirty="0" smtClean="0"/>
              <a:t> ….. (2)</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lvl="0"/>
            <a:r>
              <a:rPr lang="en-US" dirty="0" smtClean="0">
                <a:effectLst/>
                <a:ea typeface="Calibri"/>
                <a:cs typeface="Times New Roman"/>
              </a:rPr>
              <a:t>Advocate for FP implementation at sub national level in line with the FP2020 commitments:</a:t>
            </a:r>
          </a:p>
          <a:p>
            <a:pPr lvl="1" algn="just">
              <a:lnSpc>
                <a:spcPct val="115000"/>
              </a:lnSpc>
              <a:spcBef>
                <a:spcPts val="0"/>
              </a:spcBef>
              <a:buFont typeface="+mj-lt"/>
              <a:buAutoNum type="alphaLcPeriod"/>
            </a:pPr>
            <a:r>
              <a:rPr lang="en-US" dirty="0" smtClean="0">
                <a:effectLst/>
                <a:ea typeface="Calibri"/>
                <a:cs typeface="Times New Roman"/>
              </a:rPr>
              <a:t>Special Allocation Funds (</a:t>
            </a:r>
            <a:r>
              <a:rPr lang="en-US" b="1" dirty="0" smtClean="0">
                <a:effectLst/>
                <a:ea typeface="Calibri"/>
                <a:cs typeface="Times New Roman"/>
              </a:rPr>
              <a:t>DAK</a:t>
            </a:r>
            <a:r>
              <a:rPr lang="en-US" dirty="0" smtClean="0">
                <a:effectLst/>
                <a:ea typeface="Calibri"/>
                <a:cs typeface="Times New Roman"/>
              </a:rPr>
              <a:t>) &amp; Operational Allocation Funds of FP to support better access to family planning services at district level</a:t>
            </a:r>
            <a:endParaRPr lang="en-US" dirty="0">
              <a:ea typeface="Calibri"/>
              <a:cs typeface="Times New Roman"/>
            </a:endParaRPr>
          </a:p>
          <a:p>
            <a:pPr lvl="1" algn="just">
              <a:lnSpc>
                <a:spcPct val="115000"/>
              </a:lnSpc>
              <a:spcBef>
                <a:spcPts val="0"/>
              </a:spcBef>
              <a:buFont typeface="+mj-lt"/>
              <a:buAutoNum type="alphaLcPeriod"/>
            </a:pPr>
            <a:r>
              <a:rPr lang="en-US" dirty="0" smtClean="0">
                <a:effectLst/>
                <a:ea typeface="Calibri"/>
                <a:cs typeface="Times New Roman"/>
              </a:rPr>
              <a:t>Under the </a:t>
            </a:r>
            <a:r>
              <a:rPr lang="en-US" b="1" i="1" dirty="0" err="1" smtClean="0">
                <a:effectLst/>
                <a:ea typeface="Calibri"/>
                <a:cs typeface="Times New Roman"/>
              </a:rPr>
              <a:t>Kampung</a:t>
            </a:r>
            <a:r>
              <a:rPr lang="en-US" b="1" i="1" dirty="0" smtClean="0">
                <a:effectLst/>
                <a:ea typeface="Calibri"/>
                <a:cs typeface="Times New Roman"/>
              </a:rPr>
              <a:t> KB</a:t>
            </a:r>
            <a:r>
              <a:rPr lang="en-US" b="1" dirty="0" smtClean="0">
                <a:effectLst/>
                <a:ea typeface="Calibri"/>
                <a:cs typeface="Times New Roman"/>
              </a:rPr>
              <a:t> </a:t>
            </a:r>
            <a:r>
              <a:rPr lang="en-US" dirty="0" smtClean="0">
                <a:effectLst/>
                <a:ea typeface="Calibri"/>
                <a:cs typeface="Times New Roman"/>
              </a:rPr>
              <a:t>initiative, to develop a range of multi sectoral collaboration activities in accordance with the needs of local communities to ensure better access to family planning services particularly long acting contraceptives (LARCs) for poor village communities.</a:t>
            </a:r>
            <a:endParaRPr lang="en-US" dirty="0">
              <a:ea typeface="Calibri"/>
              <a:cs typeface="Times New Roman"/>
            </a:endParaRPr>
          </a:p>
          <a:p>
            <a:pPr lvl="1" algn="just">
              <a:lnSpc>
                <a:spcPct val="115000"/>
              </a:lnSpc>
              <a:spcBef>
                <a:spcPts val="0"/>
              </a:spcBef>
              <a:buFont typeface="+mj-lt"/>
              <a:buAutoNum type="alphaLcPeriod"/>
            </a:pPr>
            <a:r>
              <a:rPr lang="en-US" dirty="0" smtClean="0">
                <a:effectLst/>
                <a:ea typeface="Calibri"/>
                <a:cs typeface="Times New Roman"/>
              </a:rPr>
              <a:t>Starting in 2016, RAKERNAS is replaced with </a:t>
            </a:r>
            <a:r>
              <a:rPr lang="en-US" b="1" dirty="0" smtClean="0">
                <a:effectLst/>
                <a:ea typeface="Calibri"/>
                <a:cs typeface="Times New Roman"/>
              </a:rPr>
              <a:t>RAKORNAS</a:t>
            </a:r>
            <a:r>
              <a:rPr lang="en-US" dirty="0" smtClean="0">
                <a:effectLst/>
                <a:ea typeface="Calibri"/>
                <a:cs typeface="Times New Roman"/>
              </a:rPr>
              <a:t> inviting Governors, Regents/Mayors as participants. </a:t>
            </a:r>
            <a:r>
              <a:rPr lang="id-ID" dirty="0" smtClean="0">
                <a:effectLst/>
                <a:ea typeface="Calibri"/>
                <a:cs typeface="Times New Roman"/>
              </a:rPr>
              <a:t>T</a:t>
            </a:r>
            <a:r>
              <a:rPr lang="en-US" dirty="0" smtClean="0">
                <a:effectLst/>
                <a:ea typeface="Calibri"/>
                <a:cs typeface="Times New Roman"/>
              </a:rPr>
              <a:t>he Coordinating Minister of PMK, Home Affairs, </a:t>
            </a:r>
            <a:r>
              <a:rPr lang="en-US" dirty="0" err="1" smtClean="0">
                <a:effectLst/>
                <a:ea typeface="Calibri"/>
                <a:cs typeface="Times New Roman"/>
              </a:rPr>
              <a:t>Bappenas</a:t>
            </a:r>
            <a:r>
              <a:rPr lang="en-US" dirty="0" smtClean="0">
                <a:effectLst/>
                <a:ea typeface="Calibri"/>
                <a:cs typeface="Times New Roman"/>
              </a:rPr>
              <a:t>, MOF, MOH and BKKBN</a:t>
            </a:r>
            <a:r>
              <a:rPr lang="id-ID" dirty="0" smtClean="0">
                <a:effectLst/>
                <a:ea typeface="Calibri"/>
                <a:cs typeface="Times New Roman"/>
              </a:rPr>
              <a:t> are invited as resource persons to </a:t>
            </a:r>
            <a:r>
              <a:rPr lang="en-US" dirty="0" smtClean="0">
                <a:effectLst/>
                <a:ea typeface="Calibri"/>
                <a:cs typeface="Times New Roman"/>
              </a:rPr>
              <a:t>reinforce local government support in providing adequate allocation funds for ensuring access to family planning services and other family planning related priority activities for communities at grass root level</a:t>
            </a:r>
            <a:endParaRPr lang="en-US" dirty="0">
              <a:ea typeface="Calibri"/>
              <a:cs typeface="Times New Roman"/>
            </a:endParaRPr>
          </a:p>
        </p:txBody>
      </p:sp>
    </p:spTree>
    <p:extLst>
      <p:ext uri="{BB962C8B-B14F-4D97-AF65-F5344CB8AC3E}">
        <p14:creationId xmlns:p14="http://schemas.microsoft.com/office/powerpoint/2010/main" val="269529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83306054"/>
              </p:ext>
            </p:extLst>
          </p:nvPr>
        </p:nvGraphicFramePr>
        <p:xfrm>
          <a:off x="152400" y="152400"/>
          <a:ext cx="8686800" cy="6241861"/>
        </p:xfrm>
        <a:graphic>
          <a:graphicData uri="http://schemas.openxmlformats.org/drawingml/2006/table">
            <a:tbl>
              <a:tblPr firstRow="1" bandRow="1">
                <a:tableStyleId>{5C22544A-7EE6-4342-B048-85BDC9FD1C3A}</a:tableStyleId>
              </a:tblPr>
              <a:tblGrid>
                <a:gridCol w="8686800"/>
              </a:tblGrid>
              <a:tr h="401717">
                <a:tc>
                  <a:txBody>
                    <a:bodyPr/>
                    <a:lstStyle/>
                    <a:p>
                      <a:pPr algn="ctr"/>
                      <a:r>
                        <a:rPr lang="en-US" sz="1800" dirty="0" smtClean="0"/>
                        <a:t>Summary of </a:t>
                      </a:r>
                      <a:r>
                        <a:rPr lang="en-US" sz="1800" baseline="0" dirty="0" smtClean="0"/>
                        <a:t> </a:t>
                      </a:r>
                      <a:r>
                        <a:rPr lang="en-US" sz="1800" dirty="0" smtClean="0"/>
                        <a:t>2016 Country Action Plan</a:t>
                      </a:r>
                      <a:endParaRPr lang="en-US" dirty="0"/>
                    </a:p>
                  </a:txBody>
                  <a:tcPr/>
                </a:tc>
              </a:tr>
              <a:tr h="990535">
                <a:tc>
                  <a:txBody>
                    <a:bodyPr/>
                    <a:lstStyle/>
                    <a:p>
                      <a:pPr marL="342900" indent="-342900">
                        <a:buFont typeface="+mj-lt"/>
                        <a:buAutoNum type="arabicPeriod"/>
                      </a:pPr>
                      <a:r>
                        <a:rPr lang="en-US" sz="1800" kern="1200" dirty="0" smtClean="0">
                          <a:solidFill>
                            <a:schemeClr val="dk1"/>
                          </a:solidFill>
                          <a:effectLst/>
                          <a:latin typeface="+mn-lt"/>
                          <a:ea typeface="+mn-ea"/>
                          <a:cs typeface="+mn-cs"/>
                        </a:rPr>
                        <a:t>Conduct regular FP2020 Country Committee coordination meeting: with more focused discussion/meeting agenda </a:t>
                      </a:r>
                      <a:r>
                        <a:rPr lang="en-US" sz="1800" kern="1200" dirty="0" smtClean="0">
                          <a:solidFill>
                            <a:schemeClr val="dk1"/>
                          </a:solidFill>
                          <a:effectLst/>
                          <a:latin typeface="+mn-lt"/>
                          <a:ea typeface="+mn-ea"/>
                          <a:cs typeface="+mn-cs"/>
                          <a:sym typeface="Wingdings"/>
                        </a:rPr>
                        <a:t></a:t>
                      </a:r>
                      <a:r>
                        <a:rPr lang="en-US" sz="1800" kern="1200" dirty="0" smtClean="0">
                          <a:solidFill>
                            <a:schemeClr val="dk1"/>
                          </a:solidFill>
                          <a:effectLst/>
                          <a:latin typeface="+mn-lt"/>
                          <a:ea typeface="+mn-ea"/>
                          <a:cs typeface="+mn-cs"/>
                        </a:rPr>
                        <a:t> identify priorities for topics to be discussed (topics for immediate decision) by the Committee; facilitate partnerships</a:t>
                      </a:r>
                      <a:endParaRPr lang="en-US" dirty="0"/>
                    </a:p>
                  </a:txBody>
                  <a:tcPr/>
                </a:tc>
              </a:tr>
              <a:tr h="401717">
                <a:tc>
                  <a:txBody>
                    <a:bodyPr/>
                    <a:lstStyle/>
                    <a:p>
                      <a:pPr marL="342900" indent="-342900">
                        <a:buFont typeface="+mj-lt"/>
                        <a:buAutoNum type="arabicPeriod" startAt="2"/>
                      </a:pPr>
                      <a:r>
                        <a:rPr lang="en-US" sz="1800" kern="1200" dirty="0" smtClean="0">
                          <a:solidFill>
                            <a:schemeClr val="dk1"/>
                          </a:solidFill>
                          <a:effectLst/>
                          <a:latin typeface="+mn-lt"/>
                          <a:ea typeface="+mn-ea"/>
                          <a:cs typeface="+mn-cs"/>
                        </a:rPr>
                        <a:t>Provide regular briefing to the Minister of Health</a:t>
                      </a:r>
                      <a:endParaRPr lang="en-US" dirty="0"/>
                    </a:p>
                  </a:txBody>
                  <a:tcPr/>
                </a:tc>
              </a:tr>
              <a:tr h="401717">
                <a:tc>
                  <a:txBody>
                    <a:bodyPr/>
                    <a:lstStyle/>
                    <a:p>
                      <a:pPr marL="342900" indent="-342900">
                        <a:buFont typeface="+mj-lt"/>
                        <a:buAutoNum type="arabicPeriod" startAt="3"/>
                      </a:pPr>
                      <a:r>
                        <a:rPr lang="en-US" sz="1800" kern="1200" dirty="0" smtClean="0">
                          <a:solidFill>
                            <a:schemeClr val="dk1"/>
                          </a:solidFill>
                          <a:effectLst/>
                          <a:latin typeface="+mn-lt"/>
                          <a:ea typeface="+mn-ea"/>
                          <a:cs typeface="+mn-cs"/>
                        </a:rPr>
                        <a:t>Quarterly updates</a:t>
                      </a:r>
                      <a:r>
                        <a:rPr lang="id-ID" sz="1800" kern="1200" dirty="0" smtClean="0">
                          <a:solidFill>
                            <a:schemeClr val="dk1"/>
                          </a:solidFill>
                          <a:effectLst/>
                          <a:latin typeface="+mn-lt"/>
                          <a:ea typeface="+mn-ea"/>
                          <a:cs typeface="+mn-cs"/>
                        </a:rPr>
                        <a:t> to FP2020 Secretariat</a:t>
                      </a:r>
                      <a:endParaRPr lang="en-US" dirty="0"/>
                    </a:p>
                  </a:txBody>
                  <a:tcPr/>
                </a:tc>
              </a:tr>
              <a:tr h="401717">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800" kern="1200" dirty="0" smtClean="0">
                          <a:solidFill>
                            <a:schemeClr val="dk1"/>
                          </a:solidFill>
                          <a:effectLst/>
                          <a:latin typeface="+mn-lt"/>
                          <a:ea typeface="+mn-ea"/>
                          <a:cs typeface="+mn-cs"/>
                        </a:rPr>
                        <a:t>Conduct review of FP budget</a:t>
                      </a:r>
                    </a:p>
                  </a:txBody>
                  <a:tcPr/>
                </a:tc>
              </a:tr>
              <a:tr h="755397">
                <a:tc>
                  <a:txBody>
                    <a:bodyPr/>
                    <a:lstStyle/>
                    <a:p>
                      <a:pPr marL="342900" lvl="0" indent="-342900">
                        <a:buFont typeface="+mj-lt"/>
                        <a:buAutoNum type="arabicPeriod" startAt="5"/>
                      </a:pPr>
                      <a:r>
                        <a:rPr lang="en-US" sz="1800" kern="1200" dirty="0" smtClean="0">
                          <a:solidFill>
                            <a:schemeClr val="dk1"/>
                          </a:solidFill>
                          <a:effectLst/>
                          <a:latin typeface="+mn-lt"/>
                          <a:ea typeface="+mn-ea"/>
                          <a:cs typeface="+mn-cs"/>
                        </a:rPr>
                        <a:t>Update the landscaping matrix </a:t>
                      </a:r>
                      <a:r>
                        <a:rPr lang="en-US" sz="1800" kern="1200" dirty="0" smtClean="0">
                          <a:solidFill>
                            <a:schemeClr val="dk1"/>
                          </a:solidFill>
                          <a:effectLst/>
                          <a:latin typeface="+mn-lt"/>
                          <a:ea typeface="+mn-ea"/>
                          <a:cs typeface="+mn-cs"/>
                          <a:sym typeface="Wingdings"/>
                        </a:rPr>
                        <a:t></a:t>
                      </a:r>
                      <a:r>
                        <a:rPr lang="en-US" sz="1800" kern="1200" dirty="0" smtClean="0">
                          <a:solidFill>
                            <a:schemeClr val="dk1"/>
                          </a:solidFill>
                          <a:effectLst/>
                          <a:latin typeface="+mn-lt"/>
                          <a:ea typeface="+mn-ea"/>
                          <a:cs typeface="+mn-cs"/>
                        </a:rPr>
                        <a:t> ensure clear distribution of tasks to achieve FP2020 targets.</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Engage CSOs more.</a:t>
                      </a:r>
                      <a:endParaRPr lang="en-US" dirty="0"/>
                    </a:p>
                  </a:txBody>
                  <a:tcPr/>
                </a:tc>
              </a:tr>
              <a:tr h="401717">
                <a:tc>
                  <a:txBody>
                    <a:bodyPr/>
                    <a:lstStyle/>
                    <a:p>
                      <a:pPr marL="342900" indent="-342900">
                        <a:buFont typeface="+mj-lt"/>
                        <a:buAutoNum type="arabicPeriod" startAt="6"/>
                      </a:pPr>
                      <a:r>
                        <a:rPr lang="en-US" sz="1800" kern="1200" dirty="0" smtClean="0">
                          <a:solidFill>
                            <a:schemeClr val="dk1"/>
                          </a:solidFill>
                          <a:effectLst/>
                          <a:latin typeface="+mn-lt"/>
                          <a:ea typeface="+mn-ea"/>
                          <a:cs typeface="+mn-cs"/>
                        </a:rPr>
                        <a:t>Participate in Track20 M&amp;E regional workshop</a:t>
                      </a:r>
                      <a:endParaRPr lang="en-US" dirty="0"/>
                    </a:p>
                  </a:txBody>
                  <a:tcPr/>
                </a:tc>
              </a:tr>
              <a:tr h="401717">
                <a:tc>
                  <a:txBody>
                    <a:bodyPr/>
                    <a:lstStyle/>
                    <a:p>
                      <a:pPr marL="342900" lvl="0" indent="-342900">
                        <a:buFont typeface="+mj-lt"/>
                        <a:buAutoNum type="arabicPeriod" startAt="7"/>
                      </a:pPr>
                      <a:r>
                        <a:rPr lang="en-US" sz="1800" kern="1200" dirty="0" smtClean="0">
                          <a:solidFill>
                            <a:schemeClr val="dk1"/>
                          </a:solidFill>
                          <a:effectLst/>
                          <a:latin typeface="+mn-lt"/>
                          <a:ea typeface="+mn-ea"/>
                          <a:cs typeface="+mn-cs"/>
                        </a:rPr>
                        <a:t>Conduct Data Consensus workshop with Track20 &amp; PMA2020.</a:t>
                      </a:r>
                    </a:p>
                  </a:txBody>
                  <a:tcPr/>
                </a:tc>
              </a:tr>
              <a:tr h="401717">
                <a:tc>
                  <a:txBody>
                    <a:bodyPr/>
                    <a:lstStyle/>
                    <a:p>
                      <a:pPr marL="342900" indent="-342900">
                        <a:buFont typeface="+mj-lt"/>
                        <a:buAutoNum type="arabicPeriod" startAt="8"/>
                      </a:pPr>
                      <a:r>
                        <a:rPr lang="en-US" sz="1800" kern="1200" dirty="0" smtClean="0">
                          <a:solidFill>
                            <a:schemeClr val="dk1"/>
                          </a:solidFill>
                          <a:effectLst/>
                          <a:latin typeface="+mn-lt"/>
                          <a:ea typeface="+mn-ea"/>
                          <a:cs typeface="+mn-cs"/>
                        </a:rPr>
                        <a:t>Use PMA2020 results for planning.</a:t>
                      </a:r>
                      <a:endParaRPr lang="en-US" dirty="0"/>
                    </a:p>
                  </a:txBody>
                  <a:tcPr/>
                </a:tc>
              </a:tr>
              <a:tr h="693375">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9"/>
                        <a:tabLst/>
                        <a:defRPr/>
                      </a:pPr>
                      <a:r>
                        <a:rPr lang="en-US" sz="1800" kern="1200" dirty="0" smtClean="0">
                          <a:solidFill>
                            <a:schemeClr val="dk1"/>
                          </a:solidFill>
                          <a:effectLst/>
                          <a:latin typeface="+mn-lt"/>
                          <a:ea typeface="+mn-ea"/>
                          <a:cs typeface="+mn-cs"/>
                        </a:rPr>
                        <a:t>With support from the FP2020 secretariat, develop the FP Costed Implementation Plan based on Framework for Rights based FP</a:t>
                      </a:r>
                    </a:p>
                  </a:txBody>
                  <a:tcPr/>
                </a:tc>
              </a:tr>
              <a:tr h="990535">
                <a:tc>
                  <a:txBody>
                    <a:bodyPr/>
                    <a:lstStyle/>
                    <a:p>
                      <a:pPr marL="342900" indent="-342900">
                        <a:buFont typeface="+mj-lt"/>
                        <a:buAutoNum type="arabicPeriod" startAt="10"/>
                      </a:pPr>
                      <a:r>
                        <a:rPr lang="en-US" sz="1800" kern="1200" dirty="0" smtClean="0">
                          <a:solidFill>
                            <a:schemeClr val="dk1"/>
                          </a:solidFill>
                          <a:effectLst/>
                          <a:latin typeface="+mn-lt"/>
                          <a:ea typeface="+mn-ea"/>
                          <a:cs typeface="+mn-cs"/>
                        </a:rPr>
                        <a:t>Conduct high level advocacy (Governors and head of districts) for scaling up the Rights Based Costed FP Strategy; involving the Ministry of Home Affairs and Ministry of Planning (BAPPENAS)</a:t>
                      </a:r>
                      <a:endParaRPr lang="en-US" dirty="0"/>
                    </a:p>
                  </a:txBody>
                  <a:tcPr/>
                </a:tc>
              </a:tr>
            </a:tbl>
          </a:graphicData>
        </a:graphic>
      </p:graphicFrame>
    </p:spTree>
    <p:extLst>
      <p:ext uri="{BB962C8B-B14F-4D97-AF65-F5344CB8AC3E}">
        <p14:creationId xmlns:p14="http://schemas.microsoft.com/office/powerpoint/2010/main" val="3455937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489</Words>
  <Application>Microsoft Office PowerPoint</Application>
  <PresentationFormat>On-screen Show (4:3)</PresentationFormat>
  <Paragraphs>40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FP2020 Country Action Plan Indonesia</vt:lpstr>
      <vt:lpstr>Background</vt:lpstr>
      <vt:lpstr>2016 Priorities</vt:lpstr>
      <vt:lpstr>Priorities ….. (2)</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FP2020 Country Action Plan Indonesia</dc:title>
  <dc:creator>Melania Hidayat</dc:creator>
  <cp:lastModifiedBy>adila</cp:lastModifiedBy>
  <cp:revision>3</cp:revision>
  <dcterms:created xsi:type="dcterms:W3CDTF">2016-08-31T11:49:36Z</dcterms:created>
  <dcterms:modified xsi:type="dcterms:W3CDTF">2017-05-22T06:48:56Z</dcterms:modified>
</cp:coreProperties>
</file>