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9" r:id="rId4"/>
    <p:sldId id="258" r:id="rId5"/>
    <p:sldId id="261" r:id="rId6"/>
    <p:sldId id="264" r:id="rId7"/>
    <p:sldId id="262" r:id="rId8"/>
    <p:sldId id="265" r:id="rId9"/>
    <p:sldId id="266" r:id="rId10"/>
    <p:sldId id="267" r:id="rId11"/>
    <p:sldId id="268" r:id="rId12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>
      <p:cViewPr>
        <p:scale>
          <a:sx n="108" d="100"/>
          <a:sy n="108" d="100"/>
        </p:scale>
        <p:origin x="-8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3F411-BDFB-4BF9-B2FC-5785B31452BD}" type="datetimeFigureOut">
              <a:rPr lang="en-US"/>
              <a:pPr>
                <a:defRPr/>
              </a:pPr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78233C-3AC8-4979-915E-29F48412BA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1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47AF1-0672-45AD-80FD-0F1B5E19DEEB}" type="datetimeFigureOut">
              <a:rPr lang="en-US"/>
              <a:pPr>
                <a:defRPr/>
              </a:pPr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F51081-5FFB-4B23-B9EE-782105E82C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778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4B3F5-D6D7-4808-9A9D-75A75B1E6C4F}" type="datetimeFigureOut">
              <a:rPr lang="en-US"/>
              <a:pPr>
                <a:defRPr/>
              </a:pPr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E92CBB-6A09-4644-AA17-1340A93504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219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BF898-7571-4543-B669-11A7B88D9A5F}" type="datetimeFigureOut">
              <a:rPr lang="en-US"/>
              <a:pPr>
                <a:defRPr/>
              </a:pPr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F58CF8-E05C-481D-86F2-1666884A7B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8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AE1ED-355F-4E6B-99A3-ABC1C4E8D4D2}" type="datetimeFigureOut">
              <a:rPr lang="en-US"/>
              <a:pPr>
                <a:defRPr/>
              </a:pPr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25BE7-A64A-4530-9436-68A9BBF66A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10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27B6D-6A46-454A-98A7-46E9300EF0C4}" type="datetimeFigureOut">
              <a:rPr lang="en-US"/>
              <a:pPr>
                <a:defRPr/>
              </a:pPr>
              <a:t>5/22/2017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26673-3813-45A3-9E9F-FF7CB203D7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47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BA38E-719F-4231-A7F0-C9C856177F06}" type="datetimeFigureOut">
              <a:rPr lang="en-US"/>
              <a:pPr>
                <a:defRPr/>
              </a:pPr>
              <a:t>5/22/2017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783E8-C8C8-4B76-8199-C148C8D0AE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49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70CB0-7F0C-4779-ACBE-AD9868546374}" type="datetimeFigureOut">
              <a:rPr lang="en-US"/>
              <a:pPr>
                <a:defRPr/>
              </a:pPr>
              <a:t>5/22/2017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267C9-20A1-4074-A26D-1B4B3773B8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15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EF388-E68B-4484-8C9F-20FCFBEDCBAF}" type="datetimeFigureOut">
              <a:rPr lang="en-US"/>
              <a:pPr>
                <a:defRPr/>
              </a:pPr>
              <a:t>5/22/2017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CE34F-590E-4C94-8426-B9C5232230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50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7B591-615F-4FFC-A87A-119ACC8EC4EF}" type="datetimeFigureOut">
              <a:rPr lang="en-US"/>
              <a:pPr>
                <a:defRPr/>
              </a:pPr>
              <a:t>5/22/2017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D33E2-7CFD-4EC5-986F-0D77D9B137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76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91BD4-3CAB-4BBB-82CA-D90E36F02904}" type="datetimeFigureOut">
              <a:rPr lang="en-US"/>
              <a:pPr>
                <a:defRPr/>
              </a:pPr>
              <a:t>5/22/2017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51F4A2-F0CE-4C35-9D95-F9B005D79C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17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86454F1-2869-4508-B682-18416EB704A7}" type="datetimeFigureOut">
              <a:rPr lang="en-US"/>
              <a:pPr>
                <a:defRPr/>
              </a:pPr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CBFA16F-9C9F-46CB-BA86-FDB20C62CF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5" t="37500" r="39091" b="25000"/>
          <a:stretch>
            <a:fillRect/>
          </a:stretch>
        </p:blipFill>
        <p:spPr bwMode="auto">
          <a:xfrm>
            <a:off x="1873250" y="2971800"/>
            <a:ext cx="56388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AutoShape 5"/>
          <p:cNvSpPr>
            <a:spLocks/>
          </p:cNvSpPr>
          <p:nvPr/>
        </p:nvSpPr>
        <p:spPr bwMode="auto">
          <a:xfrm>
            <a:off x="0" y="5715000"/>
            <a:ext cx="9144000" cy="1143000"/>
          </a:xfrm>
          <a:prstGeom prst="roundRect">
            <a:avLst>
              <a:gd name="adj" fmla="val 5616"/>
            </a:avLst>
          </a:prstGeom>
          <a:solidFill>
            <a:schemeClr val="accent5">
              <a:lumMod val="50000"/>
              <a:alpha val="73000"/>
            </a:schemeClr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AutoShape 5"/>
          <p:cNvSpPr>
            <a:spLocks/>
          </p:cNvSpPr>
          <p:nvPr/>
        </p:nvSpPr>
        <p:spPr bwMode="auto">
          <a:xfrm>
            <a:off x="990600" y="5791200"/>
            <a:ext cx="7554913" cy="990600"/>
          </a:xfrm>
          <a:prstGeom prst="roundRect">
            <a:avLst>
              <a:gd name="adj" fmla="val 5616"/>
            </a:avLst>
          </a:prstGeom>
          <a:solidFill>
            <a:schemeClr val="accent5">
              <a:lumMod val="20000"/>
              <a:lumOff val="80000"/>
              <a:alpha val="73000"/>
            </a:schemeClr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latin typeface="+mn-lt"/>
              </a:rPr>
              <a:t>Disampaikan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oleh</a:t>
            </a:r>
            <a:endParaRPr lang="en-US" sz="1600" dirty="0"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latin typeface="+mn-lt"/>
              </a:rPr>
              <a:t>Deputi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Bidang</a:t>
            </a:r>
            <a:r>
              <a:rPr lang="en-US" sz="1600" dirty="0">
                <a:latin typeface="+mn-lt"/>
              </a:rPr>
              <a:t> KB </a:t>
            </a:r>
            <a:r>
              <a:rPr lang="en-US" sz="1600" dirty="0" err="1">
                <a:latin typeface="+mn-lt"/>
              </a:rPr>
              <a:t>dan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Kesehatan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Reproduksi</a:t>
            </a:r>
            <a:endParaRPr lang="en-US" sz="1600" dirty="0"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latin typeface="+mn-lt"/>
              </a:rPr>
              <a:t>P</a:t>
            </a:r>
            <a:r>
              <a:rPr lang="en-US" sz="1600" dirty="0" err="1">
                <a:latin typeface="+mn-lt"/>
              </a:rPr>
              <a:t>ada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pertemuan</a:t>
            </a:r>
            <a:r>
              <a:rPr lang="en-US" sz="1600" dirty="0">
                <a:latin typeface="+mn-lt"/>
              </a:rPr>
              <a:t> </a:t>
            </a:r>
            <a:r>
              <a:rPr lang="en-US" sz="1600" i="1" dirty="0">
                <a:latin typeface="+mn-lt"/>
              </a:rPr>
              <a:t>14</a:t>
            </a:r>
            <a:r>
              <a:rPr lang="en-US" sz="1600" i="1" baseline="30000" dirty="0">
                <a:latin typeface="+mn-lt"/>
              </a:rPr>
              <a:t>th</a:t>
            </a:r>
            <a:r>
              <a:rPr lang="en-US" sz="1600" i="1" dirty="0">
                <a:latin typeface="+mn-lt"/>
              </a:rPr>
              <a:t> FP 2020 Indonesia Country Committee Meeting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</a:rPr>
              <a:t>1 September 2016</a:t>
            </a:r>
            <a:endParaRPr lang="en-US" sz="1600" dirty="0">
              <a:latin typeface="+mn-lt"/>
            </a:endParaRPr>
          </a:p>
        </p:txBody>
      </p:sp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04800"/>
            <a:ext cx="16113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189664" y="3886200"/>
            <a:ext cx="204414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KB </a:t>
            </a:r>
            <a:r>
              <a:rPr lang="en-US" sz="36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dalam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762000" y="1828800"/>
            <a:ext cx="7554913" cy="990600"/>
          </a:xfrm>
          <a:prstGeom prst="roundRect">
            <a:avLst>
              <a:gd name="adj" fmla="val 5616"/>
            </a:avLst>
          </a:prstGeom>
          <a:solidFill>
            <a:schemeClr val="accent5">
              <a:lumMod val="20000"/>
              <a:lumOff val="80000"/>
              <a:alpha val="73000"/>
            </a:schemeClr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n-lt"/>
              </a:rPr>
              <a:t>PERKEMBANGAN INTEGRASI PELAYANAN KB DALAM PROGRAM JAMINAN SOSIAL KESEHATAN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 rtlCol="0">
            <a:normAutofit fontScale="77500" lnSpcReduction="20000"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 smtClean="0"/>
              <a:t>Perpanjangan</a:t>
            </a:r>
            <a:r>
              <a:rPr lang="en-US" dirty="0" smtClean="0"/>
              <a:t> </a:t>
            </a:r>
            <a:r>
              <a:rPr lang="en-US" dirty="0" err="1" smtClean="0"/>
              <a:t>perjanjian</a:t>
            </a:r>
            <a:r>
              <a:rPr lang="en-US" dirty="0" smtClean="0"/>
              <a:t> </a:t>
            </a:r>
            <a:r>
              <a:rPr lang="en-US" dirty="0" err="1" smtClean="0"/>
              <a:t>kerjasama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BKKBN </a:t>
            </a:r>
            <a:r>
              <a:rPr lang="en-US" dirty="0" err="1" smtClean="0"/>
              <a:t>dan</a:t>
            </a:r>
            <a:r>
              <a:rPr lang="en-US" dirty="0" smtClean="0"/>
              <a:t> BPJS </a:t>
            </a:r>
            <a:r>
              <a:rPr lang="en-US" dirty="0" err="1" smtClean="0"/>
              <a:t>Kesehatan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lain:</a:t>
            </a:r>
          </a:p>
          <a:p>
            <a:pPr marL="900113" lvl="2" indent="-357188" fontAlgn="auto">
              <a:spcAft>
                <a:spcPts val="0"/>
              </a:spcAft>
              <a:buFont typeface="+mj-lt"/>
              <a:buAutoNum type="alphaLcPeriod"/>
              <a:defRPr/>
            </a:pPr>
            <a:r>
              <a:rPr lang="en-US" sz="2600" dirty="0" err="1" smtClean="0"/>
              <a:t>Registrasi</a:t>
            </a:r>
            <a:r>
              <a:rPr lang="en-US" sz="2600" dirty="0" smtClean="0"/>
              <a:t> </a:t>
            </a:r>
            <a:r>
              <a:rPr lang="en-US" sz="2600" dirty="0" err="1" smtClean="0"/>
              <a:t>faskes</a:t>
            </a:r>
            <a:endParaRPr lang="en-US" sz="2600" dirty="0" smtClean="0"/>
          </a:p>
          <a:p>
            <a:pPr marL="900113" lvl="2" indent="-357188" fontAlgn="auto">
              <a:spcAft>
                <a:spcPts val="0"/>
              </a:spcAft>
              <a:buFont typeface="+mj-lt"/>
              <a:buAutoNum type="alphaLcPeriod"/>
              <a:defRPr/>
            </a:pPr>
            <a:r>
              <a:rPr lang="en-US" sz="2600" dirty="0" smtClean="0"/>
              <a:t>Data </a:t>
            </a:r>
            <a:r>
              <a:rPr lang="en-US" sz="2600" dirty="0" err="1" smtClean="0"/>
              <a:t>cakupan</a:t>
            </a:r>
            <a:r>
              <a:rPr lang="en-US" sz="2600" dirty="0" smtClean="0"/>
              <a:t> PUS </a:t>
            </a:r>
            <a:r>
              <a:rPr lang="en-US" sz="2600" dirty="0" err="1" smtClean="0"/>
              <a:t>peserta</a:t>
            </a:r>
            <a:r>
              <a:rPr lang="en-US" sz="2600" dirty="0" smtClean="0"/>
              <a:t> program</a:t>
            </a:r>
          </a:p>
          <a:p>
            <a:pPr marL="900113" lvl="2" indent="-357188" fontAlgn="auto">
              <a:spcAft>
                <a:spcPts val="0"/>
              </a:spcAft>
              <a:buFont typeface="+mj-lt"/>
              <a:buAutoNum type="alphaLcPeriod"/>
              <a:defRPr/>
            </a:pPr>
            <a:r>
              <a:rPr lang="en-US" sz="2600" dirty="0" err="1" smtClean="0"/>
              <a:t>Sistem</a:t>
            </a:r>
            <a:r>
              <a:rPr lang="en-US" sz="2600" dirty="0" smtClean="0"/>
              <a:t> </a:t>
            </a:r>
            <a:r>
              <a:rPr lang="en-US" sz="2600" dirty="0" err="1" smtClean="0"/>
              <a:t>Managemen</a:t>
            </a:r>
            <a:r>
              <a:rPr lang="en-US" sz="2600" dirty="0" smtClean="0"/>
              <a:t> </a:t>
            </a:r>
            <a:r>
              <a:rPr lang="en-US" sz="2600" dirty="0" err="1" smtClean="0"/>
              <a:t>Informasi</a:t>
            </a:r>
            <a:r>
              <a:rPr lang="en-US" sz="2600" dirty="0"/>
              <a:t> </a:t>
            </a:r>
            <a:r>
              <a:rPr lang="en-US" sz="2600" dirty="0" err="1" smtClean="0"/>
              <a:t>logistik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hasil</a:t>
            </a:r>
            <a:r>
              <a:rPr lang="en-US" sz="2600" dirty="0" smtClean="0"/>
              <a:t> </a:t>
            </a:r>
            <a:r>
              <a:rPr lang="en-US" sz="2600" dirty="0" err="1" smtClean="0"/>
              <a:t>pelayanan</a:t>
            </a:r>
            <a:endParaRPr lang="en-US" sz="2600" dirty="0" smtClean="0"/>
          </a:p>
          <a:p>
            <a:pPr marL="40005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 smtClean="0"/>
              <a:t>Peraturan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Sekjen</a:t>
            </a:r>
            <a:r>
              <a:rPr lang="en-US" dirty="0" smtClean="0"/>
              <a:t> </a:t>
            </a:r>
            <a:r>
              <a:rPr lang="en-US" dirty="0" err="1" smtClean="0"/>
              <a:t>Kemenkes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Dirut</a:t>
            </a:r>
            <a:r>
              <a:rPr lang="en-US" dirty="0" smtClean="0"/>
              <a:t> BPJS </a:t>
            </a:r>
            <a:r>
              <a:rPr lang="en-US" dirty="0" err="1" smtClean="0"/>
              <a:t>Kes</a:t>
            </a:r>
            <a:r>
              <a:rPr lang="en-US" dirty="0" smtClean="0"/>
              <a:t> No HK.02.05/III/SK/089/2016 </a:t>
            </a:r>
            <a:r>
              <a:rPr lang="en-US" dirty="0" err="1" smtClean="0"/>
              <a:t>dan</a:t>
            </a:r>
            <a:r>
              <a:rPr lang="en-US" dirty="0" smtClean="0"/>
              <a:t> No 3 </a:t>
            </a:r>
            <a:r>
              <a:rPr lang="en-US" dirty="0" err="1" smtClean="0"/>
              <a:t>tahun</a:t>
            </a:r>
            <a:r>
              <a:rPr lang="en-US" dirty="0" smtClean="0"/>
              <a:t> 2016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Petunjuk</a:t>
            </a:r>
            <a:r>
              <a:rPr lang="en-US" dirty="0" smtClean="0"/>
              <a:t> </a:t>
            </a:r>
            <a:r>
              <a:rPr lang="en-US" dirty="0" err="1" smtClean="0"/>
              <a:t>Teknis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r>
              <a:rPr lang="en-US" dirty="0" smtClean="0"/>
              <a:t> </a:t>
            </a:r>
            <a:r>
              <a:rPr lang="en-US" dirty="0" err="1" smtClean="0"/>
              <a:t>Kapitasi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Pemenuhan</a:t>
            </a:r>
            <a:r>
              <a:rPr lang="en-US" dirty="0" smtClean="0"/>
              <a:t> </a:t>
            </a:r>
            <a:r>
              <a:rPr lang="en-US" dirty="0" err="1" smtClean="0"/>
              <a:t>Komitmen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FKTP</a:t>
            </a:r>
          </a:p>
          <a:p>
            <a:pPr marL="400050" lvl="1" indent="0" fontAlgn="auto">
              <a:spcAft>
                <a:spcPts val="0"/>
              </a:spcAft>
              <a:buFont typeface="Arial" panose="020B0604020202020204" pitchFamily="34" charset="0"/>
              <a:buNone/>
              <a:tabLst>
                <a:tab pos="542925" algn="l"/>
              </a:tabLst>
              <a:defRPr/>
            </a:pPr>
            <a:r>
              <a:rPr lang="id-ID" dirty="0"/>
              <a:t>	</a:t>
            </a:r>
            <a:r>
              <a:rPr lang="en-US" dirty="0" err="1" smtClean="0"/>
              <a:t>Optimalisasi</a:t>
            </a:r>
            <a:r>
              <a:rPr lang="en-US" dirty="0" smtClean="0"/>
              <a:t> </a:t>
            </a:r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komitmen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r>
              <a:rPr lang="en-US" dirty="0" smtClean="0"/>
              <a:t>: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kontak</a:t>
            </a:r>
            <a:endParaRPr lang="en-US" dirty="0" smtClean="0"/>
          </a:p>
          <a:p>
            <a:pPr marL="900113" lvl="3" indent="-357188" fontAlgn="auto">
              <a:spcAft>
                <a:spcPts val="0"/>
              </a:spcAft>
              <a:buFont typeface="+mj-lt"/>
              <a:buAutoNum type="alphaLcPeriod"/>
              <a:tabLst>
                <a:tab pos="900113" algn="l"/>
              </a:tabLst>
              <a:defRPr/>
            </a:pPr>
            <a:r>
              <a:rPr lang="en-US" sz="2600" dirty="0">
                <a:latin typeface="+mj-lt"/>
              </a:rPr>
              <a:t>	</a:t>
            </a:r>
            <a:r>
              <a:rPr lang="en-US" sz="2600" dirty="0" err="1" smtClean="0">
                <a:latin typeface="+mj-lt"/>
              </a:rPr>
              <a:t>Tempat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kontak</a:t>
            </a:r>
            <a:endParaRPr lang="en-US" sz="2600" dirty="0" smtClean="0">
              <a:latin typeface="+mj-lt"/>
            </a:endParaRPr>
          </a:p>
          <a:p>
            <a:pPr marL="900113" lvl="3" indent="-357188" fontAlgn="auto">
              <a:spcAft>
                <a:spcPts val="0"/>
              </a:spcAft>
              <a:buFont typeface="+mj-lt"/>
              <a:buAutoNum type="alphaLcPeriod"/>
              <a:tabLst>
                <a:tab pos="900113" algn="l"/>
              </a:tabLst>
              <a:defRPr/>
            </a:pPr>
            <a:r>
              <a:rPr lang="en-US" sz="2600" dirty="0">
                <a:latin typeface="+mj-lt"/>
              </a:rPr>
              <a:t>	</a:t>
            </a:r>
            <a:r>
              <a:rPr lang="en-US" sz="2600" dirty="0" err="1" smtClean="0">
                <a:latin typeface="+mj-lt"/>
              </a:rPr>
              <a:t>Jenis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pelayanan</a:t>
            </a:r>
            <a:r>
              <a:rPr lang="en-US" sz="2600" dirty="0" smtClean="0">
                <a:latin typeface="+mj-lt"/>
              </a:rPr>
              <a:t>—</a:t>
            </a:r>
            <a:r>
              <a:rPr lang="en-US" sz="2600" dirty="0" err="1" smtClean="0">
                <a:latin typeface="+mj-lt"/>
              </a:rPr>
              <a:t>kunjungan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sehat</a:t>
            </a:r>
            <a:r>
              <a:rPr lang="en-US" sz="2600" dirty="0" smtClean="0">
                <a:latin typeface="+mj-lt"/>
              </a:rPr>
              <a:t> (</a:t>
            </a:r>
            <a:r>
              <a:rPr lang="en-US" sz="2600" dirty="0" err="1" smtClean="0">
                <a:latin typeface="+mj-lt"/>
              </a:rPr>
              <a:t>termasuk</a:t>
            </a:r>
            <a:r>
              <a:rPr lang="en-US" sz="2600" dirty="0" smtClean="0">
                <a:latin typeface="+mj-lt"/>
              </a:rPr>
              <a:t> KB)</a:t>
            </a:r>
          </a:p>
          <a:p>
            <a:pPr marL="40005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 </a:t>
            </a:r>
          </a:p>
          <a:p>
            <a:pPr marL="40005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</a:t>
            </a:r>
            <a:endParaRPr lang="en-US" dirty="0" smtClean="0"/>
          </a:p>
          <a:p>
            <a:pPr marL="914400" lvl="1" indent="-514350" fontAlgn="auto">
              <a:spcAft>
                <a:spcPts val="0"/>
              </a:spcAft>
              <a:buFont typeface="+mj-lt"/>
              <a:buAutoNum type="alphaLcPeriod"/>
              <a:defRPr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56356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bg1"/>
                </a:solidFill>
              </a:rPr>
              <a:t>Peluang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63563"/>
            <a:ext cx="9144000" cy="7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466975" y="3376613"/>
            <a:ext cx="4724400" cy="1143000"/>
          </a:xfrm>
        </p:spPr>
        <p:txBody>
          <a:bodyPr/>
          <a:lstStyle/>
          <a:p>
            <a:r>
              <a:rPr lang="en-US" altLang="en-US" b="1" smtClean="0"/>
              <a:t>Terima kasih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1138238"/>
            <a:ext cx="42100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MP90043939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311775" y="1831975"/>
            <a:ext cx="3832225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0750"/>
          </a:xfrm>
          <a:solidFill>
            <a:schemeClr val="accent5">
              <a:lumMod val="50000"/>
            </a:schemeClr>
          </a:solid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SISTEMATIKA:</a:t>
            </a:r>
          </a:p>
        </p:txBody>
      </p:sp>
      <p:grpSp>
        <p:nvGrpSpPr>
          <p:cNvPr id="3076" name="Group 5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553200" y="1524000"/>
            <a:ext cx="2590800" cy="4913313"/>
            <a:chOff x="1240" y="1968"/>
            <a:chExt cx="997" cy="960"/>
          </a:xfrm>
        </p:grpSpPr>
        <p:sp>
          <p:nvSpPr>
            <p:cNvPr id="3078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277" y="1968"/>
              <a:ext cx="960" cy="960"/>
            </a:xfrm>
            <a:prstGeom prst="rect">
              <a:avLst/>
            </a:prstGeom>
            <a:solidFill>
              <a:schemeClr val="bg1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Arial" charset="0"/>
                <a:cs typeface="Arial" charset="0"/>
              </a:endParaRPr>
            </a:p>
          </p:txBody>
        </p:sp>
        <p:sp>
          <p:nvSpPr>
            <p:cNvPr id="3079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240" y="1968"/>
              <a:ext cx="960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63500" rIns="6350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charset="0"/>
                <a:cs typeface="Arial" charset="0"/>
              </a:endParaRPr>
            </a:p>
          </p:txBody>
        </p:sp>
      </p:grpSp>
      <p:sp>
        <p:nvSpPr>
          <p:cNvPr id="3077" name="Content Placeholder 2"/>
          <p:cNvSpPr>
            <a:spLocks noGrp="1"/>
          </p:cNvSpPr>
          <p:nvPr>
            <p:ph idx="1"/>
          </p:nvPr>
        </p:nvSpPr>
        <p:spPr>
          <a:xfrm>
            <a:off x="381000" y="1831975"/>
            <a:ext cx="6846888" cy="3810000"/>
          </a:xfrm>
        </p:spPr>
        <p:txBody>
          <a:bodyPr/>
          <a:lstStyle/>
          <a:p>
            <a:pPr marL="601663" indent="-601663">
              <a:buFontTx/>
              <a:buAutoNum type="romanUcPeriod"/>
            </a:pPr>
            <a:r>
              <a:rPr lang="en-US" altLang="en-US" i="1" smtClean="0"/>
              <a:t>Suprastruktur: Perubahan/rancangan perubahan peraturan perundang-undangan tentang pelayanan KB</a:t>
            </a:r>
          </a:p>
          <a:p>
            <a:pPr marL="601663" indent="-601663">
              <a:buFontTx/>
              <a:buAutoNum type="romanUcPeriod"/>
            </a:pPr>
            <a:r>
              <a:rPr lang="en-US" altLang="en-US" i="1" smtClean="0"/>
              <a:t>Tantangan</a:t>
            </a:r>
          </a:p>
          <a:p>
            <a:pPr marL="601663" indent="-601663">
              <a:buFontTx/>
              <a:buAutoNum type="romanUcPeriod"/>
            </a:pPr>
            <a:r>
              <a:rPr lang="en-US" altLang="en-US" i="1" smtClean="0"/>
              <a:t>Peluang</a:t>
            </a:r>
          </a:p>
          <a:p>
            <a:pPr marL="601663" indent="-601663">
              <a:buFontTx/>
              <a:buAutoNum type="romanUcPeriod"/>
            </a:pPr>
            <a:r>
              <a:rPr lang="en-US" altLang="en-US" i="1" smtClean="0"/>
              <a:t>Penutup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31A99F2-CEF5-4D04-9666-A8B4C8D8200F}" type="slidenum">
              <a:rPr lang="en-US" altLang="en-US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184275"/>
            <a:ext cx="55753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52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038"/>
            <a:ext cx="91440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3949700" y="4229100"/>
            <a:ext cx="1244600" cy="473075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10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6" r="11110"/>
          <a:stretch>
            <a:fillRect/>
          </a:stretch>
        </p:blipFill>
        <p:spPr bwMode="auto">
          <a:xfrm>
            <a:off x="6161088" y="0"/>
            <a:ext cx="2982912" cy="614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350"/>
            <a:ext cx="9144000" cy="692150"/>
          </a:xfrm>
          <a:solidFill>
            <a:schemeClr val="tx2">
              <a:lumMod val="50000"/>
            </a:schemeClr>
          </a:solid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 err="1" smtClean="0">
                <a:solidFill>
                  <a:schemeClr val="bg1"/>
                </a:solidFill>
              </a:rPr>
              <a:t>Perubahan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peraturan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perundang-undangan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9600"/>
            <a:ext cx="9067800" cy="7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419600" y="685800"/>
            <a:ext cx="38100" cy="61722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TextBox 8"/>
          <p:cNvSpPr txBox="1">
            <a:spLocks noChangeArrowheads="1"/>
          </p:cNvSpPr>
          <p:nvPr/>
        </p:nvSpPr>
        <p:spPr bwMode="auto">
          <a:xfrm>
            <a:off x="228600" y="1766888"/>
            <a:ext cx="388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Peraturan Presiden 12/2013 tentang Jaminan Kesehatan</a:t>
            </a:r>
          </a:p>
        </p:txBody>
      </p:sp>
      <p:sp>
        <p:nvSpPr>
          <p:cNvPr id="5126" name="TextBox 9"/>
          <p:cNvSpPr txBox="1">
            <a:spLocks noChangeArrowheads="1"/>
          </p:cNvSpPr>
          <p:nvPr/>
        </p:nvSpPr>
        <p:spPr bwMode="auto">
          <a:xfrm>
            <a:off x="304800" y="2992438"/>
            <a:ext cx="38100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/>
              <a:t>Bab V Manfaat Jaminan Kesehatan</a:t>
            </a:r>
          </a:p>
          <a:p>
            <a:pPr algn="just" eaLnBrk="1" hangingPunct="1"/>
            <a:endParaRPr lang="en-US" altLang="en-US"/>
          </a:p>
          <a:p>
            <a:pPr algn="just" eaLnBrk="1" hangingPunct="1"/>
            <a:r>
              <a:rPr lang="en-US" altLang="en-US"/>
              <a:t>Pasal 21</a:t>
            </a:r>
          </a:p>
          <a:p>
            <a:pPr algn="just" eaLnBrk="1" hangingPunct="1"/>
            <a:r>
              <a:rPr lang="en-US" altLang="en-US"/>
              <a:t>(4) Pelayanan keluarga berencana ….meliputi konsling, kontrasepsi dasar, vasektomi dan tubektomi </a:t>
            </a:r>
            <a:r>
              <a:rPr lang="en-US" altLang="en-US" b="1"/>
              <a:t>bekerjasama dengan lembaga yang membidangi keluarga berencana</a:t>
            </a:r>
          </a:p>
          <a:p>
            <a:pPr algn="just" eaLnBrk="1" hangingPunct="1"/>
            <a:endParaRPr lang="en-US" altLang="en-US"/>
          </a:p>
        </p:txBody>
      </p:sp>
      <p:sp>
        <p:nvSpPr>
          <p:cNvPr id="5127" name="TextBox 10"/>
          <p:cNvSpPr txBox="1">
            <a:spLocks noChangeArrowheads="1"/>
          </p:cNvSpPr>
          <p:nvPr/>
        </p:nvSpPr>
        <p:spPr bwMode="auto">
          <a:xfrm>
            <a:off x="4648200" y="2743200"/>
            <a:ext cx="43434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/>
              <a:t>Bab V Manfaat Jaminan Kesehatan</a:t>
            </a:r>
          </a:p>
          <a:p>
            <a:pPr algn="just" eaLnBrk="1" hangingPunct="1"/>
            <a:endParaRPr lang="en-US" altLang="en-US"/>
          </a:p>
          <a:p>
            <a:pPr algn="just" eaLnBrk="1" hangingPunct="1"/>
            <a:r>
              <a:rPr lang="en-US" altLang="en-US"/>
              <a:t>Pasal 21</a:t>
            </a:r>
          </a:p>
          <a:p>
            <a:pPr algn="just" eaLnBrk="1" hangingPunct="1"/>
            <a:r>
              <a:rPr lang="en-US" altLang="en-US"/>
              <a:t>(4) Pelayanan keluarga berencana ….meliputi konseling, pelayanan kontrasepsi termasuk vasektomi dan tubektomi, </a:t>
            </a:r>
            <a:r>
              <a:rPr lang="en-US" altLang="en-US" b="1"/>
              <a:t>bekerja sama dengan Badan Kependudukan dan Keluarga Berencana Nasional.</a:t>
            </a:r>
          </a:p>
          <a:p>
            <a:pPr algn="just" eaLnBrk="1" hangingPunct="1"/>
            <a:r>
              <a:rPr lang="en-US" altLang="en-US"/>
              <a:t>(4a) Ketentuan mengenai pemenuhan kebutuhan alat dan obat kontrasepsi bagi Peserta Jaminan Kesehatan di Fasilitas Kesehatan diatur dengan </a:t>
            </a:r>
            <a:r>
              <a:rPr lang="en-US" altLang="en-US" b="1"/>
              <a:t>Peraturan Kepala Badan Kependudukan dan Keluarga Berencana Nasional</a:t>
            </a:r>
          </a:p>
        </p:txBody>
      </p:sp>
      <p:sp>
        <p:nvSpPr>
          <p:cNvPr id="5128" name="TextBox 11"/>
          <p:cNvSpPr txBox="1">
            <a:spLocks noChangeArrowheads="1"/>
          </p:cNvSpPr>
          <p:nvPr/>
        </p:nvSpPr>
        <p:spPr bwMode="auto">
          <a:xfrm>
            <a:off x="4648200" y="1574800"/>
            <a:ext cx="4191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sz="1200" b="1"/>
              <a:t>PERATURAN PRESIDEN REPUBLIK INDONESIA </a:t>
            </a:r>
          </a:p>
          <a:p>
            <a:pPr algn="ctr" eaLnBrk="1" hangingPunct="1"/>
            <a:r>
              <a:rPr lang="en-US" altLang="en-US" sz="1200" b="1"/>
              <a:t>NOMOR 19 TAHUN 2016 </a:t>
            </a:r>
          </a:p>
          <a:p>
            <a:pPr algn="ctr" eaLnBrk="1" hangingPunct="1"/>
            <a:r>
              <a:rPr lang="en-US" altLang="en-US" sz="1200" b="1"/>
              <a:t>TENTANG</a:t>
            </a:r>
          </a:p>
          <a:p>
            <a:pPr algn="ctr" eaLnBrk="1" hangingPunct="1"/>
            <a:r>
              <a:rPr lang="en-US" altLang="en-US" sz="1200" b="1"/>
              <a:t>PERUBAHAN KEDUA ATAS PERATURAN PRESIDEN </a:t>
            </a:r>
          </a:p>
          <a:p>
            <a:pPr algn="ctr" eaLnBrk="1" hangingPunct="1"/>
            <a:r>
              <a:rPr lang="en-US" altLang="en-US" sz="1200" b="1"/>
              <a:t>NOMOR 12 TAHUN 2013 TENTANG JAMINAN KESEHATAN</a:t>
            </a:r>
          </a:p>
        </p:txBody>
      </p:sp>
      <p:pic>
        <p:nvPicPr>
          <p:cNvPr id="51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700088"/>
            <a:ext cx="1257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350"/>
            <a:ext cx="9144000" cy="692150"/>
          </a:xfrm>
          <a:solidFill>
            <a:schemeClr val="tx2">
              <a:lumMod val="50000"/>
            </a:schemeClr>
          </a:solid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 err="1" smtClean="0">
                <a:solidFill>
                  <a:schemeClr val="bg1"/>
                </a:solidFill>
              </a:rPr>
              <a:t>Perubahan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peraturan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perundang-undangan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9600"/>
            <a:ext cx="9067800" cy="7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419600" y="1676400"/>
            <a:ext cx="38100" cy="51816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TextBox 8"/>
          <p:cNvSpPr txBox="1">
            <a:spLocks noChangeArrowheads="1"/>
          </p:cNvSpPr>
          <p:nvPr/>
        </p:nvSpPr>
        <p:spPr bwMode="auto">
          <a:xfrm>
            <a:off x="228600" y="2098675"/>
            <a:ext cx="3886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Peraturan Presiden 12/2013 tentang Jaminan Kesehatan</a:t>
            </a:r>
          </a:p>
        </p:txBody>
      </p:sp>
      <p:sp>
        <p:nvSpPr>
          <p:cNvPr id="6150" name="TextBox 9"/>
          <p:cNvSpPr txBox="1">
            <a:spLocks noChangeArrowheads="1"/>
          </p:cNvSpPr>
          <p:nvPr/>
        </p:nvSpPr>
        <p:spPr bwMode="auto">
          <a:xfrm>
            <a:off x="304800" y="3124200"/>
            <a:ext cx="3810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/>
              <a:t>Bab V Manfaat Jaminan Kesehatan</a:t>
            </a:r>
          </a:p>
          <a:p>
            <a:pPr algn="ctr" eaLnBrk="1" hangingPunct="1"/>
            <a:r>
              <a:rPr lang="en-US" altLang="en-US"/>
              <a:t>Bagian Kedua </a:t>
            </a:r>
          </a:p>
          <a:p>
            <a:pPr algn="ctr" eaLnBrk="1" hangingPunct="1"/>
            <a:r>
              <a:rPr lang="en-US" altLang="en-US"/>
              <a:t>Pelayanan Obat dan Bahan Medis Habis Pakai </a:t>
            </a:r>
          </a:p>
          <a:p>
            <a:pPr algn="just" eaLnBrk="1" hangingPunct="1"/>
            <a:endParaRPr lang="en-US" altLang="en-US"/>
          </a:p>
          <a:p>
            <a:pPr algn="just" eaLnBrk="1" hangingPunct="1"/>
            <a:r>
              <a:rPr lang="en-US" altLang="en-US"/>
              <a:t>Pasal 32 </a:t>
            </a:r>
          </a:p>
          <a:p>
            <a:pPr algn="just" eaLnBrk="1" hangingPunct="1"/>
            <a:r>
              <a:rPr lang="en-US" altLang="en-US" i="1"/>
              <a:t>Tidak ada pengaturan Komite Nasional</a:t>
            </a:r>
          </a:p>
        </p:txBody>
      </p:sp>
      <p:sp>
        <p:nvSpPr>
          <p:cNvPr id="6151" name="TextBox 10"/>
          <p:cNvSpPr txBox="1">
            <a:spLocks noChangeArrowheads="1"/>
          </p:cNvSpPr>
          <p:nvPr/>
        </p:nvSpPr>
        <p:spPr bwMode="auto">
          <a:xfrm>
            <a:off x="4648200" y="3032125"/>
            <a:ext cx="43434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Bab V Manfaat Jaminan Kesehatan</a:t>
            </a:r>
          </a:p>
          <a:p>
            <a:pPr algn="ctr" eaLnBrk="1" hangingPunct="1"/>
            <a:r>
              <a:rPr lang="en-US" altLang="en-US" sz="1600"/>
              <a:t>Bagian Kedua </a:t>
            </a:r>
          </a:p>
          <a:p>
            <a:pPr algn="ctr" eaLnBrk="1" hangingPunct="1"/>
            <a:r>
              <a:rPr lang="en-US" altLang="en-US" sz="1600"/>
              <a:t>Pelayanan Obat dan Bahan Medis Habis Pakai </a:t>
            </a:r>
          </a:p>
          <a:p>
            <a:pPr algn="ctr" eaLnBrk="1" hangingPunct="1"/>
            <a:endParaRPr lang="en-US" altLang="en-US" sz="1600"/>
          </a:p>
          <a:p>
            <a:pPr algn="just" eaLnBrk="1" hangingPunct="1"/>
            <a:r>
              <a:rPr lang="en-US" altLang="en-US" sz="1600"/>
              <a:t>Pasal 32 </a:t>
            </a:r>
          </a:p>
          <a:p>
            <a:pPr algn="just" eaLnBrk="1" hangingPunct="1"/>
            <a:r>
              <a:rPr lang="en-US" altLang="en-US" sz="1600"/>
              <a:t>(2) Komite Nasional sebagaimana dimaksud …terdiri atas unsur Kementerian Kesehatan, Badan Pengawas Obat dan Makanan, </a:t>
            </a:r>
            <a:r>
              <a:rPr lang="en-US" altLang="en-US" sz="1600" b="1"/>
              <a:t>Badan Kependudukan dan Keluarga Berencana Nasional</a:t>
            </a:r>
            <a:r>
              <a:rPr lang="en-US" altLang="en-US" sz="1600"/>
              <a:t>, BPJS Kesehatan, asosiasi profesi, perguruan tinggi, </a:t>
            </a:r>
          </a:p>
          <a:p>
            <a:pPr algn="just" eaLnBrk="1" hangingPunct="1"/>
            <a:r>
              <a:rPr lang="en-US" altLang="en-US" sz="1600"/>
              <a:t>dan tenaga ahli.</a:t>
            </a:r>
          </a:p>
          <a:p>
            <a:pPr algn="just" eaLnBrk="1" hangingPunct="1"/>
            <a:endParaRPr lang="en-US" altLang="en-US" sz="1600"/>
          </a:p>
        </p:txBody>
      </p:sp>
      <p:sp>
        <p:nvSpPr>
          <p:cNvPr id="6152" name="TextBox 11"/>
          <p:cNvSpPr txBox="1">
            <a:spLocks noChangeArrowheads="1"/>
          </p:cNvSpPr>
          <p:nvPr/>
        </p:nvSpPr>
        <p:spPr bwMode="auto">
          <a:xfrm>
            <a:off x="4648200" y="1574800"/>
            <a:ext cx="4191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sz="1200" b="1"/>
              <a:t>PERATURAN PRESIDEN REPUBLIK INDONESIA </a:t>
            </a:r>
          </a:p>
          <a:p>
            <a:pPr algn="ctr" eaLnBrk="1" hangingPunct="1"/>
            <a:r>
              <a:rPr lang="en-US" altLang="en-US" sz="1200" b="1"/>
              <a:t>NOMOR 19 TAHUN 2016 </a:t>
            </a:r>
          </a:p>
          <a:p>
            <a:pPr algn="ctr" eaLnBrk="1" hangingPunct="1"/>
            <a:r>
              <a:rPr lang="en-US" altLang="en-US" sz="1200" b="1"/>
              <a:t>TENTANG</a:t>
            </a:r>
          </a:p>
          <a:p>
            <a:pPr algn="ctr" eaLnBrk="1" hangingPunct="1"/>
            <a:r>
              <a:rPr lang="en-US" altLang="en-US" sz="1200" b="1"/>
              <a:t>PERUBAHAN KEDUA ATAS PERATURAN PRESIDEN </a:t>
            </a:r>
          </a:p>
          <a:p>
            <a:pPr algn="ctr" eaLnBrk="1" hangingPunct="1"/>
            <a:r>
              <a:rPr lang="en-US" altLang="en-US" sz="1200" b="1"/>
              <a:t>NOMOR 12 TAHUN 2013 TENTANG JAMINAN KESEHATAN</a:t>
            </a:r>
          </a:p>
        </p:txBody>
      </p:sp>
      <p:pic>
        <p:nvPicPr>
          <p:cNvPr id="61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700088"/>
            <a:ext cx="1257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350"/>
            <a:ext cx="9144000" cy="692150"/>
          </a:xfrm>
          <a:solidFill>
            <a:schemeClr val="tx2">
              <a:lumMod val="50000"/>
            </a:schemeClr>
          </a:solid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 err="1" smtClean="0">
                <a:solidFill>
                  <a:schemeClr val="bg1"/>
                </a:solidFill>
              </a:rPr>
              <a:t>Perubahan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peraturan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perundang-undangan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9600"/>
            <a:ext cx="9067800" cy="7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419600" y="1676400"/>
            <a:ext cx="38100" cy="51816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3" name="TextBox 8"/>
          <p:cNvSpPr txBox="1">
            <a:spLocks noChangeArrowheads="1"/>
          </p:cNvSpPr>
          <p:nvPr/>
        </p:nvSpPr>
        <p:spPr bwMode="auto">
          <a:xfrm>
            <a:off x="228600" y="2098675"/>
            <a:ext cx="3886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Peraturan Presiden 12/2013 tentang Jaminan Kesehatan</a:t>
            </a:r>
          </a:p>
        </p:txBody>
      </p:sp>
      <p:sp>
        <p:nvSpPr>
          <p:cNvPr id="7174" name="TextBox 9"/>
          <p:cNvSpPr txBox="1">
            <a:spLocks noChangeArrowheads="1"/>
          </p:cNvSpPr>
          <p:nvPr/>
        </p:nvSpPr>
        <p:spPr bwMode="auto">
          <a:xfrm>
            <a:off x="304800" y="3124200"/>
            <a:ext cx="3810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/>
              <a:t>Bab V Manfaat Jaminan Kesehatan</a:t>
            </a:r>
          </a:p>
          <a:p>
            <a:pPr algn="just" eaLnBrk="1" hangingPunct="1"/>
            <a:endParaRPr lang="en-US" altLang="en-US"/>
          </a:p>
          <a:p>
            <a:pPr algn="just" eaLnBrk="1" hangingPunct="1"/>
            <a:r>
              <a:rPr lang="en-US" altLang="en-US"/>
              <a:t>Pasal 22 Pelayanan kesehatan yang dijamin terdiri atas:</a:t>
            </a:r>
          </a:p>
          <a:p>
            <a:pPr algn="just" eaLnBrk="1" hangingPunct="1"/>
            <a:r>
              <a:rPr lang="en-US" altLang="en-US"/>
              <a:t>b. Pelayanan kesehatan rujukan tingkat lanjutan, meliputi pelayanan kesehatan yang mencakup:</a:t>
            </a:r>
          </a:p>
          <a:p>
            <a:pPr algn="just" eaLnBrk="1" hangingPunct="1"/>
            <a:r>
              <a:rPr lang="en-US" altLang="en-US"/>
              <a:t>…</a:t>
            </a:r>
            <a:r>
              <a:rPr lang="en-US" altLang="en-US" i="1"/>
              <a:t>tanpa pelayanan keluarga berencana</a:t>
            </a:r>
          </a:p>
          <a:p>
            <a:pPr algn="just" eaLnBrk="1" hangingPunct="1"/>
            <a:endParaRPr lang="en-US" altLang="en-US"/>
          </a:p>
        </p:txBody>
      </p:sp>
      <p:sp>
        <p:nvSpPr>
          <p:cNvPr id="7175" name="TextBox 10"/>
          <p:cNvSpPr txBox="1">
            <a:spLocks noChangeArrowheads="1"/>
          </p:cNvSpPr>
          <p:nvPr/>
        </p:nvSpPr>
        <p:spPr bwMode="auto">
          <a:xfrm>
            <a:off x="4648200" y="3124200"/>
            <a:ext cx="43434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/>
              <a:t>Bab V Manfaat Jaminan Kesehatan</a:t>
            </a:r>
          </a:p>
          <a:p>
            <a:pPr algn="just" eaLnBrk="1" hangingPunct="1"/>
            <a:endParaRPr lang="en-US" altLang="en-US"/>
          </a:p>
          <a:p>
            <a:pPr algn="just" eaLnBrk="1" hangingPunct="1"/>
            <a:r>
              <a:rPr lang="en-US" altLang="en-US"/>
              <a:t>Pasal 22 Pelayanan kesehatan yang dijamin terdiri atas:</a:t>
            </a:r>
          </a:p>
          <a:p>
            <a:pPr algn="just" eaLnBrk="1" hangingPunct="1"/>
            <a:r>
              <a:rPr lang="en-US" altLang="en-US"/>
              <a:t>b. Pelayanan kesehatan rujukan tingkat lanjutan, meliputi pelayanan kesehatan yang mencakup:</a:t>
            </a:r>
          </a:p>
          <a:p>
            <a:pPr algn="just" eaLnBrk="1" hangingPunct="1"/>
            <a:r>
              <a:rPr lang="en-US" altLang="en-US"/>
              <a:t>11. Pelayanan keluarga berencana</a:t>
            </a:r>
          </a:p>
          <a:p>
            <a:pPr algn="just" eaLnBrk="1" hangingPunct="1"/>
            <a:endParaRPr lang="en-US" altLang="en-US"/>
          </a:p>
          <a:p>
            <a:pPr algn="just" eaLnBrk="1" hangingPunct="1"/>
            <a:endParaRPr lang="en-US" altLang="en-US"/>
          </a:p>
        </p:txBody>
      </p:sp>
      <p:sp>
        <p:nvSpPr>
          <p:cNvPr id="7176" name="TextBox 11"/>
          <p:cNvSpPr txBox="1">
            <a:spLocks noChangeArrowheads="1"/>
          </p:cNvSpPr>
          <p:nvPr/>
        </p:nvSpPr>
        <p:spPr bwMode="auto">
          <a:xfrm>
            <a:off x="4648200" y="1879600"/>
            <a:ext cx="4191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sz="1200" b="1"/>
              <a:t>PERATURAN PRESIDEN REPUBLIK INDONESIA </a:t>
            </a:r>
          </a:p>
          <a:p>
            <a:pPr algn="ctr" eaLnBrk="1" hangingPunct="1"/>
            <a:r>
              <a:rPr lang="en-US" altLang="en-US" sz="1200" b="1"/>
              <a:t>NOMOR 19 TAHUN 2016 </a:t>
            </a:r>
          </a:p>
          <a:p>
            <a:pPr algn="ctr" eaLnBrk="1" hangingPunct="1"/>
            <a:r>
              <a:rPr lang="en-US" altLang="en-US" sz="1200" b="1"/>
              <a:t>TENTANG</a:t>
            </a:r>
          </a:p>
          <a:p>
            <a:pPr algn="ctr" eaLnBrk="1" hangingPunct="1"/>
            <a:r>
              <a:rPr lang="en-US" altLang="en-US" sz="1200" b="1"/>
              <a:t>PERUBAHAN KEDUA ATAS PERATURAN PRESIDEN </a:t>
            </a:r>
          </a:p>
          <a:p>
            <a:pPr algn="ctr" eaLnBrk="1" hangingPunct="1"/>
            <a:r>
              <a:rPr lang="en-US" altLang="en-US" sz="1200" b="1"/>
              <a:t>NOMOR 12 TAHUN 2013 TENTANG JAMINAN KESEHATAN</a:t>
            </a:r>
          </a:p>
        </p:txBody>
      </p:sp>
      <p:pic>
        <p:nvPicPr>
          <p:cNvPr id="71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700088"/>
            <a:ext cx="1257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572000" y="5029200"/>
            <a:ext cx="3657600" cy="457200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350"/>
            <a:ext cx="9144000" cy="692150"/>
          </a:xfrm>
          <a:solidFill>
            <a:schemeClr val="tx2">
              <a:lumMod val="50000"/>
            </a:schemeClr>
          </a:solid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 err="1" smtClean="0">
                <a:solidFill>
                  <a:schemeClr val="bg1"/>
                </a:solidFill>
              </a:rPr>
              <a:t>Perubahan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peraturan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perundang-undangan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9600"/>
            <a:ext cx="9067800" cy="7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419600" y="1676400"/>
            <a:ext cx="38100" cy="51816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7" name="TextBox 8"/>
          <p:cNvSpPr txBox="1">
            <a:spLocks noChangeArrowheads="1"/>
          </p:cNvSpPr>
          <p:nvPr/>
        </p:nvSpPr>
        <p:spPr bwMode="auto">
          <a:xfrm>
            <a:off x="228600" y="2098675"/>
            <a:ext cx="3886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Permenkes No 71/2013 </a:t>
            </a:r>
            <a:r>
              <a:rPr lang="fi-FI" altLang="en-US" b="1"/>
              <a:t>Tentang</a:t>
            </a:r>
          </a:p>
          <a:p>
            <a:pPr algn="ctr" eaLnBrk="1" hangingPunct="1"/>
            <a:r>
              <a:rPr lang="fi-FI" altLang="en-US" b="1"/>
              <a:t>Pelayanan Kesehatan Pada Jaminan Kesehatan Nasional</a:t>
            </a:r>
            <a:endParaRPr lang="en-US" altLang="en-US" b="1"/>
          </a:p>
        </p:txBody>
      </p:sp>
      <p:sp>
        <p:nvSpPr>
          <p:cNvPr id="8198" name="TextBox 9"/>
          <p:cNvSpPr txBox="1">
            <a:spLocks noChangeArrowheads="1"/>
          </p:cNvSpPr>
          <p:nvPr/>
        </p:nvSpPr>
        <p:spPr bwMode="auto">
          <a:xfrm>
            <a:off x="304800" y="3124200"/>
            <a:ext cx="3810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en-US" altLang="en-US"/>
          </a:p>
          <a:p>
            <a:pPr algn="ctr" eaLnBrk="1" hangingPunct="1"/>
            <a:r>
              <a:rPr lang="en-US" altLang="en-US"/>
              <a:t>BAB V </a:t>
            </a:r>
          </a:p>
          <a:p>
            <a:pPr algn="ctr" eaLnBrk="1" hangingPunct="1"/>
            <a:r>
              <a:rPr lang="en-US" altLang="en-US"/>
              <a:t>SISTEM PEMBAYARAN PELAYANAN KESEHATAN </a:t>
            </a:r>
          </a:p>
          <a:p>
            <a:pPr algn="just" eaLnBrk="1" hangingPunct="1"/>
            <a:r>
              <a:rPr lang="en-US" altLang="en-US"/>
              <a:t>Pasal 32 </a:t>
            </a:r>
          </a:p>
          <a:p>
            <a:pPr algn="just" eaLnBrk="1" hangingPunct="1"/>
            <a:r>
              <a:rPr lang="en-US" altLang="en-US"/>
              <a:t>(1)  BPJS Kesehatan melakukan pembayaran kepada </a:t>
            </a:r>
            <a:r>
              <a:rPr lang="en-US" altLang="en-US" b="1"/>
              <a:t>Fasilitas Kesehatan </a:t>
            </a:r>
            <a:r>
              <a:rPr lang="en-US" altLang="en-US"/>
              <a:t>yang memberikan layanan kepada Peserta</a:t>
            </a:r>
          </a:p>
        </p:txBody>
      </p:sp>
      <p:sp>
        <p:nvSpPr>
          <p:cNvPr id="8199" name="TextBox 10"/>
          <p:cNvSpPr txBox="1">
            <a:spLocks noChangeArrowheads="1"/>
          </p:cNvSpPr>
          <p:nvPr/>
        </p:nvSpPr>
        <p:spPr bwMode="auto">
          <a:xfrm>
            <a:off x="4645025" y="3308350"/>
            <a:ext cx="43434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/>
              <a:t>BAB V </a:t>
            </a:r>
          </a:p>
          <a:p>
            <a:pPr algn="ctr" eaLnBrk="1" hangingPunct="1"/>
            <a:r>
              <a:rPr lang="en-US" altLang="en-US"/>
              <a:t>SISTEM PEMBAYARAN PELAYANAN KESEHATAN </a:t>
            </a:r>
          </a:p>
          <a:p>
            <a:pPr algn="just" eaLnBrk="1" hangingPunct="1"/>
            <a:r>
              <a:rPr lang="en-US" altLang="en-US"/>
              <a:t>Pasal 32A</a:t>
            </a:r>
          </a:p>
          <a:p>
            <a:pPr algn="just" eaLnBrk="1" hangingPunct="1"/>
            <a:r>
              <a:rPr lang="en-US" altLang="en-US"/>
              <a:t>Terhadap pelayanan non kapitasi yang diberikan oleh jejaring Fasilitas Kesehatan,  BPJS Kesehatan membayarkan langsung klaim  pembiayaan pelayanan tersebut kepada </a:t>
            </a:r>
            <a:r>
              <a:rPr lang="en-US" altLang="en-US" b="1"/>
              <a:t>jejaring Fasilitas Kesehatan</a:t>
            </a:r>
            <a:r>
              <a:rPr lang="en-US" altLang="en-US"/>
              <a:t>.</a:t>
            </a:r>
          </a:p>
          <a:p>
            <a:pPr algn="just" eaLnBrk="1" hangingPunct="1"/>
            <a:endParaRPr lang="en-US" altLang="en-US"/>
          </a:p>
        </p:txBody>
      </p:sp>
      <p:sp>
        <p:nvSpPr>
          <p:cNvPr id="8200" name="TextBox 11"/>
          <p:cNvSpPr txBox="1">
            <a:spLocks noChangeArrowheads="1"/>
          </p:cNvSpPr>
          <p:nvPr/>
        </p:nvSpPr>
        <p:spPr bwMode="auto">
          <a:xfrm>
            <a:off x="4800600" y="1847850"/>
            <a:ext cx="41910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Permenkes No 99 Tahun 2015 </a:t>
            </a:r>
          </a:p>
          <a:p>
            <a:pPr algn="ctr" eaLnBrk="1" hangingPunct="1"/>
            <a:r>
              <a:rPr lang="en-US" altLang="en-US" sz="1400" b="1"/>
              <a:t>Tentang</a:t>
            </a:r>
          </a:p>
          <a:p>
            <a:pPr algn="ctr" eaLnBrk="1" hangingPunct="1"/>
            <a:r>
              <a:rPr lang="en-US" altLang="en-US" sz="1400" b="1"/>
              <a:t>Perubahan Atas Peraturan Menteri Kesehatan </a:t>
            </a:r>
          </a:p>
          <a:p>
            <a:pPr algn="ctr" eaLnBrk="1" hangingPunct="1"/>
            <a:r>
              <a:rPr lang="en-US" altLang="en-US" sz="1400" b="1"/>
              <a:t>Nomor 71 Tahun 2013 Tentang Pelayanan Kesehatan Pada  Jaminan Kesehatan Nasional </a:t>
            </a:r>
          </a:p>
        </p:txBody>
      </p:sp>
      <p:pic>
        <p:nvPicPr>
          <p:cNvPr id="82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762000"/>
            <a:ext cx="12763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350"/>
            <a:ext cx="9144000" cy="692150"/>
          </a:xfrm>
          <a:solidFill>
            <a:schemeClr val="tx2">
              <a:lumMod val="50000"/>
            </a:schemeClr>
          </a:solid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 err="1" smtClean="0">
                <a:solidFill>
                  <a:schemeClr val="bg1"/>
                </a:solidFill>
              </a:rPr>
              <a:t>Rancangan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p</a:t>
            </a:r>
            <a:r>
              <a:rPr lang="en-US" sz="2800" b="1" dirty="0" err="1" smtClean="0">
                <a:solidFill>
                  <a:schemeClr val="bg1"/>
                </a:solidFill>
              </a:rPr>
              <a:t>erubahan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peraturan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perundang-undangan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9600"/>
            <a:ext cx="9067800" cy="7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419600" y="1676400"/>
            <a:ext cx="38100" cy="51816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TextBox 8"/>
          <p:cNvSpPr txBox="1">
            <a:spLocks noChangeArrowheads="1"/>
          </p:cNvSpPr>
          <p:nvPr/>
        </p:nvSpPr>
        <p:spPr bwMode="auto">
          <a:xfrm>
            <a:off x="228600" y="1905000"/>
            <a:ext cx="3886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Permenkes 59 Tahun 2014 </a:t>
            </a:r>
          </a:p>
          <a:p>
            <a:pPr algn="ctr" eaLnBrk="1" hangingPunct="1"/>
            <a:r>
              <a:rPr lang="en-US" altLang="en-US" b="1"/>
              <a:t>Tentang</a:t>
            </a:r>
          </a:p>
          <a:p>
            <a:pPr algn="ctr" eaLnBrk="1" hangingPunct="1"/>
            <a:r>
              <a:rPr lang="en-US" altLang="en-US" b="1"/>
              <a:t>Standar tarif pelayanan kesehatan dalam penyelenggaraan program jaminan kesehatan</a:t>
            </a:r>
          </a:p>
        </p:txBody>
      </p:sp>
      <p:sp>
        <p:nvSpPr>
          <p:cNvPr id="9222" name="TextBox 9"/>
          <p:cNvSpPr txBox="1">
            <a:spLocks noChangeArrowheads="1"/>
          </p:cNvSpPr>
          <p:nvPr/>
        </p:nvSpPr>
        <p:spPr bwMode="auto">
          <a:xfrm>
            <a:off x="304800" y="3738563"/>
            <a:ext cx="38100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/>
              <a:t>BAB III</a:t>
            </a:r>
          </a:p>
          <a:p>
            <a:pPr algn="ctr" eaLnBrk="1" hangingPunct="1"/>
            <a:r>
              <a:rPr lang="en-US" altLang="en-US"/>
              <a:t>TARIF PADA FKRTL</a:t>
            </a:r>
          </a:p>
          <a:p>
            <a:pPr algn="ctr" eaLnBrk="1" hangingPunct="1"/>
            <a:endParaRPr lang="en-US" altLang="en-US"/>
          </a:p>
          <a:p>
            <a:pPr algn="just" eaLnBrk="1" hangingPunct="1"/>
            <a:r>
              <a:rPr lang="en-US" altLang="en-US"/>
              <a:t>Pasal 15</a:t>
            </a:r>
          </a:p>
          <a:p>
            <a:pPr algn="just" eaLnBrk="1" hangingPunct="1"/>
            <a:r>
              <a:rPr lang="en-US" altLang="en-US"/>
              <a:t>(1) Pasal Tarif pelayanan kesehatan  di  FKRTL  ditetapkan  berdasarkan kesepakatan antara BPJS Kesehatan dengan Asosiasi Fasilitas Kesehatan dengan mengacu pada standar tarif INA-CBG’s.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5025" y="3124200"/>
            <a:ext cx="4343400" cy="3694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BAB III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TARIF PADA FKRTL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+mn-lt"/>
              </a:rPr>
              <a:t>Pasal</a:t>
            </a:r>
            <a:r>
              <a:rPr lang="en-US" dirty="0">
                <a:latin typeface="+mn-lt"/>
              </a:rPr>
              <a:t> 13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Both"/>
              <a:defRPr/>
            </a:pPr>
            <a:r>
              <a:rPr lang="en-US" dirty="0" err="1">
                <a:latin typeface="+mn-lt"/>
              </a:rPr>
              <a:t>Tarif</a:t>
            </a:r>
            <a:r>
              <a:rPr lang="en-US" dirty="0">
                <a:latin typeface="+mn-lt"/>
              </a:rPr>
              <a:t> FKRTL ….</a:t>
            </a:r>
            <a:r>
              <a:rPr lang="en-US" dirty="0" err="1">
                <a:latin typeface="+mn-lt"/>
              </a:rPr>
              <a:t>diberlakukan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pada</a:t>
            </a:r>
            <a:r>
              <a:rPr lang="en-US" dirty="0">
                <a:latin typeface="+mn-lt"/>
              </a:rPr>
              <a:t> FKRTL yang </a:t>
            </a:r>
            <a:r>
              <a:rPr lang="en-US" dirty="0" err="1">
                <a:latin typeface="+mn-lt"/>
              </a:rPr>
              <a:t>melakukan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pelayanan</a:t>
            </a:r>
            <a:r>
              <a:rPr lang="en-US" dirty="0">
                <a:latin typeface="+mn-lt"/>
              </a:rPr>
              <a:t>: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k. </a:t>
            </a:r>
            <a:r>
              <a:rPr lang="en-US" dirty="0" err="1">
                <a:latin typeface="+mn-lt"/>
              </a:rPr>
              <a:t>Keluarga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berencana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termasuk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tubektomi</a:t>
            </a:r>
            <a:r>
              <a:rPr lang="en-US" dirty="0">
                <a:latin typeface="+mn-lt"/>
              </a:rPr>
              <a:t> interval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+mn-lt"/>
              </a:rPr>
              <a:t>Dengan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perubahan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rancangan</a:t>
            </a:r>
            <a:r>
              <a:rPr lang="en-US" dirty="0">
                <a:latin typeface="+mn-lt"/>
              </a:rPr>
              <a:t> software INA CBG 5.0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Diagnosis </a:t>
            </a:r>
            <a:r>
              <a:rPr lang="en-US" dirty="0" err="1">
                <a:latin typeface="+mn-lt"/>
              </a:rPr>
              <a:t>utama</a:t>
            </a:r>
            <a:r>
              <a:rPr lang="en-US" dirty="0">
                <a:latin typeface="+mn-lt"/>
              </a:rPr>
              <a:t>: sterilization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+mn-lt"/>
              </a:rPr>
              <a:t>Hasil</a:t>
            </a:r>
            <a:r>
              <a:rPr lang="en-US" dirty="0">
                <a:latin typeface="+mn-lt"/>
              </a:rPr>
              <a:t> grouper: </a:t>
            </a:r>
            <a:r>
              <a:rPr lang="en-US" b="1" dirty="0" err="1">
                <a:latin typeface="+mn-lt"/>
              </a:rPr>
              <a:t>prosedur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pada</a:t>
            </a:r>
            <a:r>
              <a:rPr lang="en-US" b="1" dirty="0">
                <a:latin typeface="+mn-lt"/>
              </a:rPr>
              <a:t> tuba </a:t>
            </a:r>
            <a:r>
              <a:rPr lang="en-US" b="1" dirty="0" err="1">
                <a:latin typeface="+mn-lt"/>
              </a:rPr>
              <a:t>fallopi</a:t>
            </a:r>
            <a:endParaRPr lang="en-US" b="1" dirty="0">
              <a:latin typeface="+mn-lt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9224" name="TextBox 11"/>
          <p:cNvSpPr txBox="1">
            <a:spLocks noChangeArrowheads="1"/>
          </p:cNvSpPr>
          <p:nvPr/>
        </p:nvSpPr>
        <p:spPr bwMode="auto">
          <a:xfrm>
            <a:off x="4800600" y="1847850"/>
            <a:ext cx="4191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Permenkes No…..Tahun.. Tentang</a:t>
            </a:r>
          </a:p>
          <a:p>
            <a:pPr algn="ctr" eaLnBrk="1" hangingPunct="1"/>
            <a:r>
              <a:rPr lang="en-US" altLang="en-US" b="1"/>
              <a:t>Standar tarif pelayanan kesehatan dalam penyelenggaraan program jaminan kesehatan</a:t>
            </a:r>
          </a:p>
        </p:txBody>
      </p:sp>
      <p:pic>
        <p:nvPicPr>
          <p:cNvPr id="92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762000"/>
            <a:ext cx="12763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3563"/>
          </a:xfrm>
          <a:solidFill>
            <a:schemeClr val="tx2">
              <a:lumMod val="50000"/>
            </a:schemeClr>
          </a:solidFill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bg1"/>
                </a:solidFill>
              </a:rPr>
              <a:t>Tantangan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11763"/>
          </a:xfrm>
        </p:spPr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b="1" dirty="0" smtClean="0"/>
              <a:t>Demand generation---</a:t>
            </a:r>
            <a:r>
              <a:rPr lang="en-US" b="1" dirty="0" err="1" smtClean="0"/>
              <a:t>sosialisasi</a:t>
            </a:r>
            <a:endParaRPr lang="en-US" b="1" dirty="0" smtClean="0"/>
          </a:p>
          <a:p>
            <a:pPr marL="514350" indent="-51435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b="1" dirty="0" smtClean="0"/>
              <a:t>Supply Side</a:t>
            </a:r>
          </a:p>
          <a:p>
            <a:pPr marL="914400" lvl="1" indent="-371475" fontAlgn="auto">
              <a:spcAft>
                <a:spcPts val="0"/>
              </a:spcAft>
              <a:buFont typeface="+mj-lt"/>
              <a:buAutoNum type="alphaLcPeriod"/>
              <a:defRPr/>
            </a:pPr>
            <a:r>
              <a:rPr lang="en-US" b="1" dirty="0" err="1" smtClean="0"/>
              <a:t>Logistik</a:t>
            </a:r>
            <a:r>
              <a:rPr lang="en-US" b="1" dirty="0" smtClean="0"/>
              <a:t> </a:t>
            </a:r>
            <a:r>
              <a:rPr lang="en-US" b="1" dirty="0" err="1" smtClean="0"/>
              <a:t>alat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obat</a:t>
            </a:r>
            <a:r>
              <a:rPr lang="en-US" b="1" dirty="0" smtClean="0"/>
              <a:t> </a:t>
            </a:r>
            <a:r>
              <a:rPr lang="en-US" b="1" dirty="0" err="1" smtClean="0"/>
              <a:t>kontrasepsi</a:t>
            </a:r>
            <a:r>
              <a:rPr lang="en-US" b="1" dirty="0" smtClean="0"/>
              <a:t> (</a:t>
            </a:r>
            <a:r>
              <a:rPr lang="en-US" b="1" dirty="0" err="1" smtClean="0"/>
              <a:t>Akses</a:t>
            </a:r>
            <a:r>
              <a:rPr lang="en-US" b="1" dirty="0" smtClean="0"/>
              <a:t> Vs. </a:t>
            </a:r>
            <a:r>
              <a:rPr lang="en-US" b="1" dirty="0" err="1" smtClean="0"/>
              <a:t>Kewenangan</a:t>
            </a:r>
            <a:r>
              <a:rPr lang="en-US" b="1" dirty="0" smtClean="0"/>
              <a:t>)</a:t>
            </a:r>
          </a:p>
          <a:p>
            <a:pPr marL="914400" lvl="1" indent="-371475" fontAlgn="auto">
              <a:spcAft>
                <a:spcPts val="0"/>
              </a:spcAft>
              <a:buFont typeface="+mj-lt"/>
              <a:buAutoNum type="alphaLcPeriod"/>
              <a:defRPr/>
            </a:pPr>
            <a:r>
              <a:rPr lang="en-US" b="1" dirty="0" err="1" smtClean="0"/>
              <a:t>Kompetensi</a:t>
            </a:r>
            <a:r>
              <a:rPr lang="en-US" b="1" dirty="0" smtClean="0"/>
              <a:t>/</a:t>
            </a:r>
            <a:r>
              <a:rPr lang="en-US" b="1" dirty="0" err="1" smtClean="0"/>
              <a:t>persebaran</a:t>
            </a:r>
            <a:r>
              <a:rPr lang="en-US" b="1" dirty="0" smtClean="0"/>
              <a:t> </a:t>
            </a:r>
            <a:r>
              <a:rPr lang="en-US" b="1" dirty="0" err="1" smtClean="0"/>
              <a:t>tenaga</a:t>
            </a:r>
            <a:r>
              <a:rPr lang="en-US" b="1" dirty="0" smtClean="0"/>
              <a:t> </a:t>
            </a:r>
            <a:r>
              <a:rPr lang="en-US" b="1" dirty="0" err="1" smtClean="0"/>
              <a:t>kesehatan</a:t>
            </a:r>
            <a:endParaRPr lang="en-US" b="1" dirty="0" smtClean="0"/>
          </a:p>
          <a:p>
            <a:pPr marL="914400" lvl="1" indent="-371475" fontAlgn="auto">
              <a:spcAft>
                <a:spcPts val="0"/>
              </a:spcAft>
              <a:buFont typeface="+mj-lt"/>
              <a:buAutoNum type="alphaLcPeriod"/>
              <a:defRPr/>
            </a:pP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rujukan</a:t>
            </a:r>
            <a:r>
              <a:rPr lang="en-US" b="1" dirty="0" smtClean="0"/>
              <a:t> (horizontal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vertikal</a:t>
            </a:r>
            <a:r>
              <a:rPr lang="en-US" b="1" dirty="0" smtClean="0"/>
              <a:t>)</a:t>
            </a:r>
          </a:p>
          <a:p>
            <a:pPr marL="514350" indent="-51435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b="1" dirty="0" err="1" smtClean="0"/>
              <a:t>Sistem</a:t>
            </a:r>
            <a:r>
              <a:rPr lang="en-US" b="1" dirty="0" smtClean="0"/>
              <a:t>/</a:t>
            </a:r>
            <a:r>
              <a:rPr lang="en-US" b="1" dirty="0" err="1" smtClean="0"/>
              <a:t>Managemen</a:t>
            </a:r>
            <a:endParaRPr lang="en-US" b="1" dirty="0" smtClean="0"/>
          </a:p>
          <a:p>
            <a:pPr marL="914400" lvl="1" indent="-371475" fontAlgn="auto">
              <a:spcAft>
                <a:spcPts val="0"/>
              </a:spcAft>
              <a:buFont typeface="+mj-lt"/>
              <a:buAutoNum type="alphaLcPeriod"/>
              <a:defRPr/>
            </a:pP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pencatatan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pelaporan</a:t>
            </a:r>
            <a:endParaRPr lang="en-US" b="1" dirty="0" smtClean="0"/>
          </a:p>
          <a:p>
            <a:pPr marL="914400" lvl="1" indent="-371475" fontAlgn="auto">
              <a:spcAft>
                <a:spcPts val="0"/>
              </a:spcAft>
              <a:buFont typeface="+mj-lt"/>
              <a:buAutoNum type="alphaLcPeriod"/>
              <a:defRPr/>
            </a:pPr>
            <a:r>
              <a:rPr lang="en-US" b="1" dirty="0" err="1" smtClean="0"/>
              <a:t>Kebijakan</a:t>
            </a:r>
            <a:r>
              <a:rPr lang="en-US" b="1" dirty="0" smtClean="0"/>
              <a:t> </a:t>
            </a:r>
            <a:r>
              <a:rPr lang="en-US" b="1" dirty="0" err="1" smtClean="0"/>
              <a:t>pemerintah</a:t>
            </a:r>
            <a:r>
              <a:rPr lang="en-US" b="1" dirty="0" smtClean="0"/>
              <a:t> </a:t>
            </a:r>
            <a:r>
              <a:rPr lang="en-US" b="1" dirty="0" err="1" smtClean="0"/>
              <a:t>daerah</a:t>
            </a:r>
            <a:endParaRPr lang="en-US" b="1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563563"/>
            <a:ext cx="9144000" cy="7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1I4_SpLQkqc82l.7smN0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  <p:tag name="THINKCELLSHAPEDONOTDELETE" val="pPAcvwGnj9k6TH0tDb6gF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663</Words>
  <Application>Microsoft Office PowerPoint</Application>
  <PresentationFormat>On-screen Show (4:3)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Arial</vt:lpstr>
      <vt:lpstr>Office Theme</vt:lpstr>
      <vt:lpstr>PowerPoint Presentation</vt:lpstr>
      <vt:lpstr>SISTEMATIKA:</vt:lpstr>
      <vt:lpstr>PowerPoint Presentation</vt:lpstr>
      <vt:lpstr>Perubahan peraturan perundang-undangan</vt:lpstr>
      <vt:lpstr>Perubahan peraturan perundang-undangan</vt:lpstr>
      <vt:lpstr>Perubahan peraturan perundang-undangan</vt:lpstr>
      <vt:lpstr>Perubahan peraturan perundang-undangan</vt:lpstr>
      <vt:lpstr>Rancangan perubahan peraturan perundang-undangan</vt:lpstr>
      <vt:lpstr>Tantangan</vt:lpstr>
      <vt:lpstr>PowerPoint Presentation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IRMA ARDIANA</dc:creator>
  <cp:lastModifiedBy>adila</cp:lastModifiedBy>
  <cp:revision>13</cp:revision>
  <dcterms:created xsi:type="dcterms:W3CDTF">2016-08-31T04:25:55Z</dcterms:created>
  <dcterms:modified xsi:type="dcterms:W3CDTF">2017-05-22T06:49:53Z</dcterms:modified>
</cp:coreProperties>
</file>