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B2E4C-51C7-4A09-ABE3-5A36FE375552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55A-C238-46B3-AA07-40E7847BFC1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68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B2E4C-51C7-4A09-ABE3-5A36FE375552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55A-C238-46B3-AA07-40E7847BFC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918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B2E4C-51C7-4A09-ABE3-5A36FE375552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55A-C238-46B3-AA07-40E7847BFC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61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B2E4C-51C7-4A09-ABE3-5A36FE375552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55A-C238-46B3-AA07-40E7847BFC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4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B2E4C-51C7-4A09-ABE3-5A36FE375552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55A-C238-46B3-AA07-40E7847BFC1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8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B2E4C-51C7-4A09-ABE3-5A36FE375552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55A-C238-46B3-AA07-40E7847BFC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92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B2E4C-51C7-4A09-ABE3-5A36FE375552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55A-C238-46B3-AA07-40E7847BFC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348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B2E4C-51C7-4A09-ABE3-5A36FE375552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55A-C238-46B3-AA07-40E7847BFC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30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B2E4C-51C7-4A09-ABE3-5A36FE375552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55A-C238-46B3-AA07-40E7847BFC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58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0CB2E4C-51C7-4A09-ABE3-5A36FE375552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79755A-C238-46B3-AA07-40E7847BFC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25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B2E4C-51C7-4A09-ABE3-5A36FE375552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55A-C238-46B3-AA07-40E7847BFC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09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CB2E4C-51C7-4A09-ABE3-5A36FE375552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79755A-C238-46B3-AA07-40E7847BFC1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07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FAST</a:t>
            </a:r>
            <a:r>
              <a:rPr lang="zh-TW" altLang="en-US" dirty="0" smtClean="0"/>
              <a:t>特徵搜尋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51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原理解說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838200" y="1962150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FAST</a:t>
            </a:r>
            <a:r>
              <a:rPr lang="zh-TW" altLang="en-US" dirty="0"/>
              <a:t>算法的思想是，若某像素與其周圍鄰域內足夠多的像素點相差較大，則該像素可能是角點</a:t>
            </a:r>
            <a:r>
              <a:rPr lang="zh-TW" altLang="en-US" dirty="0" smtClean="0"/>
              <a:t>。</a:t>
            </a:r>
            <a:r>
              <a:rPr lang="en-US" altLang="zh-TW" dirty="0"/>
              <a:t>	</a:t>
            </a:r>
            <a:r>
              <a:rPr lang="en-US" altLang="zh-TW" dirty="0" smtClean="0"/>
              <a:t>				</a:t>
            </a:r>
            <a:r>
              <a:rPr lang="zh-TW" altLang="en-US" dirty="0" smtClean="0"/>
              <a:t>            在</a:t>
            </a:r>
            <a:r>
              <a:rPr lang="en-US" altLang="zh-TW" dirty="0"/>
              <a:t>FAST</a:t>
            </a:r>
            <a:r>
              <a:rPr lang="zh-TW" altLang="en-US" dirty="0"/>
              <a:t>算法中有一個重要的區間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altLang="zh-TW" dirty="0" smtClean="0"/>
              <a:t>Step 1</a:t>
            </a:r>
            <a:r>
              <a:rPr lang="zh-TW" altLang="en-US" dirty="0" smtClean="0"/>
              <a:t>：確定候選角點</a:t>
            </a:r>
            <a:endParaRPr lang="en-US" altLang="zh-TW" dirty="0" smtClean="0"/>
          </a:p>
          <a:p>
            <a:pPr lvl="1"/>
            <a:r>
              <a:rPr lang="zh-TW" altLang="en-US" sz="2000" dirty="0" smtClean="0"/>
              <a:t>某</a:t>
            </a:r>
            <a:r>
              <a:rPr lang="zh-TW" altLang="en-US" sz="2000" dirty="0"/>
              <a:t>個像素 </a:t>
            </a:r>
            <a:r>
              <a:rPr lang="en-US" altLang="zh-TW" sz="2000" dirty="0"/>
              <a:t>p </a:t>
            </a:r>
            <a:r>
              <a:rPr lang="zh-TW" altLang="en-US" sz="2000" dirty="0"/>
              <a:t>，其像素值為 </a:t>
            </a:r>
            <a:r>
              <a:rPr lang="en-US" altLang="zh-TW" sz="2000" dirty="0" err="1" smtClean="0"/>
              <a:t>Ip</a:t>
            </a:r>
            <a:r>
              <a:rPr lang="zh-TW" altLang="en-US" sz="2000" dirty="0" smtClean="0"/>
              <a:t>，</a:t>
            </a:r>
            <a:r>
              <a:rPr lang="zh-TW" altLang="en-US" sz="2000" dirty="0"/>
              <a:t>以 </a:t>
            </a:r>
            <a:r>
              <a:rPr lang="en-US" altLang="zh-TW" sz="2000" dirty="0"/>
              <a:t>p </a:t>
            </a:r>
            <a:r>
              <a:rPr lang="zh-TW" altLang="en-US" sz="2000" dirty="0"/>
              <a:t>為圓心，半徑為</a:t>
            </a:r>
            <a:r>
              <a:rPr lang="en-US" altLang="zh-TW" sz="2000" dirty="0"/>
              <a:t>3</a:t>
            </a:r>
            <a:r>
              <a:rPr lang="zh-TW" altLang="en-US" sz="2000" dirty="0"/>
              <a:t>，確定一個圓，圓上有</a:t>
            </a:r>
            <a:r>
              <a:rPr lang="en-US" altLang="zh-TW" sz="2000" dirty="0"/>
              <a:t>16</a:t>
            </a:r>
            <a:r>
              <a:rPr lang="zh-TW" altLang="en-US" sz="2000" dirty="0"/>
              <a:t>個</a:t>
            </a:r>
            <a:r>
              <a:rPr lang="zh-TW" altLang="en-US" sz="2000" dirty="0" smtClean="0"/>
              <a:t>像素</a:t>
            </a:r>
            <a:endParaRPr lang="en-US" altLang="zh-TW" sz="2000" dirty="0" smtClean="0"/>
          </a:p>
          <a:p>
            <a:pPr lvl="1"/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 panose="020B0604020202020204" pitchFamily="34" charset="-120"/>
                <a:ea typeface="inherit"/>
              </a:rPr>
              <a:t>確定一個閾值</a:t>
            </a:r>
            <a:r>
              <a:rPr lang="zh-TW" altLang="en-US" sz="2000" dirty="0" smtClean="0">
                <a:solidFill>
                  <a:srgbClr val="212121"/>
                </a:solidFill>
                <a:latin typeface="Arial Unicode MS" panose="020B0604020202020204" pitchFamily="34" charset="-120"/>
                <a:ea typeface="inherit"/>
              </a:rPr>
              <a:t>，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 panose="020B0604020202020204" pitchFamily="34" charset="-120"/>
                <a:ea typeface="inherit"/>
              </a:rPr>
              <a:t>記為 t 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latin typeface="Arial Unicode MS" panose="020B0604020202020204" pitchFamily="34" charset="-120"/>
              <a:ea typeface="inherit"/>
            </a:endParaRPr>
          </a:p>
          <a:p>
            <a:pPr lvl="1"/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 panose="020B0604020202020204" pitchFamily="34" charset="-120"/>
                <a:ea typeface="inherit"/>
              </a:rPr>
              <a:t>讓圓上的n 個連續的像素的像素值分別與p 的像素值做差，若這些差值的絕對值都比I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 panose="020B0604020202020204" pitchFamily="34" charset="-120"/>
                <a:ea typeface="inherit"/>
              </a:rPr>
              <a:t>p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 panose="020B0604020202020204" pitchFamily="34" charset="-120"/>
                <a:ea typeface="inherit"/>
              </a:rPr>
              <a:t>+t 大或都比I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 panose="020B0604020202020204" pitchFamily="34" charset="-120"/>
                <a:ea typeface="inherit"/>
              </a:rPr>
              <a:t>p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 panose="020B0604020202020204" pitchFamily="34" charset="-120"/>
                <a:ea typeface="inherit"/>
              </a:rPr>
              <a:t>-t 小，則像素p 為角點。</a:t>
            </a:r>
            <a:endParaRPr kumimoji="0" lang="zh-TW" altLang="zh-TW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altLang="zh-TW" sz="2000" dirty="0" smtClean="0"/>
          </a:p>
          <a:p>
            <a:pPr lvl="1"/>
            <a:endParaRPr lang="en-US" altLang="zh-TW" sz="2000" dirty="0" smtClean="0"/>
          </a:p>
          <a:p>
            <a:endParaRPr lang="zh-TW" altLang="en-US" dirty="0"/>
          </a:p>
        </p:txBody>
      </p:sp>
      <p:sp>
        <p:nvSpPr>
          <p:cNvPr id="10" name="AutoShape 6" descr="\left( 0,I_{p}-t \right)\bigcup_{}^{}\left( I_{p}+t,255 \right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882" y="2487324"/>
            <a:ext cx="2509790" cy="58429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3"/>
          <a:srcRect l="19351" t="9474" r="14512" b="6115"/>
          <a:stretch/>
        </p:blipFill>
        <p:spPr>
          <a:xfrm>
            <a:off x="7076305" y="4137819"/>
            <a:ext cx="4176584" cy="2010033"/>
          </a:xfrm>
          <a:prstGeom prst="rect">
            <a:avLst/>
          </a:prstGeom>
        </p:spPr>
      </p:pic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0" y="272792"/>
            <a:ext cx="8701100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 panose="020B0604020202020204" pitchFamily="34" charset="-120"/>
                <a:ea typeface="inherit"/>
              </a:rPr>
              <a:t>讓圓上的n 個連續的像素的像素值分別與p 的像素值做差，若這些差值的絕對值都比I_{p}+t 大或都比I_{p}-t 小，則像素p 為角點。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10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原理解說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Step </a:t>
            </a:r>
            <a:r>
              <a:rPr lang="en-US" altLang="zh-TW" dirty="0"/>
              <a:t>2</a:t>
            </a:r>
            <a:r>
              <a:rPr lang="zh-TW" altLang="en-US" dirty="0"/>
              <a:t>：非極大值</a:t>
            </a:r>
            <a:r>
              <a:rPr lang="zh-TW" altLang="en-US" dirty="0" smtClean="0"/>
              <a:t>抑制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為</a:t>
            </a:r>
            <a:r>
              <a:rPr lang="zh-TW" altLang="en-US" dirty="0"/>
              <a:t>所有的候選角點都確定一個打分函數</a:t>
            </a:r>
            <a:r>
              <a:rPr lang="en-US" altLang="zh-TW" dirty="0"/>
              <a:t>V </a:t>
            </a:r>
            <a:r>
              <a:rPr lang="zh-TW" altLang="en-US" dirty="0"/>
              <a:t>， </a:t>
            </a:r>
            <a:r>
              <a:rPr lang="en-US" altLang="zh-TW" dirty="0"/>
              <a:t>V </a:t>
            </a:r>
            <a:r>
              <a:rPr lang="zh-TW" altLang="en-US" dirty="0"/>
              <a:t>的值可這樣計算：先分別計算</a:t>
            </a:r>
            <a:r>
              <a:rPr lang="en-US" altLang="zh-TW" dirty="0" err="1" smtClean="0"/>
              <a:t>Ip</a:t>
            </a:r>
            <a:r>
              <a:rPr lang="zh-TW" altLang="en-US" dirty="0" smtClean="0"/>
              <a:t>與</a:t>
            </a:r>
            <a:r>
              <a:rPr lang="zh-TW" altLang="en-US" dirty="0"/>
              <a:t>圓上</a:t>
            </a:r>
            <a:r>
              <a:rPr lang="en-US" altLang="zh-TW" dirty="0"/>
              <a:t>16</a:t>
            </a:r>
            <a:r>
              <a:rPr lang="zh-TW" altLang="en-US" dirty="0"/>
              <a:t>個點的像素值差值，取絕對值，再將這</a:t>
            </a:r>
            <a:r>
              <a:rPr lang="en-US" altLang="zh-TW" dirty="0"/>
              <a:t>16</a:t>
            </a:r>
            <a:r>
              <a:rPr lang="zh-TW" altLang="en-US" dirty="0"/>
              <a:t>個絕對值相加，就得到了</a:t>
            </a:r>
            <a:r>
              <a:rPr lang="en-US" altLang="zh-TW" dirty="0"/>
              <a:t>V </a:t>
            </a:r>
            <a:r>
              <a:rPr lang="zh-TW" altLang="en-US" dirty="0"/>
              <a:t>的值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lvl="1"/>
            <a:r>
              <a:rPr lang="zh-TW" altLang="en-US" dirty="0" smtClean="0"/>
              <a:t>最後比較相近候選</a:t>
            </a:r>
            <a:r>
              <a:rPr lang="zh-TW" altLang="en-US" dirty="0"/>
              <a:t>角點的 </a:t>
            </a:r>
            <a:r>
              <a:rPr lang="en-US" altLang="zh-TW" dirty="0"/>
              <a:t>V </a:t>
            </a:r>
            <a:r>
              <a:rPr lang="zh-TW" altLang="en-US" dirty="0"/>
              <a:t>值，把</a:t>
            </a:r>
            <a:r>
              <a:rPr lang="en-US" altLang="zh-TW" dirty="0"/>
              <a:t>V</a:t>
            </a:r>
            <a:r>
              <a:rPr lang="zh-TW" altLang="en-US" dirty="0"/>
              <a:t>值較小的候選角點</a:t>
            </a:r>
            <a:r>
              <a:rPr lang="en-US" altLang="zh-TW" dirty="0"/>
              <a:t>pass</a:t>
            </a:r>
            <a:r>
              <a:rPr lang="zh-TW" altLang="en-US" dirty="0"/>
              <a:t>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pPr lvl="1"/>
            <a:r>
              <a:rPr lang="en-US" altLang="zh-TW" sz="1800" dirty="0" smtClean="0">
                <a:solidFill>
                  <a:srgbClr val="FF0000"/>
                </a:solidFill>
              </a:rPr>
              <a:t>P.S.</a:t>
            </a:r>
            <a:r>
              <a:rPr lang="zh-TW" altLang="en-US" sz="1800" dirty="0" smtClean="0">
                <a:solidFill>
                  <a:srgbClr val="FF0000"/>
                </a:solidFill>
              </a:rPr>
              <a:t>在篩選出來的候選角點中有很多是緊挨在一起的，需要通過非極大值抑制來消除這種影響。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15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79853"/>
            <a:ext cx="6548437" cy="454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3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結果顯示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406" t="4215"/>
          <a:stretch/>
        </p:blipFill>
        <p:spPr>
          <a:xfrm>
            <a:off x="2082633" y="1837037"/>
            <a:ext cx="8087694" cy="4324865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2533650" y="5086350"/>
            <a:ext cx="323850" cy="3238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6934200" y="5086350"/>
            <a:ext cx="323850" cy="3238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413000" y="4634248"/>
            <a:ext cx="323850" cy="3238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6813550" y="4634248"/>
            <a:ext cx="323850" cy="3238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028950" y="5376527"/>
            <a:ext cx="323850" cy="3238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429500" y="5376527"/>
            <a:ext cx="323850" cy="3238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060950" y="5725579"/>
            <a:ext cx="323850" cy="3238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9461500" y="5725579"/>
            <a:ext cx="323850" cy="3238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09324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</TotalTime>
  <Words>211</Words>
  <Application>Microsoft Office PowerPoint</Application>
  <PresentationFormat>寬螢幕</PresentationFormat>
  <Paragraphs>17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Arial Unicode MS</vt:lpstr>
      <vt:lpstr>inherit</vt:lpstr>
      <vt:lpstr>新細明體</vt:lpstr>
      <vt:lpstr>Arial</vt:lpstr>
      <vt:lpstr>Calibri</vt:lpstr>
      <vt:lpstr>Calibri Light</vt:lpstr>
      <vt:lpstr>回顧</vt:lpstr>
      <vt:lpstr>FAST特徵搜尋</vt:lpstr>
      <vt:lpstr>原理解說</vt:lpstr>
      <vt:lpstr>原理解說</vt:lpstr>
      <vt:lpstr>程式碼</vt:lpstr>
      <vt:lpstr>結果顯示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FAST特徵搜尋</dc:title>
  <dc:creator>acer</dc:creator>
  <cp:lastModifiedBy>acer</cp:lastModifiedBy>
  <cp:revision>7</cp:revision>
  <dcterms:created xsi:type="dcterms:W3CDTF">2018-05-13T13:47:14Z</dcterms:created>
  <dcterms:modified xsi:type="dcterms:W3CDTF">2018-05-13T14:48:21Z</dcterms:modified>
</cp:coreProperties>
</file>