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3" r:id="rId4"/>
    <p:sldId id="27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2" r:id="rId15"/>
    <p:sldId id="27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zh-TW" dirty="0" smtClean="0"/>
            <a:t>功能</a:t>
          </a:r>
          <a:r>
            <a:rPr lang="zh-TW" altLang="en-US" dirty="0" smtClean="0"/>
            <a:t>分析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zh-TW" altLang="en-US" dirty="0" smtClean="0"/>
            <a:t>資料流分析</a:t>
          </a:r>
          <a:endParaRPr lang="zh-TW" dirty="0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altLang="en-US" dirty="0" smtClean="0"/>
            <a:t>活動分析</a:t>
          </a:r>
          <a:endParaRPr lang="zh-TW" dirty="0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3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3"/>
      <dgm:spPr/>
    </dgm:pt>
    <dgm:pt modelId="{B6DFE6B4-A610-4E7D-B804-2802F6CE22C2}" type="pres">
      <dgm:prSet presAssocID="{1B5926FE-BCA1-46F5-95F2-FCCF0ACD79A6}" presName="dstNode" presStyleLbl="node1" presStyleIdx="0" presStyleCnt="3"/>
      <dgm:spPr/>
    </dgm:pt>
    <dgm:pt modelId="{6BA62763-B6F7-45D4-A8EA-C7835E29138A}" type="pres">
      <dgm:prSet presAssocID="{AFB3FDD1-3936-4EE8-A116-87C4D69F1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3"/>
      <dgm:spPr/>
      <dgm:t>
        <a:bodyPr/>
        <a:lstStyle/>
        <a:p>
          <a:endParaRPr lang="zh-TW" altLang="en-US"/>
        </a:p>
      </dgm:t>
    </dgm:pt>
    <dgm:pt modelId="{768EC1CC-5680-4D37-B026-CBA14619DF38}" type="pres">
      <dgm:prSet presAssocID="{D811E52D-2B50-44B9-A38D-3F1125FFB60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3"/>
      <dgm:spPr/>
    </dgm:pt>
    <dgm:pt modelId="{B8F6F719-5776-4C88-B268-37CE6A670596}" type="pres">
      <dgm:prSet presAssocID="{2BBAC430-20F2-4444-A7C0-E2D837F9844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3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車載監控系統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陳朝烈  </a:t>
            </a:r>
            <a:r>
              <a:rPr lang="en-US" altLang="zh-TW" dirty="0" smtClean="0"/>
              <a:t>analysis </a:t>
            </a:r>
          </a:p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Input:</a:t>
            </a:r>
          </a:p>
          <a:p>
            <a:pPr lvl="1"/>
            <a:r>
              <a:rPr lang="en-US" altLang="zh-TW" dirty="0" smtClean="0"/>
              <a:t>Image[1], Image[2]</a:t>
            </a:r>
          </a:p>
          <a:p>
            <a:r>
              <a:rPr lang="en-US" altLang="zh-TW" dirty="0" smtClean="0"/>
              <a:t>Output:</a:t>
            </a:r>
          </a:p>
          <a:p>
            <a:pPr lvl="1"/>
            <a:r>
              <a:rPr lang="en-US" altLang="zh-TW" dirty="0" smtClean="0"/>
              <a:t>Result1</a:t>
            </a:r>
            <a:endParaRPr lang="en-US" altLang="zh-TW" dirty="0"/>
          </a:p>
          <a:p>
            <a:r>
              <a:rPr lang="en-US" altLang="zh-TW" dirty="0" smtClean="0"/>
              <a:t>Parameter:</a:t>
            </a:r>
          </a:p>
          <a:p>
            <a:r>
              <a:rPr lang="en-US" altLang="zh-TW" dirty="0" smtClean="0"/>
              <a:t>Method: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err="1" smtClean="0"/>
              <a:t>ImageKP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KeyPointDetector</a:t>
            </a:r>
            <a:r>
              <a:rPr lang="en-US" altLang="zh-TW" dirty="0" smtClean="0"/>
              <a:t>(Image)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err="1" smtClean="0"/>
              <a:t>ImageFE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FeatureExtraction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ImageKP</a:t>
            </a:r>
            <a:r>
              <a:rPr lang="en-US" altLang="zh-TW" dirty="0" smtClean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err="1" smtClean="0"/>
              <a:t>ImageFM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FeatureMatching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ImageFE</a:t>
            </a:r>
            <a:r>
              <a:rPr lang="en-US" altLang="zh-TW" dirty="0" smtClean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smtClean="0"/>
              <a:t>Image[1]: ImageA1 Affine(</a:t>
            </a:r>
            <a:r>
              <a:rPr lang="en-US" altLang="zh-TW" dirty="0" err="1" smtClean="0"/>
              <a:t>ImageFM</a:t>
            </a:r>
            <a:r>
              <a:rPr lang="en-US" altLang="zh-TW" dirty="0" smtClean="0"/>
              <a:t>) / Image[2]: ImageA2 </a:t>
            </a:r>
            <a:r>
              <a:rPr lang="en-US" altLang="zh-TW" dirty="0"/>
              <a:t>Affine(</a:t>
            </a:r>
            <a:r>
              <a:rPr lang="en-US" altLang="zh-TW" dirty="0" err="1"/>
              <a:t>ImageFM</a:t>
            </a:r>
            <a:r>
              <a:rPr lang="en-US" altLang="zh-TW" dirty="0" smtClean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smtClean="0"/>
              <a:t>Result1 Stitch(ImageA1, ImageA2)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538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rsp3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</a:t>
            </a:r>
          </a:p>
          <a:p>
            <a:pPr lvl="1"/>
            <a:r>
              <a:rPr lang="en-US" altLang="zh-TW" dirty="0" smtClean="0"/>
              <a:t>Image[2], Image[3]</a:t>
            </a:r>
          </a:p>
          <a:p>
            <a:r>
              <a:rPr lang="en-US" altLang="zh-TW" dirty="0" smtClean="0"/>
              <a:t>Output:</a:t>
            </a:r>
          </a:p>
          <a:p>
            <a:pPr lvl="1"/>
            <a:r>
              <a:rPr lang="en-US" altLang="zh-TW" dirty="0" smtClean="0"/>
              <a:t>Result2</a:t>
            </a:r>
            <a:endParaRPr lang="en-US" altLang="zh-TW" dirty="0"/>
          </a:p>
          <a:p>
            <a:r>
              <a:rPr lang="en-US" altLang="zh-TW" dirty="0" smtClean="0"/>
              <a:t>Parameter:</a:t>
            </a:r>
          </a:p>
          <a:p>
            <a:r>
              <a:rPr lang="en-US" altLang="zh-TW" dirty="0" smtClean="0"/>
              <a:t>Method: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err="1" smtClean="0"/>
              <a:t>ImageKP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KeyPointDetector</a:t>
            </a:r>
            <a:r>
              <a:rPr lang="en-US" altLang="zh-TW" dirty="0" smtClean="0"/>
              <a:t>(Image)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err="1" smtClean="0"/>
              <a:t>ImageFE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FeatureExtraction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ImageKP</a:t>
            </a:r>
            <a:r>
              <a:rPr lang="en-US" altLang="zh-TW" dirty="0" smtClean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err="1" smtClean="0"/>
              <a:t>ImageFM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FeatureMatching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ImageFE</a:t>
            </a:r>
            <a:r>
              <a:rPr lang="en-US" altLang="zh-TW" dirty="0" smtClean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smtClean="0"/>
              <a:t>Image[2]: ImageA1 Affine(</a:t>
            </a:r>
            <a:r>
              <a:rPr lang="en-US" altLang="zh-TW" dirty="0" err="1" smtClean="0"/>
              <a:t>ImageFM</a:t>
            </a:r>
            <a:r>
              <a:rPr lang="en-US" altLang="zh-TW" dirty="0" smtClean="0"/>
              <a:t>) / Image[3]: ImageA2 </a:t>
            </a:r>
            <a:r>
              <a:rPr lang="en-US" altLang="zh-TW" dirty="0"/>
              <a:t>Affine(</a:t>
            </a:r>
            <a:r>
              <a:rPr lang="en-US" altLang="zh-TW" dirty="0" err="1"/>
              <a:t>ImageFM</a:t>
            </a:r>
            <a:r>
              <a:rPr lang="en-US" altLang="zh-TW" dirty="0" smtClean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smtClean="0"/>
              <a:t>Result2 Stitch(ImageA1, ImageA2)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16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Input:</a:t>
            </a:r>
          </a:p>
          <a:p>
            <a:pPr lvl="1"/>
            <a:r>
              <a:rPr lang="en-US" altLang="zh-TW" dirty="0" smtClean="0"/>
              <a:t>Result1, Result2</a:t>
            </a:r>
          </a:p>
          <a:p>
            <a:r>
              <a:rPr lang="en-US" altLang="zh-TW" dirty="0" smtClean="0"/>
              <a:t>Output:</a:t>
            </a:r>
          </a:p>
          <a:p>
            <a:pPr lvl="1"/>
            <a:r>
              <a:rPr lang="en-US" altLang="zh-TW" dirty="0" smtClean="0"/>
              <a:t>Result3</a:t>
            </a:r>
            <a:endParaRPr lang="en-US" altLang="zh-TW" dirty="0"/>
          </a:p>
          <a:p>
            <a:r>
              <a:rPr lang="en-US" altLang="zh-TW" dirty="0" smtClean="0"/>
              <a:t>Parameter: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Method: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err="1"/>
              <a:t>ImageKP</a:t>
            </a:r>
            <a:r>
              <a:rPr lang="en-US" altLang="zh-TW" dirty="0"/>
              <a:t> </a:t>
            </a:r>
            <a:r>
              <a:rPr lang="en-US" altLang="zh-TW" dirty="0" err="1"/>
              <a:t>KeyPointDetector</a:t>
            </a:r>
            <a:r>
              <a:rPr lang="en-US" altLang="zh-TW" dirty="0"/>
              <a:t>(Image)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err="1"/>
              <a:t>ImageFE</a:t>
            </a:r>
            <a:r>
              <a:rPr lang="en-US" altLang="zh-TW" dirty="0"/>
              <a:t> </a:t>
            </a:r>
            <a:r>
              <a:rPr lang="en-US" altLang="zh-TW" dirty="0" err="1"/>
              <a:t>FeatureExtraction</a:t>
            </a:r>
            <a:r>
              <a:rPr lang="en-US" altLang="zh-TW" dirty="0"/>
              <a:t>(</a:t>
            </a:r>
            <a:r>
              <a:rPr lang="en-US" altLang="zh-TW" dirty="0" err="1"/>
              <a:t>ImageKP</a:t>
            </a:r>
            <a:r>
              <a:rPr lang="en-US" altLang="zh-TW" dirty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err="1"/>
              <a:t>ImageFM</a:t>
            </a:r>
            <a:r>
              <a:rPr lang="en-US" altLang="zh-TW" dirty="0"/>
              <a:t> </a:t>
            </a:r>
            <a:r>
              <a:rPr lang="en-US" altLang="zh-TW" dirty="0" err="1"/>
              <a:t>FeatureMatching</a:t>
            </a:r>
            <a:r>
              <a:rPr lang="en-US" altLang="zh-TW" dirty="0"/>
              <a:t>(</a:t>
            </a:r>
            <a:r>
              <a:rPr lang="en-US" altLang="zh-TW" dirty="0" err="1"/>
              <a:t>ImageFE</a:t>
            </a:r>
            <a:r>
              <a:rPr lang="en-US" altLang="zh-TW" dirty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smtClean="0"/>
              <a:t>Result1: </a:t>
            </a:r>
            <a:r>
              <a:rPr lang="en-US" altLang="zh-TW" dirty="0"/>
              <a:t>ImageA1 Affine(</a:t>
            </a:r>
            <a:r>
              <a:rPr lang="en-US" altLang="zh-TW" dirty="0" err="1"/>
              <a:t>ImageFM</a:t>
            </a:r>
            <a:r>
              <a:rPr lang="en-US" altLang="zh-TW" dirty="0"/>
              <a:t>) </a:t>
            </a:r>
            <a:r>
              <a:rPr lang="en-US" altLang="zh-TW" dirty="0" smtClean="0"/>
              <a:t>/</a:t>
            </a:r>
            <a:r>
              <a:rPr lang="en-US" altLang="zh-TW" dirty="0"/>
              <a:t> Result2 </a:t>
            </a:r>
            <a:r>
              <a:rPr lang="en-US" altLang="zh-TW" dirty="0" smtClean="0"/>
              <a:t>: </a:t>
            </a:r>
            <a:r>
              <a:rPr lang="en-US" altLang="zh-TW" dirty="0"/>
              <a:t>ImageA2 Affine(</a:t>
            </a:r>
            <a:r>
              <a:rPr lang="en-US" altLang="zh-TW" dirty="0" err="1"/>
              <a:t>ImageFM</a:t>
            </a:r>
            <a:r>
              <a:rPr lang="en-US" altLang="zh-TW" dirty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altLang="zh-TW" dirty="0" smtClean="0"/>
              <a:t>Result3 Stitch(ImageA1</a:t>
            </a:r>
            <a:r>
              <a:rPr lang="en-US" altLang="zh-TW" dirty="0"/>
              <a:t>, ImageA2)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35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</a:t>
            </a:r>
            <a:r>
              <a:rPr lang="en-US" altLang="zh-TW" dirty="0"/>
              <a:t>Result3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Output:</a:t>
            </a:r>
          </a:p>
          <a:p>
            <a:endParaRPr lang="en-US" altLang="zh-TW" dirty="0"/>
          </a:p>
          <a:p>
            <a:r>
              <a:rPr lang="en-US" altLang="zh-TW" dirty="0" smtClean="0"/>
              <a:t>Parameter: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Method: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22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-1292648" y="-150861"/>
            <a:ext cx="15853177" cy="6963940"/>
            <a:chOff x="-1292648" y="-105940"/>
            <a:chExt cx="15853177" cy="6963940"/>
          </a:xfrm>
        </p:grpSpPr>
        <p:grpSp>
          <p:nvGrpSpPr>
            <p:cNvPr id="114" name="群組 113"/>
            <p:cNvGrpSpPr/>
            <p:nvPr/>
          </p:nvGrpSpPr>
          <p:grpSpPr>
            <a:xfrm>
              <a:off x="-1292648" y="-105940"/>
              <a:ext cx="15853177" cy="6963940"/>
              <a:chOff x="-1122194" y="-105940"/>
              <a:chExt cx="15853177" cy="6963940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-1122194" y="828160"/>
                <a:ext cx="1442434" cy="1545465"/>
                <a:chOff x="772732" y="734096"/>
                <a:chExt cx="1442434" cy="154546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772732" y="734096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CAM1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72732" y="734096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Catch</a:t>
                  </a:r>
                </a:p>
                <a:p>
                  <a:pPr algn="ctr"/>
                  <a:r>
                    <a:rPr lang="en-US" altLang="zh-TW" dirty="0" err="1" smtClean="0"/>
                    <a:t>R_Photo</a:t>
                  </a:r>
                  <a:endParaRPr lang="zh-TW" altLang="en-US" dirty="0"/>
                </a:p>
              </p:txBody>
            </p:sp>
          </p:grpSp>
          <p:grpSp>
            <p:nvGrpSpPr>
              <p:cNvPr id="15" name="群組 14"/>
              <p:cNvGrpSpPr/>
              <p:nvPr/>
            </p:nvGrpSpPr>
            <p:grpSpPr>
              <a:xfrm>
                <a:off x="-1122194" y="2603298"/>
                <a:ext cx="1442434" cy="1545465"/>
                <a:chOff x="772732" y="2509234"/>
                <a:chExt cx="1442434" cy="154546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CAM2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Catch</a:t>
                  </a:r>
                </a:p>
                <a:p>
                  <a:pPr algn="ctr"/>
                  <a:r>
                    <a:rPr lang="en-US" altLang="zh-TW" dirty="0" err="1"/>
                    <a:t>M</a:t>
                  </a:r>
                  <a:r>
                    <a:rPr lang="en-US" altLang="zh-TW" dirty="0" err="1" smtClean="0"/>
                    <a:t>_Photo</a:t>
                  </a:r>
                  <a:endParaRPr lang="zh-TW" altLang="en-US" dirty="0"/>
                </a:p>
              </p:txBody>
            </p:sp>
          </p:grpSp>
          <p:grpSp>
            <p:nvGrpSpPr>
              <p:cNvPr id="16" name="群組 15"/>
              <p:cNvGrpSpPr/>
              <p:nvPr/>
            </p:nvGrpSpPr>
            <p:grpSpPr>
              <a:xfrm>
                <a:off x="-1122194" y="4378436"/>
                <a:ext cx="1442434" cy="1545465"/>
                <a:chOff x="772732" y="4284372"/>
                <a:chExt cx="1442434" cy="154546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772732" y="4284372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CAM3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772732" y="4284372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Catch</a:t>
                  </a:r>
                </a:p>
                <a:p>
                  <a:pPr algn="ctr"/>
                  <a:r>
                    <a:rPr lang="en-US" altLang="zh-TW" dirty="0" err="1" smtClean="0"/>
                    <a:t>L_Photo</a:t>
                  </a:r>
                  <a:endParaRPr lang="zh-TW" altLang="en-US" dirty="0"/>
                </a:p>
              </p:txBody>
            </p:sp>
          </p:grpSp>
          <p:sp>
            <p:nvSpPr>
              <p:cNvPr id="33" name="文字方塊 32"/>
              <p:cNvSpPr txBox="1"/>
              <p:nvPr/>
            </p:nvSpPr>
            <p:spPr>
              <a:xfrm>
                <a:off x="320238" y="1281729"/>
                <a:ext cx="8931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1</a:t>
                </a:r>
                <a:r>
                  <a:rPr lang="en-US" altLang="zh-TW" sz="1200" b="1" dirty="0"/>
                  <a:t>.</a:t>
                </a:r>
                <a:r>
                  <a:rPr lang="en-US" altLang="zh-TW" sz="1200" dirty="0" smtClean="0"/>
                  <a:t>R_Photo</a:t>
                </a:r>
                <a:endParaRPr lang="zh-TW" altLang="en-US" sz="1200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74738" y="3361766"/>
                <a:ext cx="961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1.</a:t>
                </a:r>
                <a:r>
                  <a:rPr lang="zh-TW" altLang="en-US" sz="1200" b="1" dirty="0" smtClean="0"/>
                  <a:t> </a:t>
                </a:r>
                <a:r>
                  <a:rPr lang="en-US" altLang="zh-TW" sz="1200" dirty="0" err="1" smtClean="0"/>
                  <a:t>M_Photo</a:t>
                </a:r>
                <a:endParaRPr lang="zh-TW" altLang="en-US" sz="1200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281014" y="5165031"/>
                <a:ext cx="907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1.</a:t>
                </a:r>
                <a:r>
                  <a:rPr lang="zh-TW" altLang="en-US" sz="1200" b="1" dirty="0" smtClean="0"/>
                  <a:t> </a:t>
                </a:r>
                <a:r>
                  <a:rPr lang="en-US" altLang="zh-TW" sz="1200" dirty="0" err="1" smtClean="0"/>
                  <a:t>L_Photo</a:t>
                </a:r>
                <a:endParaRPr lang="zh-TW" altLang="en-US" sz="1200" dirty="0"/>
              </a:p>
            </p:txBody>
          </p:sp>
          <p:cxnSp>
            <p:nvCxnSpPr>
              <p:cNvPr id="37" name="肘形接點 36"/>
              <p:cNvCxnSpPr>
                <a:stCxn id="4" idx="3"/>
                <a:endCxn id="13" idx="1"/>
              </p:cNvCxnSpPr>
              <p:nvPr/>
            </p:nvCxnSpPr>
            <p:spPr>
              <a:xfrm>
                <a:off x="320240" y="1600893"/>
                <a:ext cx="1942563" cy="1512808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stCxn id="6" idx="3"/>
                <a:endCxn id="12" idx="1"/>
              </p:cNvCxnSpPr>
              <p:nvPr/>
            </p:nvCxnSpPr>
            <p:spPr>
              <a:xfrm flipV="1">
                <a:off x="320240" y="3376030"/>
                <a:ext cx="1942563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肘形接點 46"/>
              <p:cNvCxnSpPr>
                <a:stCxn id="10" idx="3"/>
              </p:cNvCxnSpPr>
              <p:nvPr/>
            </p:nvCxnSpPr>
            <p:spPr>
              <a:xfrm flipV="1">
                <a:off x="320240" y="3625023"/>
                <a:ext cx="1942563" cy="1526146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/>
              <p:cNvGrpSpPr/>
              <p:nvPr/>
            </p:nvGrpSpPr>
            <p:grpSpPr>
              <a:xfrm>
                <a:off x="2262803" y="1087885"/>
                <a:ext cx="2307466" cy="3570131"/>
                <a:chOff x="3436512" y="824248"/>
                <a:chExt cx="2307466" cy="3570131"/>
              </a:xfrm>
            </p:grpSpPr>
            <p:grpSp>
              <p:nvGrpSpPr>
                <p:cNvPr id="19" name="群組 18"/>
                <p:cNvGrpSpPr/>
                <p:nvPr/>
              </p:nvGrpSpPr>
              <p:grpSpPr>
                <a:xfrm>
                  <a:off x="3436512" y="1830407"/>
                  <a:ext cx="2307466" cy="2563972"/>
                  <a:chOff x="3075903" y="1737573"/>
                  <a:chExt cx="2307466" cy="256397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3075903" y="1737573"/>
                    <a:ext cx="2307466" cy="25639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MCU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3075903" y="1737573"/>
                    <a:ext cx="2307466" cy="2039314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Read image-data</a:t>
                    </a:r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r>
                      <a:rPr lang="en-US" altLang="zh-TW" dirty="0" smtClean="0"/>
                      <a:t>Show and Send image</a:t>
                    </a:r>
                  </a:p>
                </p:txBody>
              </p:sp>
            </p:grpSp>
            <p:sp>
              <p:nvSpPr>
                <p:cNvPr id="48" name="矩形 47"/>
                <p:cNvSpPr/>
                <p:nvPr/>
              </p:nvSpPr>
              <p:spPr>
                <a:xfrm>
                  <a:off x="3436512" y="824248"/>
                  <a:ext cx="1146220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USB</a:t>
                  </a:r>
                </a:p>
                <a:p>
                  <a:pPr algn="ctr"/>
                  <a:r>
                    <a:rPr lang="en-US" altLang="zh-TW" dirty="0" smtClean="0"/>
                    <a:t>HOST</a:t>
                  </a:r>
                  <a:endParaRPr lang="zh-TW" altLang="en-US" dirty="0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4634247" y="824248"/>
                  <a:ext cx="1109731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 smtClean="0"/>
                    <a:t>WiFi</a:t>
                  </a:r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4G/5G</a:t>
                  </a:r>
                  <a:endParaRPr lang="zh-TW" altLang="en-US" dirty="0"/>
                </a:p>
              </p:txBody>
            </p:sp>
            <p:cxnSp>
              <p:nvCxnSpPr>
                <p:cNvPr id="51" name="直線單箭頭接點 50"/>
                <p:cNvCxnSpPr>
                  <a:stCxn id="48" idx="2"/>
                </p:cNvCxnSpPr>
                <p:nvPr/>
              </p:nvCxnSpPr>
              <p:spPr>
                <a:xfrm>
                  <a:off x="4009622" y="1368760"/>
                  <a:ext cx="8586" cy="461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單箭頭接點 52"/>
                <p:cNvCxnSpPr>
                  <a:stCxn id="49" idx="2"/>
                </p:cNvCxnSpPr>
                <p:nvPr/>
              </p:nvCxnSpPr>
              <p:spPr>
                <a:xfrm>
                  <a:off x="5189113" y="1368760"/>
                  <a:ext cx="107" cy="461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線單箭頭接點 60"/>
              <p:cNvCxnSpPr>
                <a:stCxn id="12" idx="3"/>
              </p:cNvCxnSpPr>
              <p:nvPr/>
            </p:nvCxnSpPr>
            <p:spPr>
              <a:xfrm flipV="1">
                <a:off x="4570269" y="3376029"/>
                <a:ext cx="129218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圓角矩形 54"/>
              <p:cNvSpPr/>
              <p:nvPr/>
            </p:nvSpPr>
            <p:spPr>
              <a:xfrm>
                <a:off x="5394516" y="1520398"/>
                <a:ext cx="296214" cy="37112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UDP</a:t>
                </a: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1466460" y="1520398"/>
                <a:ext cx="296214" cy="37112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USB</a:t>
                </a:r>
              </a:p>
              <a:p>
                <a:pPr algn="ctr"/>
                <a:endParaRPr lang="en-US" altLang="zh-TW" dirty="0"/>
              </a:p>
              <a:p>
                <a:pPr algn="ctr"/>
                <a:r>
                  <a:rPr lang="en-US" altLang="zh-TW" dirty="0" smtClean="0"/>
                  <a:t>HUB</a:t>
                </a:r>
                <a:endParaRPr lang="zh-TW" altLang="en-US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4571201" y="2508199"/>
                <a:ext cx="7954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2.</a:t>
                </a:r>
              </a:p>
              <a:p>
                <a:r>
                  <a:rPr lang="en-US" altLang="zh-TW" sz="1200" dirty="0" err="1" smtClean="0"/>
                  <a:t>R_Photo</a:t>
                </a:r>
                <a:endParaRPr lang="en-US" altLang="zh-TW" sz="1200" dirty="0" smtClean="0"/>
              </a:p>
              <a:p>
                <a:r>
                  <a:rPr lang="en-US" altLang="zh-TW" sz="1200" dirty="0" err="1"/>
                  <a:t>M</a:t>
                </a:r>
                <a:r>
                  <a:rPr lang="en-US" altLang="zh-TW" sz="1200" dirty="0" err="1" smtClean="0"/>
                  <a:t>_Photo</a:t>
                </a:r>
                <a:endParaRPr lang="en-US" altLang="zh-TW" sz="1200" dirty="0" smtClean="0"/>
              </a:p>
              <a:p>
                <a:r>
                  <a:rPr lang="en-US" altLang="zh-TW" sz="1200" dirty="0" err="1" smtClean="0"/>
                  <a:t>L_Photo</a:t>
                </a:r>
                <a:endParaRPr lang="zh-TW" altLang="en-US" sz="1200" b="1" dirty="0"/>
              </a:p>
            </p:txBody>
          </p:sp>
          <p:grpSp>
            <p:nvGrpSpPr>
              <p:cNvPr id="82" name="群組 81"/>
              <p:cNvGrpSpPr/>
              <p:nvPr/>
            </p:nvGrpSpPr>
            <p:grpSpPr>
              <a:xfrm>
                <a:off x="5862450" y="745903"/>
                <a:ext cx="2311757" cy="3912113"/>
                <a:chOff x="7036159" y="482266"/>
                <a:chExt cx="2311757" cy="3912113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7036159" y="1830407"/>
                  <a:ext cx="2311757" cy="2563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RSP1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7036159" y="1830407"/>
                  <a:ext cx="2311757" cy="1901611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Get image source </a:t>
                  </a:r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Distribute photos</a:t>
                  </a:r>
                  <a:endParaRPr lang="zh-TW" altLang="en-US" dirty="0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7646831" y="482266"/>
                  <a:ext cx="1090412" cy="88649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MQTT</a:t>
                  </a:r>
                </a:p>
                <a:p>
                  <a:pPr algn="ctr"/>
                  <a:r>
                    <a:rPr lang="en-US" altLang="zh-TW" dirty="0" smtClean="0"/>
                    <a:t>Publish</a:t>
                  </a:r>
                </a:p>
                <a:p>
                  <a:pPr algn="ctr"/>
                  <a:r>
                    <a:rPr lang="en-US" altLang="zh-TW" dirty="0" smtClean="0"/>
                    <a:t>Broker</a:t>
                  </a:r>
                  <a:endParaRPr lang="zh-TW" altLang="en-US" dirty="0"/>
                </a:p>
              </p:txBody>
            </p:sp>
            <p:cxnSp>
              <p:nvCxnSpPr>
                <p:cNvPr id="74" name="直線單箭頭接點 73"/>
                <p:cNvCxnSpPr>
                  <a:stCxn id="72" idx="2"/>
                  <a:endCxn id="59" idx="0"/>
                </p:cNvCxnSpPr>
                <p:nvPr/>
              </p:nvCxnSpPr>
              <p:spPr>
                <a:xfrm>
                  <a:off x="8192037" y="1368760"/>
                  <a:ext cx="1" cy="4616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群組 80"/>
              <p:cNvGrpSpPr/>
              <p:nvPr/>
            </p:nvGrpSpPr>
            <p:grpSpPr>
              <a:xfrm>
                <a:off x="8670045" y="4658016"/>
                <a:ext cx="1442434" cy="2199984"/>
                <a:chOff x="9843754" y="4394379"/>
                <a:chExt cx="1442434" cy="2199984"/>
              </a:xfrm>
            </p:grpSpPr>
            <p:grpSp>
              <p:nvGrpSpPr>
                <p:cNvPr id="65" name="群組 64"/>
                <p:cNvGrpSpPr/>
                <p:nvPr/>
              </p:nvGrpSpPr>
              <p:grpSpPr>
                <a:xfrm>
                  <a:off x="9843754" y="4394379"/>
                  <a:ext cx="1442434" cy="1545465"/>
                  <a:chOff x="772732" y="2509234"/>
                  <a:chExt cx="1442434" cy="1545465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772732" y="2509234"/>
                    <a:ext cx="1442434" cy="15454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RSP3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772732" y="2509234"/>
                    <a:ext cx="1442434" cy="11462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Stitch photo</a:t>
                    </a:r>
                  </a:p>
                  <a:p>
                    <a:pPr algn="ctr"/>
                    <a:r>
                      <a:rPr lang="en-US" altLang="zh-TW" dirty="0"/>
                      <a:t>(</a:t>
                    </a:r>
                    <a:r>
                      <a:rPr lang="en-US" altLang="zh-TW" dirty="0" smtClean="0"/>
                      <a:t>M)</a:t>
                    </a:r>
                    <a:r>
                      <a:rPr lang="zh-TW" altLang="en-US" dirty="0" smtClean="0"/>
                      <a:t> </a:t>
                    </a:r>
                    <a:r>
                      <a:rPr lang="en-US" altLang="zh-TW" dirty="0" smtClean="0"/>
                      <a:t> (L)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76" name="矩形 75"/>
                <p:cNvSpPr/>
                <p:nvPr/>
              </p:nvSpPr>
              <p:spPr>
                <a:xfrm>
                  <a:off x="9843754" y="6049851"/>
                  <a:ext cx="1442434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MQTT</a:t>
                  </a:r>
                </a:p>
                <a:p>
                  <a:pPr algn="ctr"/>
                  <a:r>
                    <a:rPr lang="en-US" altLang="zh-TW" dirty="0" smtClean="0"/>
                    <a:t>Subscriber</a:t>
                  </a:r>
                  <a:endParaRPr lang="zh-TW" altLang="en-US" dirty="0"/>
                </a:p>
              </p:txBody>
            </p:sp>
          </p:grpSp>
          <p:grpSp>
            <p:nvGrpSpPr>
              <p:cNvPr id="80" name="群組 79"/>
              <p:cNvGrpSpPr/>
              <p:nvPr/>
            </p:nvGrpSpPr>
            <p:grpSpPr>
              <a:xfrm>
                <a:off x="8670045" y="-105940"/>
                <a:ext cx="1442434" cy="2199984"/>
                <a:chOff x="9843754" y="-369577"/>
                <a:chExt cx="1442434" cy="2199984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9843754" y="284942"/>
                  <a:ext cx="1442434" cy="1545465"/>
                  <a:chOff x="772732" y="2509234"/>
                  <a:chExt cx="1442434" cy="1545465"/>
                </a:xfrm>
              </p:grpSpPr>
              <p:sp>
                <p:nvSpPr>
                  <p:cNvPr id="63" name="矩形 62"/>
                  <p:cNvSpPr/>
                  <p:nvPr/>
                </p:nvSpPr>
                <p:spPr>
                  <a:xfrm>
                    <a:off x="772732" y="2509234"/>
                    <a:ext cx="1442434" cy="15454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RSP2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772732" y="2509234"/>
                    <a:ext cx="1442434" cy="11462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Stitch photo</a:t>
                    </a:r>
                  </a:p>
                  <a:p>
                    <a:pPr algn="ctr"/>
                    <a:r>
                      <a:rPr lang="en-US" altLang="zh-TW" dirty="0" smtClean="0"/>
                      <a:t>(R)</a:t>
                    </a:r>
                    <a:r>
                      <a:rPr lang="zh-TW" altLang="en-US" dirty="0" smtClean="0"/>
                      <a:t> </a:t>
                    </a:r>
                    <a:r>
                      <a:rPr lang="en-US" altLang="zh-TW" dirty="0" smtClean="0"/>
                      <a:t> (M)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77" name="矩形 76"/>
                <p:cNvSpPr/>
                <p:nvPr/>
              </p:nvSpPr>
              <p:spPr>
                <a:xfrm>
                  <a:off x="9843754" y="-369577"/>
                  <a:ext cx="1442434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MQTT</a:t>
                  </a:r>
                </a:p>
                <a:p>
                  <a:pPr algn="ctr"/>
                  <a:r>
                    <a:rPr lang="en-US" altLang="zh-TW" dirty="0" smtClean="0"/>
                    <a:t>Subscriber</a:t>
                  </a:r>
                  <a:endParaRPr lang="zh-TW" altLang="en-US" dirty="0"/>
                </a:p>
              </p:txBody>
            </p:sp>
          </p:grpSp>
          <p:cxnSp>
            <p:nvCxnSpPr>
              <p:cNvPr id="84" name="肘形接點 83"/>
              <p:cNvCxnSpPr>
                <a:stCxn id="59" idx="3"/>
                <a:endCxn id="63" idx="2"/>
              </p:cNvCxnSpPr>
              <p:nvPr/>
            </p:nvCxnSpPr>
            <p:spPr>
              <a:xfrm flipV="1">
                <a:off x="8174207" y="2094044"/>
                <a:ext cx="1217055" cy="95080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肘形接點 89"/>
              <p:cNvCxnSpPr>
                <a:endCxn id="67" idx="0"/>
              </p:cNvCxnSpPr>
              <p:nvPr/>
            </p:nvCxnSpPr>
            <p:spPr>
              <a:xfrm>
                <a:off x="8174207" y="3500265"/>
                <a:ext cx="1217055" cy="115775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字方塊 93"/>
              <p:cNvSpPr txBox="1"/>
              <p:nvPr/>
            </p:nvSpPr>
            <p:spPr>
              <a:xfrm>
                <a:off x="8405868" y="2412114"/>
                <a:ext cx="7954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3.</a:t>
                </a:r>
              </a:p>
              <a:p>
                <a:r>
                  <a:rPr lang="en-US" altLang="zh-TW" sz="1200" dirty="0" err="1" smtClean="0"/>
                  <a:t>R_Photo</a:t>
                </a:r>
                <a:endParaRPr lang="en-US" altLang="zh-TW" sz="1200" dirty="0" smtClean="0"/>
              </a:p>
              <a:p>
                <a:r>
                  <a:rPr lang="en-US" altLang="zh-TW" sz="1200" dirty="0" err="1" smtClean="0"/>
                  <a:t>M_Photo</a:t>
                </a:r>
                <a:endParaRPr lang="zh-TW" altLang="en-US" sz="1200" dirty="0"/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8405867" y="3508012"/>
                <a:ext cx="7954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/>
                  <a:t>3.</a:t>
                </a:r>
              </a:p>
              <a:p>
                <a:r>
                  <a:rPr lang="en-US" altLang="zh-TW" sz="1200" dirty="0" err="1"/>
                  <a:t>M</a:t>
                </a:r>
                <a:r>
                  <a:rPr lang="en-US" altLang="zh-TW" sz="1200" dirty="0" err="1" smtClean="0"/>
                  <a:t>_Photo</a:t>
                </a:r>
                <a:endParaRPr lang="en-US" altLang="zh-TW" sz="1200" dirty="0" smtClean="0"/>
              </a:p>
              <a:p>
                <a:r>
                  <a:rPr lang="en-US" altLang="zh-TW" sz="1200" dirty="0" err="1"/>
                  <a:t>L</a:t>
                </a:r>
                <a:r>
                  <a:rPr lang="en-US" altLang="zh-TW" sz="1200" dirty="0" err="1" smtClean="0"/>
                  <a:t>_Photo</a:t>
                </a:r>
                <a:endParaRPr lang="zh-TW" altLang="en-US" sz="1200" dirty="0"/>
              </a:p>
            </p:txBody>
          </p:sp>
          <p:sp>
            <p:nvSpPr>
              <p:cNvPr id="96" name="圓角矩形 95"/>
              <p:cNvSpPr/>
              <p:nvPr/>
            </p:nvSpPr>
            <p:spPr>
              <a:xfrm>
                <a:off x="9600544" y="2508199"/>
                <a:ext cx="419928" cy="15076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MQTT</a:t>
                </a:r>
              </a:p>
            </p:txBody>
          </p:sp>
          <p:cxnSp>
            <p:nvCxnSpPr>
              <p:cNvPr id="98" name="肘形接點 97"/>
              <p:cNvCxnSpPr>
                <a:stCxn id="63" idx="3"/>
                <a:endCxn id="70" idx="0"/>
              </p:cNvCxnSpPr>
              <p:nvPr/>
            </p:nvCxnSpPr>
            <p:spPr>
              <a:xfrm>
                <a:off x="10112479" y="1321312"/>
                <a:ext cx="930499" cy="128744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肘形接點 99"/>
              <p:cNvCxnSpPr>
                <a:stCxn id="66" idx="3"/>
                <a:endCxn id="69" idx="2"/>
              </p:cNvCxnSpPr>
              <p:nvPr/>
            </p:nvCxnSpPr>
            <p:spPr>
              <a:xfrm flipV="1">
                <a:off x="10112479" y="4154224"/>
                <a:ext cx="930499" cy="1276525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群組 104"/>
              <p:cNvGrpSpPr/>
              <p:nvPr/>
            </p:nvGrpSpPr>
            <p:grpSpPr>
              <a:xfrm>
                <a:off x="10307790" y="1910383"/>
                <a:ext cx="1456405" cy="2243841"/>
                <a:chOff x="10307790" y="1910383"/>
                <a:chExt cx="1456405" cy="2243841"/>
              </a:xfrm>
            </p:grpSpPr>
            <p:grpSp>
              <p:nvGrpSpPr>
                <p:cNvPr id="68" name="群組 67"/>
                <p:cNvGrpSpPr/>
                <p:nvPr/>
              </p:nvGrpSpPr>
              <p:grpSpPr>
                <a:xfrm>
                  <a:off x="10321761" y="2608759"/>
                  <a:ext cx="1442434" cy="1545465"/>
                  <a:chOff x="772732" y="2509234"/>
                  <a:chExt cx="1442434" cy="1545465"/>
                </a:xfrm>
              </p:grpSpPr>
              <p:sp>
                <p:nvSpPr>
                  <p:cNvPr id="69" name="矩形 68"/>
                  <p:cNvSpPr/>
                  <p:nvPr/>
                </p:nvSpPr>
                <p:spPr>
                  <a:xfrm>
                    <a:off x="772732" y="2509234"/>
                    <a:ext cx="1442434" cy="15454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 smtClean="0"/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RSP4</a:t>
                    </a:r>
                    <a:endParaRPr lang="en-US" altLang="zh-TW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矩形 69"/>
                  <p:cNvSpPr/>
                  <p:nvPr/>
                </p:nvSpPr>
                <p:spPr>
                  <a:xfrm>
                    <a:off x="772732" y="2509234"/>
                    <a:ext cx="1442434" cy="11462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Stitch </a:t>
                    </a:r>
                    <a:r>
                      <a:rPr lang="en-US" altLang="zh-TW" dirty="0" smtClean="0"/>
                      <a:t>photo</a:t>
                    </a:r>
                  </a:p>
                  <a:p>
                    <a:pPr algn="ctr"/>
                    <a:r>
                      <a:rPr lang="en-US" altLang="zh-TW" dirty="0" smtClean="0"/>
                      <a:t>(R-M)</a:t>
                    </a:r>
                    <a:r>
                      <a:rPr lang="zh-TW" altLang="en-US" dirty="0"/>
                      <a:t> </a:t>
                    </a:r>
                    <a:r>
                      <a:rPr lang="zh-TW" altLang="en-US" dirty="0" smtClean="0"/>
                      <a:t> </a:t>
                    </a:r>
                    <a:r>
                      <a:rPr lang="en-US" altLang="zh-TW" dirty="0" smtClean="0"/>
                      <a:t>(M-L</a:t>
                    </a:r>
                    <a:r>
                      <a:rPr lang="en-US" altLang="zh-TW" dirty="0"/>
                      <a:t>)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78" name="矩形 77"/>
                <p:cNvSpPr/>
                <p:nvPr/>
              </p:nvSpPr>
              <p:spPr>
                <a:xfrm>
                  <a:off x="10307790" y="1910383"/>
                  <a:ext cx="1442434" cy="544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MQTT</a:t>
                  </a:r>
                </a:p>
                <a:p>
                  <a:pPr algn="ctr"/>
                  <a:r>
                    <a:rPr lang="en-US" altLang="zh-TW" dirty="0" smtClean="0"/>
                    <a:t>Subscriber</a:t>
                  </a:r>
                  <a:endParaRPr lang="zh-TW" altLang="en-US" dirty="0"/>
                </a:p>
              </p:txBody>
            </p:sp>
          </p:grpSp>
          <p:sp>
            <p:nvSpPr>
              <p:cNvPr id="102" name="文字方塊 101"/>
              <p:cNvSpPr txBox="1"/>
              <p:nvPr/>
            </p:nvSpPr>
            <p:spPr>
              <a:xfrm>
                <a:off x="10112915" y="4980889"/>
                <a:ext cx="9300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/>
                  <a:t>4</a:t>
                </a:r>
                <a:r>
                  <a:rPr lang="en-US" altLang="zh-TW" sz="1200" b="1" dirty="0" smtClean="0"/>
                  <a:t>.</a:t>
                </a:r>
              </a:p>
              <a:p>
                <a:r>
                  <a:rPr lang="en-US" altLang="zh-TW" sz="1200" dirty="0" smtClean="0"/>
                  <a:t>M-</a:t>
                </a:r>
                <a:r>
                  <a:rPr lang="en-US" altLang="zh-TW" sz="1200" dirty="0" err="1" smtClean="0"/>
                  <a:t>L_Photo</a:t>
                </a:r>
                <a:endParaRPr lang="en-US" altLang="zh-TW" sz="1200" dirty="0" smtClean="0"/>
              </a:p>
            </p:txBody>
          </p:sp>
          <p:sp>
            <p:nvSpPr>
              <p:cNvPr id="104" name="文字方塊 103"/>
              <p:cNvSpPr txBox="1"/>
              <p:nvPr/>
            </p:nvSpPr>
            <p:spPr>
              <a:xfrm>
                <a:off x="10112915" y="1340511"/>
                <a:ext cx="942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/>
                  <a:t>4</a:t>
                </a:r>
                <a:r>
                  <a:rPr lang="en-US" altLang="zh-TW" sz="1200" b="1" dirty="0" smtClean="0"/>
                  <a:t>.</a:t>
                </a:r>
              </a:p>
              <a:p>
                <a:r>
                  <a:rPr lang="en-US" altLang="zh-TW" sz="1200" dirty="0" smtClean="0"/>
                  <a:t>R-</a:t>
                </a:r>
                <a:r>
                  <a:rPr lang="en-US" altLang="zh-TW" sz="1200" dirty="0" err="1" smtClean="0"/>
                  <a:t>M_Photo</a:t>
                </a:r>
                <a:endParaRPr lang="en-US" altLang="zh-TW" sz="1200" dirty="0" smtClean="0"/>
              </a:p>
            </p:txBody>
          </p:sp>
          <p:grpSp>
            <p:nvGrpSpPr>
              <p:cNvPr id="106" name="群組 105"/>
              <p:cNvGrpSpPr/>
              <p:nvPr/>
            </p:nvGrpSpPr>
            <p:grpSpPr>
              <a:xfrm>
                <a:off x="13231368" y="2603297"/>
                <a:ext cx="1499615" cy="1545465"/>
                <a:chOff x="772732" y="734096"/>
                <a:chExt cx="1442434" cy="1545465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772732" y="734096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UI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772732" y="734096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Display</a:t>
                  </a:r>
                </a:p>
                <a:p>
                  <a:pPr algn="ctr"/>
                  <a:r>
                    <a:rPr lang="en-US" altLang="zh-TW" dirty="0" smtClean="0"/>
                    <a:t>Video</a:t>
                  </a:r>
                </a:p>
                <a:p>
                  <a:pPr algn="ctr"/>
                  <a:r>
                    <a:rPr lang="en-US" altLang="zh-TW" dirty="0" smtClean="0"/>
                    <a:t>Surveillance</a:t>
                  </a:r>
                  <a:endParaRPr lang="zh-TW" altLang="en-US" dirty="0"/>
                </a:p>
              </p:txBody>
            </p:sp>
          </p:grpSp>
          <p:cxnSp>
            <p:nvCxnSpPr>
              <p:cNvPr id="110" name="直線單箭頭接點 109"/>
              <p:cNvCxnSpPr>
                <a:endCxn id="107" idx="1"/>
              </p:cNvCxnSpPr>
              <p:nvPr/>
            </p:nvCxnSpPr>
            <p:spPr>
              <a:xfrm>
                <a:off x="11764195" y="3376030"/>
                <a:ext cx="146717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字方塊 112"/>
              <p:cNvSpPr txBox="1"/>
              <p:nvPr/>
            </p:nvSpPr>
            <p:spPr>
              <a:xfrm>
                <a:off x="11717520" y="2910423"/>
                <a:ext cx="11340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 smtClean="0"/>
                  <a:t>5.</a:t>
                </a:r>
              </a:p>
              <a:p>
                <a:r>
                  <a:rPr lang="en-US" altLang="zh-TW" sz="1200" dirty="0"/>
                  <a:t>(R-M-L)Photo</a:t>
                </a:r>
              </a:p>
              <a:p>
                <a:endParaRPr lang="en-US" altLang="zh-TW" sz="1200" dirty="0" smtClean="0"/>
              </a:p>
              <a:p>
                <a:endParaRPr lang="zh-TW" altLang="en-US" sz="1200" dirty="0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13060914" y="1692779"/>
              <a:ext cx="1499615" cy="5445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Ethernet</a:t>
              </a:r>
              <a:endParaRPr lang="zh-TW" altLang="en-US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40909" y="819818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473677" y="819818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0134545" y="894247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1040*480</a:t>
              </a:r>
              <a:endParaRPr lang="zh-TW" altLang="en-US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1376518" y="4250499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1480*480</a:t>
              </a:r>
              <a:endParaRPr lang="zh-TW" altLang="en-US" dirty="0"/>
            </a:p>
          </p:txBody>
        </p:sp>
      </p:grpSp>
      <p:cxnSp>
        <p:nvCxnSpPr>
          <p:cNvPr id="85" name="直線單箭頭接點 84"/>
          <p:cNvCxnSpPr>
            <a:endCxn id="107" idx="0"/>
          </p:cNvCxnSpPr>
          <p:nvPr/>
        </p:nvCxnSpPr>
        <p:spPr>
          <a:xfrm>
            <a:off x="13810721" y="2197559"/>
            <a:ext cx="1" cy="36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12604038" y="1475477"/>
            <a:ext cx="296214" cy="371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31843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93313"/>
              </p:ext>
            </p:extLst>
          </p:nvPr>
        </p:nvGraphicFramePr>
        <p:xfrm>
          <a:off x="139700" y="2095500"/>
          <a:ext cx="23368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/>
              </a:tblGrid>
              <a:tr h="901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cap.VideoCapture</a:t>
                      </a:r>
                      <a:r>
                        <a:rPr lang="en-US" altLang="zh-TW" dirty="0" smtClean="0"/>
                        <a:t>()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UDP_send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5781"/>
              </p:ext>
            </p:extLst>
          </p:nvPr>
        </p:nvGraphicFramePr>
        <p:xfrm>
          <a:off x="3175000" y="2171700"/>
          <a:ext cx="2336800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/>
              </a:tblGrid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Output(Path):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(RSP2)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(RSP2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(RSP3)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MQTT_Distribute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87794"/>
              </p:ext>
            </p:extLst>
          </p:nvPr>
        </p:nvGraphicFramePr>
        <p:xfrm>
          <a:off x="6400800" y="-11684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/>
              </a:tblGrid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19954"/>
              </p:ext>
            </p:extLst>
          </p:nvPr>
        </p:nvGraphicFramePr>
        <p:xfrm>
          <a:off x="9486900" y="1705094"/>
          <a:ext cx="2590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/>
              </a:tblGrid>
              <a:tr h="33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(R-M)Photo[0:640,:] (M-L)Photo[640:1280,:]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80665"/>
              </p:ext>
            </p:extLst>
          </p:nvPr>
        </p:nvGraphicFramePr>
        <p:xfrm>
          <a:off x="6400800" y="371602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/>
              </a:tblGrid>
              <a:tr h="667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424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</a:tr>
              <a:tr h="6678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線單箭頭接點 11"/>
          <p:cNvCxnSpPr>
            <a:endCxn id="6" idx="1"/>
          </p:cNvCxnSpPr>
          <p:nvPr/>
        </p:nvCxnSpPr>
        <p:spPr>
          <a:xfrm>
            <a:off x="2476500" y="3403600"/>
            <a:ext cx="698500" cy="2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6" idx="0"/>
          </p:cNvCxnSpPr>
          <p:nvPr/>
        </p:nvCxnSpPr>
        <p:spPr>
          <a:xfrm rot="5400000" flipH="1" flipV="1">
            <a:off x="4902200" y="673100"/>
            <a:ext cx="93980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2"/>
          </p:cNvCxnSpPr>
          <p:nvPr/>
        </p:nvCxnSpPr>
        <p:spPr>
          <a:xfrm rot="16200000" flipH="1">
            <a:off x="4815205" y="4168775"/>
            <a:ext cx="111379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endCxn id="8" idx="0"/>
          </p:cNvCxnSpPr>
          <p:nvPr/>
        </p:nvCxnSpPr>
        <p:spPr>
          <a:xfrm>
            <a:off x="8737600" y="450334"/>
            <a:ext cx="2044700" cy="12547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endCxn id="8" idx="2"/>
          </p:cNvCxnSpPr>
          <p:nvPr/>
        </p:nvCxnSpPr>
        <p:spPr>
          <a:xfrm flipV="1">
            <a:off x="8737600" y="5362694"/>
            <a:ext cx="2044700" cy="10439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65200" y="15171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MCU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013668" y="508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7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>
          <a:xfrm>
            <a:off x="1022335" y="1958766"/>
            <a:ext cx="9810422" cy="394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+mn-ea"/>
              </a:rPr>
              <a:t>Step1:UDP</a:t>
            </a:r>
            <a:r>
              <a:rPr lang="zh-TW" altLang="en-US" sz="2400" dirty="0">
                <a:latin typeface="+mn-ea"/>
              </a:rPr>
              <a:t>收取車輛傳輸的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個角度照片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，並利用</a:t>
            </a:r>
            <a:r>
              <a:rPr lang="en-US" altLang="zh-TW" sz="2400" dirty="0">
                <a:latin typeface="+mn-ea"/>
              </a:rPr>
              <a:t>MQTT</a:t>
            </a:r>
            <a:r>
              <a:rPr lang="zh-TW" altLang="en-US" sz="2400" dirty="0" smtClean="0">
                <a:latin typeface="+mn-ea"/>
              </a:rPr>
              <a:t>分送至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TW" sz="2400" dirty="0" smtClean="0">
                <a:latin typeface="+mn-ea"/>
              </a:rPr>
              <a:t>node(node1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做分散式</a:t>
            </a:r>
            <a:r>
              <a:rPr lang="zh-TW" altLang="en-US" sz="2400" dirty="0" smtClean="0">
                <a:latin typeface="+mn-ea"/>
              </a:rPr>
              <a:t>運</a:t>
            </a:r>
            <a:r>
              <a:rPr lang="zh-TW" altLang="en-US" sz="2400" dirty="0">
                <a:latin typeface="+mn-ea"/>
              </a:rPr>
              <a:t>算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Step2:node</a:t>
            </a:r>
            <a:r>
              <a:rPr lang="zh-TW" altLang="en-US" sz="2400" dirty="0">
                <a:latin typeface="+mn-ea"/>
              </a:rPr>
              <a:t>同步收取</a:t>
            </a:r>
            <a:r>
              <a:rPr lang="zh-TW" altLang="en-US" sz="2400" dirty="0" smtClean="0">
                <a:latin typeface="+mn-ea"/>
              </a:rPr>
              <a:t>照片後找出</a:t>
            </a:r>
            <a:r>
              <a:rPr lang="en-US" altLang="zh-TW" sz="2400" dirty="0" err="1" smtClean="0">
                <a:latin typeface="+mn-ea"/>
              </a:rPr>
              <a:t>keypoints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Step3:node2</a:t>
            </a:r>
            <a:r>
              <a:rPr lang="zh-TW" altLang="en-US" sz="2400" dirty="0">
                <a:latin typeface="+mn-ea"/>
              </a:rPr>
              <a:t>找出的</a:t>
            </a:r>
            <a:r>
              <a:rPr lang="en-US" altLang="zh-TW" sz="2400" dirty="0" err="1" smtClean="0">
                <a:latin typeface="+mn-ea"/>
              </a:rPr>
              <a:t>keypoints</a:t>
            </a:r>
            <a:r>
              <a:rPr lang="zh-TW" altLang="en-US" sz="2400" dirty="0" smtClean="0">
                <a:latin typeface="+mn-ea"/>
              </a:rPr>
              <a:t>丟至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</a:p>
          <a:p>
            <a:r>
              <a:rPr lang="en-US" altLang="zh-TW" sz="2400" dirty="0" smtClean="0">
                <a:latin typeface="+mn-ea"/>
              </a:rPr>
              <a:t>Step4:node1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合併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Step5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做</a:t>
            </a:r>
            <a:r>
              <a:rPr lang="en-US" altLang="zh-TW" sz="2400" dirty="0" smtClean="0">
                <a:latin typeface="+mn-ea"/>
              </a:rPr>
              <a:t>affine</a:t>
            </a:r>
            <a:r>
              <a:rPr lang="zh-TW" altLang="en-US" sz="2400" dirty="0" smtClean="0">
                <a:latin typeface="+mn-ea"/>
              </a:rPr>
              <a:t>並</a:t>
            </a:r>
            <a:r>
              <a:rPr lang="zh-TW" altLang="en-US" sz="2400" dirty="0">
                <a:latin typeface="+mn-ea"/>
              </a:rPr>
              <a:t>丟回</a:t>
            </a:r>
            <a:r>
              <a:rPr lang="en-US" altLang="zh-TW" sz="2400" dirty="0">
                <a:latin typeface="+mn-ea"/>
              </a:rPr>
              <a:t>Master</a:t>
            </a:r>
          </a:p>
          <a:p>
            <a:r>
              <a:rPr lang="en-US" altLang="zh-TW" sz="2400" dirty="0" smtClean="0">
                <a:latin typeface="+mn-ea"/>
              </a:rPr>
              <a:t>Step6: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node2</a:t>
            </a:r>
            <a:r>
              <a:rPr lang="zh-TW" altLang="en-US" sz="2400" dirty="0">
                <a:latin typeface="+mn-ea"/>
              </a:rPr>
              <a:t>合併的</a:t>
            </a:r>
            <a:r>
              <a:rPr lang="zh-TW" altLang="en-US" sz="2400" dirty="0" smtClean="0">
                <a:latin typeface="+mn-ea"/>
              </a:rPr>
              <a:t>照片變成</a:t>
            </a:r>
            <a:r>
              <a:rPr lang="zh-TW" altLang="en-US" sz="2400" dirty="0">
                <a:latin typeface="+mn-ea"/>
              </a:rPr>
              <a:t>一</a:t>
            </a:r>
            <a:r>
              <a:rPr lang="zh-TW" altLang="en-US" sz="2400" dirty="0" smtClean="0">
                <a:latin typeface="+mn-ea"/>
              </a:rPr>
              <a:t>張廣</a:t>
            </a:r>
            <a:r>
              <a:rPr lang="zh-TW" altLang="en-US" sz="2400" dirty="0">
                <a:latin typeface="+mn-ea"/>
              </a:rPr>
              <a:t>角圖</a:t>
            </a:r>
          </a:p>
          <a:p>
            <a:r>
              <a:rPr lang="en-US" altLang="zh-TW" sz="2400" dirty="0" smtClean="0">
                <a:latin typeface="+mn-ea"/>
              </a:rPr>
              <a:t>Final</a:t>
            </a:r>
            <a:r>
              <a:rPr lang="zh-TW" altLang="en-US" sz="2400" dirty="0" smtClean="0">
                <a:latin typeface="+mn-ea"/>
              </a:rPr>
              <a:t>：利用</a:t>
            </a:r>
            <a:r>
              <a:rPr lang="en-US" altLang="zh-TW" sz="2400" dirty="0">
                <a:latin typeface="+mn-ea"/>
              </a:rPr>
              <a:t>UDP</a:t>
            </a:r>
            <a:r>
              <a:rPr lang="zh-TW" altLang="en-US" sz="2400" dirty="0">
                <a:latin typeface="+mn-ea"/>
              </a:rPr>
              <a:t>丟至行控中心的</a:t>
            </a:r>
            <a:r>
              <a:rPr lang="en-US" altLang="zh-TW" sz="2400" dirty="0">
                <a:latin typeface="+mn-ea"/>
              </a:rPr>
              <a:t>UI</a:t>
            </a:r>
            <a:r>
              <a:rPr lang="zh-TW" altLang="en-US" sz="2400" dirty="0" smtClean="0">
                <a:latin typeface="+mn-ea"/>
              </a:rPr>
              <a:t>段端進行監控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1" y="1564600"/>
            <a:ext cx="9946598" cy="5163461"/>
          </a:xfrm>
        </p:spPr>
      </p:pic>
      <p:grpSp>
        <p:nvGrpSpPr>
          <p:cNvPr id="10" name="群組 9"/>
          <p:cNvGrpSpPr/>
          <p:nvPr/>
        </p:nvGrpSpPr>
        <p:grpSpPr>
          <a:xfrm>
            <a:off x="1080000" y="540000"/>
            <a:ext cx="9946598" cy="1012698"/>
            <a:chOff x="1029183" y="615869"/>
            <a:chExt cx="9946598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35532" y="717139"/>
              <a:ext cx="9440249" cy="810158"/>
              <a:chOff x="563172" y="2835554"/>
              <a:chExt cx="9440249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活動分析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29183" y="615869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50838" y="660553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1823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329458" y="24258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933" y="36535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458" y="48820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8274" y="1691002"/>
            <a:ext cx="3724720" cy="4481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駕駛者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可透過螢幕看到三個方位影像，並且上傳雲端。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MCU</a:t>
            </a:r>
            <a:r>
              <a:rPr lang="zh-TW" altLang="en-US" dirty="0" smtClean="0"/>
              <a:t>會接受到管理者指示警告駕駛者不良駕駛行為。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雲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接收到三方圖片做縫合處裡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妥</a:t>
            </a:r>
            <a:r>
              <a:rPr lang="zh-TW" altLang="en-US" dirty="0"/>
              <a:t>善</a:t>
            </a:r>
            <a:r>
              <a:rPr lang="zh-TW" altLang="en-US" dirty="0" smtClean="0"/>
              <a:t>分配運算資源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管理者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以環景的方式投射在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上，</a:t>
            </a:r>
            <a:r>
              <a:rPr lang="zh-TW" altLang="en-US" dirty="0"/>
              <a:t>監視駕駛者行為模式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下達警告</a:t>
            </a:r>
            <a:r>
              <a:rPr lang="zh-TW" altLang="en-US" dirty="0"/>
              <a:t>指令</a:t>
            </a:r>
          </a:p>
        </p:txBody>
      </p:sp>
      <p:sp>
        <p:nvSpPr>
          <p:cNvPr id="38" name="矩形 37"/>
          <p:cNvSpPr/>
          <p:nvPr/>
        </p:nvSpPr>
        <p:spPr>
          <a:xfrm>
            <a:off x="5101105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24051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694375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683978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694375" y="1691002"/>
            <a:ext cx="6688217" cy="4721422"/>
            <a:chOff x="4723744" y="1691002"/>
            <a:chExt cx="6688217" cy="4721422"/>
          </a:xfrm>
        </p:grpSpPr>
        <p:sp>
          <p:nvSpPr>
            <p:cNvPr id="8" name="橢圓 7"/>
            <p:cNvSpPr/>
            <p:nvPr/>
          </p:nvSpPr>
          <p:spPr>
            <a:xfrm>
              <a:off x="5711866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23744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431263" y="4933687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527005" y="5521464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870537" y="5447442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CAMERA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509009" y="6016408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896024" y="5933846"/>
              <a:ext cx="186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RASPBERRY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4980158" y="5447477"/>
              <a:ext cx="273812" cy="1585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5400011" y="5054268"/>
              <a:ext cx="2092" cy="5162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6718026" y="2055916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054705" y="3569457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477370" y="3883467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421408" y="2734154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067717" y="2719876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7853230" y="2590282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8763234" y="3569457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538626" y="4872665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endParaRPr lang="zh-TW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70880" y="3883467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69012" y="1691002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MQTT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41882" y="5629963"/>
              <a:ext cx="335520" cy="2042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MCU</a:t>
              </a:r>
              <a:endParaRPr lang="zh-TW" altLang="en-US" sz="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4793944" y="5219627"/>
              <a:ext cx="222882" cy="217822"/>
              <a:chOff x="800967" y="3194140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800967" y="3194140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16971" y="3210765"/>
                <a:ext cx="233999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850843" y="3244341"/>
                <a:ext cx="166254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298212" y="4343675"/>
              <a:ext cx="222882" cy="217822"/>
              <a:chOff x="730162" y="2321538"/>
              <a:chExt cx="266008" cy="266005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30162" y="2321538"/>
                <a:ext cx="266008" cy="26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46167" y="2338156"/>
                <a:ext cx="233999" cy="23275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80038" y="23717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780426" y="5204331"/>
              <a:ext cx="222881" cy="217822"/>
              <a:chOff x="616302" y="3155629"/>
              <a:chExt cx="266007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616302" y="3155629"/>
                <a:ext cx="266007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32307" y="3172256"/>
                <a:ext cx="234001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6180" y="32058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000328" y="2617771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7688860" y="228745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428921" y="244962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7552042" y="2991730"/>
              <a:ext cx="575258" cy="364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080000" y="540000"/>
            <a:ext cx="9946598" cy="1012698"/>
            <a:chOff x="1045458" y="365781"/>
            <a:chExt cx="9946598" cy="1012698"/>
          </a:xfrm>
        </p:grpSpPr>
        <p:grpSp>
          <p:nvGrpSpPr>
            <p:cNvPr id="45" name="群組 44"/>
            <p:cNvGrpSpPr/>
            <p:nvPr/>
          </p:nvGrpSpPr>
          <p:grpSpPr>
            <a:xfrm>
              <a:off x="1551807" y="467051"/>
              <a:ext cx="9440249" cy="810158"/>
              <a:chOff x="563172" y="405079"/>
              <a:chExt cx="9440249" cy="8101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矩形 63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 algn="l" defTabSz="1733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sz="3900" kern="1200" dirty="0" smtClean="0"/>
                  <a:t>功能</a:t>
                </a:r>
                <a:r>
                  <a:rPr lang="zh-TW" altLang="en-US" sz="3900" kern="1200" dirty="0" smtClean="0"/>
                  <a:t>分析</a:t>
                </a:r>
                <a:endParaRPr lang="zh-TW" sz="3900" kern="1200" dirty="0"/>
              </a:p>
            </p:txBody>
          </p:sp>
        </p:grpSp>
        <p:sp>
          <p:nvSpPr>
            <p:cNvPr id="67" name="橢圓 66"/>
            <p:cNvSpPr/>
            <p:nvPr/>
          </p:nvSpPr>
          <p:spPr>
            <a:xfrm>
              <a:off x="1045458" y="365781"/>
              <a:ext cx="1012698" cy="1012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267113" y="41046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>
            <a:off x="5548033" y="5445858"/>
            <a:ext cx="273812" cy="158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剪去同側角落矩形 38"/>
          <p:cNvSpPr/>
          <p:nvPr/>
        </p:nvSpPr>
        <p:spPr>
          <a:xfrm flipV="1">
            <a:off x="4873107" y="4593752"/>
            <a:ext cx="1007523" cy="42061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0" y="1597381"/>
            <a:ext cx="10916287" cy="4934932"/>
          </a:xfrm>
        </p:spPr>
      </p:pic>
    </p:spTree>
    <p:extLst>
      <p:ext uri="{BB962C8B-B14F-4D97-AF65-F5344CB8AC3E}">
        <p14:creationId xmlns:p14="http://schemas.microsoft.com/office/powerpoint/2010/main" val="54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32" y="1552696"/>
            <a:ext cx="8242389" cy="5241723"/>
          </a:xfrm>
        </p:spPr>
      </p:pic>
    </p:spTree>
    <p:extLst>
      <p:ext uri="{BB962C8B-B14F-4D97-AF65-F5344CB8AC3E}">
        <p14:creationId xmlns:p14="http://schemas.microsoft.com/office/powerpoint/2010/main" val="3286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udp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Output: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Method: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35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Output:</a:t>
            </a:r>
          </a:p>
          <a:p>
            <a:endParaRPr lang="en-US" altLang="zh-TW" dirty="0"/>
          </a:p>
          <a:p>
            <a:r>
              <a:rPr lang="en-US" altLang="zh-TW" dirty="0" smtClean="0"/>
              <a:t>Parameter: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Method: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3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mcu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</a:t>
            </a:r>
          </a:p>
          <a:p>
            <a:pPr lvl="1"/>
            <a:r>
              <a:rPr lang="en-US" altLang="zh-TW" dirty="0" smtClean="0"/>
              <a:t>Image1, Image2, Image3</a:t>
            </a:r>
          </a:p>
          <a:p>
            <a:r>
              <a:rPr lang="en-US" altLang="zh-TW" dirty="0" smtClean="0"/>
              <a:t>Output:</a:t>
            </a:r>
          </a:p>
          <a:p>
            <a:pPr lvl="1"/>
            <a:r>
              <a:rPr lang="en-US" altLang="zh-TW" dirty="0"/>
              <a:t>Image[3]{Image 1, Image 2, Image 3}</a:t>
            </a:r>
          </a:p>
          <a:p>
            <a:r>
              <a:rPr lang="en-US" altLang="zh-TW" dirty="0" smtClean="0"/>
              <a:t>Parameter: null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Method:</a:t>
            </a:r>
          </a:p>
          <a:p>
            <a:pPr lvl="1"/>
            <a:r>
              <a:rPr lang="zh-TW" altLang="en-US" dirty="0" smtClean="0"/>
              <a:t>由</a:t>
            </a:r>
            <a:r>
              <a:rPr lang="en-US" altLang="zh-TW" dirty="0" smtClean="0"/>
              <a:t>USB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個方向影像，存入陣列，由</a:t>
            </a:r>
            <a:r>
              <a:rPr lang="en-US" altLang="zh-TW" dirty="0" smtClean="0"/>
              <a:t>UDP(4G)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02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Input:</a:t>
            </a:r>
          </a:p>
          <a:p>
            <a:pPr lvl="1"/>
            <a:r>
              <a:rPr lang="en-US" altLang="zh-TW" dirty="0" smtClean="0"/>
              <a:t>Image[3]{Image 1, Image 2, Image 3}</a:t>
            </a:r>
          </a:p>
          <a:p>
            <a:r>
              <a:rPr lang="en-US" altLang="zh-TW" dirty="0" smtClean="0"/>
              <a:t>Output: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raspberry</a:t>
            </a:r>
            <a:r>
              <a:rPr lang="zh-TW" altLang="en-US" dirty="0" smtClean="0"/>
              <a:t>，由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輸出</a:t>
            </a:r>
            <a:endParaRPr lang="en-US" altLang="zh-TW" dirty="0"/>
          </a:p>
          <a:p>
            <a:pPr lvl="2"/>
            <a:r>
              <a:rPr lang="zh-TW" altLang="en-US" dirty="0" smtClean="0"/>
              <a:t>傳送</a:t>
            </a:r>
            <a:r>
              <a:rPr lang="en-US" altLang="zh-TW" dirty="0" smtClean="0"/>
              <a:t>Image[1], Image[2]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=&gt;RSP2 </a:t>
            </a:r>
          </a:p>
          <a:p>
            <a:pPr lvl="2"/>
            <a:r>
              <a:rPr lang="zh-TW" altLang="en-US" dirty="0"/>
              <a:t>傳送</a:t>
            </a:r>
            <a:r>
              <a:rPr lang="en-US" altLang="zh-TW" dirty="0" smtClean="0"/>
              <a:t>Image[2], Image[3]</a:t>
            </a:r>
            <a:r>
              <a:rPr lang="zh-TW" altLang="en-US" dirty="0" smtClean="0"/>
              <a:t> </a:t>
            </a:r>
            <a:r>
              <a:rPr lang="en-US" altLang="zh-TW" dirty="0"/>
              <a:t>=&gt;</a:t>
            </a:r>
            <a:r>
              <a:rPr lang="en-US" altLang="zh-TW" dirty="0" smtClean="0"/>
              <a:t>RSP3</a:t>
            </a:r>
            <a:endParaRPr lang="en-US" altLang="zh-TW" dirty="0"/>
          </a:p>
          <a:p>
            <a:r>
              <a:rPr lang="en-US" altLang="zh-TW" dirty="0" smtClean="0"/>
              <a:t>Parameter:</a:t>
            </a:r>
          </a:p>
          <a:p>
            <a:pPr lvl="1"/>
            <a:r>
              <a:rPr lang="en-US" altLang="zh-TW" dirty="0" smtClean="0"/>
              <a:t>ID:</a:t>
            </a:r>
            <a:r>
              <a:rPr lang="zh-TW" altLang="en-US" dirty="0" smtClean="0"/>
              <a:t>樹梅派</a:t>
            </a:r>
            <a:r>
              <a:rPr lang="en-US" altLang="zh-TW" dirty="0" smtClean="0"/>
              <a:t>ID</a:t>
            </a:r>
          </a:p>
          <a:p>
            <a:pPr lvl="1"/>
            <a:r>
              <a:rPr lang="en-US" altLang="zh-TW" dirty="0" smtClean="0"/>
              <a:t>Image[]:</a:t>
            </a:r>
            <a:r>
              <a:rPr lang="zh-TW" altLang="en-US" dirty="0" smtClean="0"/>
              <a:t>影像內容</a:t>
            </a:r>
            <a:endParaRPr lang="en-US" altLang="zh-TW" dirty="0" smtClean="0"/>
          </a:p>
          <a:p>
            <a:r>
              <a:rPr lang="en-US" altLang="zh-TW" dirty="0" smtClean="0"/>
              <a:t>Method:</a:t>
            </a:r>
          </a:p>
          <a:p>
            <a:pPr lvl="1"/>
            <a:r>
              <a:rPr lang="en-US" altLang="zh-TW" dirty="0" smtClean="0"/>
              <a:t>Send Image(image[], ID); //</a:t>
            </a:r>
            <a:r>
              <a:rPr lang="zh-TW" altLang="en-US" dirty="0" smtClean="0"/>
              <a:t>由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傳送到指定的</a:t>
            </a:r>
            <a:r>
              <a:rPr lang="en-US" altLang="zh-TW" dirty="0" smtClean="0"/>
              <a:t>raspberry</a:t>
            </a:r>
          </a:p>
          <a:p>
            <a:pPr lvl="2"/>
            <a:r>
              <a:rPr lang="en-US" altLang="zh-TW" dirty="0" smtClean="0"/>
              <a:t>Ex: Send Image(image[1] [2], RSP2);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32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508</TotalTime>
  <Words>681</Words>
  <Application>Microsoft Office PowerPoint</Application>
  <PresentationFormat>寬螢幕</PresentationFormat>
  <Paragraphs>293</Paragraphs>
  <Slides>17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標楷體</vt:lpstr>
      <vt:lpstr>Rockwell</vt:lpstr>
      <vt:lpstr>Rockwell Condensed</vt:lpstr>
      <vt:lpstr>Times New Roman</vt:lpstr>
      <vt:lpstr>Wingdings</vt:lpstr>
      <vt:lpstr>木刻字型</vt:lpstr>
      <vt:lpstr>車載監控系統</vt:lpstr>
      <vt:lpstr>OUTLINE</vt:lpstr>
      <vt:lpstr>PowerPoint 簡報</vt:lpstr>
      <vt:lpstr>PowerPoint 簡報</vt:lpstr>
      <vt:lpstr>PowerPoint 簡報</vt:lpstr>
      <vt:lpstr>udp</vt:lpstr>
      <vt:lpstr>MQTT</vt:lpstr>
      <vt:lpstr>mcu</vt:lpstr>
      <vt:lpstr>rsp1</vt:lpstr>
      <vt:lpstr>rsp2</vt:lpstr>
      <vt:lpstr>rsp3</vt:lpstr>
      <vt:lpstr>rsp4</vt:lpstr>
      <vt:lpstr>ui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Student</cp:lastModifiedBy>
  <cp:revision>58</cp:revision>
  <dcterms:created xsi:type="dcterms:W3CDTF">2018-04-17T13:41:02Z</dcterms:created>
  <dcterms:modified xsi:type="dcterms:W3CDTF">2018-05-23T08:14:25Z</dcterms:modified>
</cp:coreProperties>
</file>