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71" r:id="rId5"/>
    <p:sldId id="286" r:id="rId6"/>
    <p:sldId id="274" r:id="rId7"/>
    <p:sldId id="275" r:id="rId8"/>
    <p:sldId id="277" r:id="rId9"/>
    <p:sldId id="278" r:id="rId10"/>
    <p:sldId id="279" r:id="rId11"/>
    <p:sldId id="285" r:id="rId12"/>
    <p:sldId id="281" r:id="rId13"/>
    <p:sldId id="276" r:id="rId14"/>
    <p:sldId id="282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3795" autoAdjust="0"/>
  </p:normalViewPr>
  <p:slideViewPr>
    <p:cSldViewPr snapToGrid="0">
      <p:cViewPr>
        <p:scale>
          <a:sx n="75" d="100"/>
          <a:sy n="75" d="100"/>
        </p:scale>
        <p:origin x="109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D5F83-7493-49C8-8237-28C8AEB4998B}">
      <dsp:nvSpPr>
        <dsp:cNvPr id="0" name=""/>
        <dsp:cNvSpPr/>
      </dsp:nvSpPr>
      <dsp:spPr>
        <a:xfrm>
          <a:off x="-4579392" y="-702136"/>
          <a:ext cx="5455064" cy="5455064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2763-B6F7-45D4-A8EA-C7835E29138A}">
      <dsp:nvSpPr>
        <dsp:cNvPr id="0" name=""/>
        <dsp:cNvSpPr/>
      </dsp:nvSpPr>
      <dsp:spPr>
        <a:xfrm>
          <a:off x="563172" y="405079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900" kern="1200" dirty="0" smtClean="0"/>
            <a:t>功能</a:t>
          </a:r>
          <a:r>
            <a:rPr lang="zh-TW" altLang="en-US" sz="3900" kern="1200" dirty="0" smtClean="0"/>
            <a:t>分析</a:t>
          </a:r>
          <a:endParaRPr lang="zh-TW" sz="3900" kern="1200" dirty="0"/>
        </a:p>
      </dsp:txBody>
      <dsp:txXfrm>
        <a:off x="563172" y="405079"/>
        <a:ext cx="9440249" cy="810158"/>
      </dsp:txXfrm>
    </dsp:sp>
    <dsp:sp modelId="{0229D3A1-0FCE-4A5D-877C-5CBC696760D8}">
      <dsp:nvSpPr>
        <dsp:cNvPr id="0" name=""/>
        <dsp:cNvSpPr/>
      </dsp:nvSpPr>
      <dsp:spPr>
        <a:xfrm>
          <a:off x="56823" y="303809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C1CC-5680-4D37-B026-CBA14619DF38}">
      <dsp:nvSpPr>
        <dsp:cNvPr id="0" name=""/>
        <dsp:cNvSpPr/>
      </dsp:nvSpPr>
      <dsp:spPr>
        <a:xfrm>
          <a:off x="857665" y="1620316"/>
          <a:ext cx="9145756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資料流分析</a:t>
          </a:r>
          <a:endParaRPr lang="zh-TW" sz="3900" kern="1200" dirty="0"/>
        </a:p>
      </dsp:txBody>
      <dsp:txXfrm>
        <a:off x="857665" y="1620316"/>
        <a:ext cx="9145756" cy="810158"/>
      </dsp:txXfrm>
    </dsp:sp>
    <dsp:sp modelId="{52131880-396A-4CD4-A180-8ADB6698EB81}">
      <dsp:nvSpPr>
        <dsp:cNvPr id="0" name=""/>
        <dsp:cNvSpPr/>
      </dsp:nvSpPr>
      <dsp:spPr>
        <a:xfrm>
          <a:off x="351316" y="1519047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F719-5776-4C88-B268-37CE6A670596}">
      <dsp:nvSpPr>
        <dsp:cNvPr id="0" name=""/>
        <dsp:cNvSpPr/>
      </dsp:nvSpPr>
      <dsp:spPr>
        <a:xfrm>
          <a:off x="563172" y="2835554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活動分析</a:t>
          </a:r>
          <a:endParaRPr lang="zh-TW" sz="3900" kern="1200" dirty="0"/>
        </a:p>
      </dsp:txBody>
      <dsp:txXfrm>
        <a:off x="563172" y="2835554"/>
        <a:ext cx="9440249" cy="810158"/>
      </dsp:txXfrm>
    </dsp:sp>
    <dsp:sp modelId="{A587B3AE-475F-4714-BC4A-7CFFBE2EC53C}">
      <dsp:nvSpPr>
        <dsp:cNvPr id="0" name=""/>
        <dsp:cNvSpPr/>
      </dsp:nvSpPr>
      <dsp:spPr>
        <a:xfrm>
          <a:off x="56823" y="2734284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zh-TW" altLang="en-US" dirty="0" smtClean="0"/>
              <a:t>陳朝烈</a:t>
            </a:r>
            <a:endParaRPr lang="en-US" altLang="zh-TW" dirty="0" smtClean="0"/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Rsp2 (</a:t>
            </a:r>
            <a:r>
              <a:rPr lang="en-US" altLang="zh-TW" b="1" dirty="0"/>
              <a:t>Stitch photo)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543622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73444" y="3676014"/>
              <a:ext cx="201364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515080" y="3026257"/>
              <a:ext cx="46306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</a:t>
              </a:r>
              <a:r>
                <a:rPr lang="en-US" altLang="zh-TW" b="1" dirty="0" smtClean="0"/>
                <a:t>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Affine - image</a:t>
              </a:r>
              <a:endParaRPr lang="en-US" altLang="zh-TW" b="1" dirty="0" smtClean="0"/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493" y="2320724"/>
            <a:ext cx="2289260" cy="2828421"/>
            <a:chOff x="66493" y="2320723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66493" y="2320723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0256" y="2448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1634" y="3316397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3544" y="3977302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020751" y="2320724"/>
            <a:ext cx="2306460" cy="2828421"/>
            <a:chOff x="5057826" y="2320724"/>
            <a:chExt cx="2306460" cy="2828421"/>
          </a:xfrm>
        </p:grpSpPr>
        <p:sp>
          <p:nvSpPr>
            <p:cNvPr id="22" name="圓角矩形 21"/>
            <p:cNvSpPr/>
            <p:nvPr/>
          </p:nvSpPr>
          <p:spPr>
            <a:xfrm>
              <a:off x="5075026" y="2320724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51525" y="2448825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57826" y="3002927"/>
              <a:ext cx="22849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  <a:endParaRPr lang="en-US" altLang="zh-TW" sz="2400" b="1" dirty="0" smtClean="0"/>
            </a:p>
            <a:p>
              <a:pPr algn="ctr"/>
              <a:r>
                <a:rPr lang="en-US" altLang="zh-TW" sz="2400" b="1" dirty="0" smtClean="0"/>
                <a:t>(</a:t>
              </a:r>
              <a:r>
                <a:rPr lang="en-US" altLang="zh-TW" sz="2400" b="1" dirty="0" smtClean="0"/>
                <a:t>MQTT Topic</a:t>
              </a:r>
              <a:r>
                <a:rPr lang="en-US" altLang="zh-TW" sz="2400" b="1" dirty="0" smtClean="0"/>
                <a:t>)</a:t>
              </a:r>
              <a:endParaRPr lang="en-US" altLang="zh-TW" sz="2400" b="1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430094" y="3994628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Image[]</a:t>
              </a:r>
            </a:p>
            <a:p>
              <a:pPr algn="ctr"/>
              <a:r>
                <a:rPr lang="en-US" altLang="zh-TW" sz="2400" b="1" dirty="0"/>
                <a:t>(</a:t>
              </a:r>
              <a:r>
                <a:rPr lang="zh-TW" altLang="en-US" sz="2400" b="1" dirty="0" smtClean="0"/>
                <a:t>影像內容</a:t>
              </a:r>
              <a:r>
                <a:rPr lang="en-US" altLang="zh-TW" sz="2400" b="1" dirty="0" smtClean="0"/>
                <a:t>)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3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Rsp3 </a:t>
            </a:r>
            <a:r>
              <a:rPr lang="en-US" altLang="zh-TW" b="1" dirty="0" smtClean="0"/>
              <a:t>(</a:t>
            </a:r>
            <a:r>
              <a:rPr lang="en-US" altLang="zh-TW" b="1" dirty="0"/>
              <a:t>Stitch photo)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543622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73444" y="3676014"/>
              <a:ext cx="201364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L-</a:t>
              </a:r>
              <a:r>
                <a:rPr lang="en-US" altLang="zh-TW" sz="2400" b="1" dirty="0" err="1" smtClean="0"/>
                <a:t>M_Photo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493" y="2320724"/>
            <a:ext cx="2289260" cy="2828421"/>
            <a:chOff x="66493" y="2320723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66493" y="2320723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0256" y="2448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1634" y="3316397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3544" y="3977302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020751" y="2320724"/>
            <a:ext cx="2306460" cy="2828421"/>
            <a:chOff x="5057826" y="2320724"/>
            <a:chExt cx="2306460" cy="2828421"/>
          </a:xfrm>
        </p:grpSpPr>
        <p:sp>
          <p:nvSpPr>
            <p:cNvPr id="22" name="圓角矩形 21"/>
            <p:cNvSpPr/>
            <p:nvPr/>
          </p:nvSpPr>
          <p:spPr>
            <a:xfrm>
              <a:off x="5075026" y="2320724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51525" y="2448825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57826" y="3002927"/>
              <a:ext cx="22849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  <a:endParaRPr lang="en-US" altLang="zh-TW" sz="2400" b="1" dirty="0" smtClean="0"/>
            </a:p>
            <a:p>
              <a:pPr algn="ctr"/>
              <a:r>
                <a:rPr lang="en-US" altLang="zh-TW" sz="2400" b="1" dirty="0" smtClean="0"/>
                <a:t>(</a:t>
              </a:r>
              <a:r>
                <a:rPr lang="en-US" altLang="zh-TW" sz="2400" b="1" dirty="0" smtClean="0"/>
                <a:t>MQTT Topic</a:t>
              </a:r>
              <a:r>
                <a:rPr lang="en-US" altLang="zh-TW" sz="2400" b="1" dirty="0" smtClean="0"/>
                <a:t>)</a:t>
              </a:r>
              <a:endParaRPr lang="en-US" altLang="zh-TW" sz="2400" b="1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430094" y="3994628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Image[]</a:t>
              </a:r>
            </a:p>
            <a:p>
              <a:pPr algn="ctr"/>
              <a:r>
                <a:rPr lang="en-US" altLang="zh-TW" sz="2400" b="1" dirty="0"/>
                <a:t>(</a:t>
              </a:r>
              <a:r>
                <a:rPr lang="zh-TW" altLang="en-US" sz="2400" b="1" dirty="0" smtClean="0"/>
                <a:t>影像內容</a:t>
              </a:r>
              <a:r>
                <a:rPr lang="en-US" altLang="zh-TW" sz="2400" b="1" dirty="0" smtClean="0"/>
                <a:t>)</a:t>
              </a:r>
              <a:endParaRPr lang="zh-TW" altLang="en-US" sz="2400" b="1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515080" y="3026257"/>
              <a:ext cx="46306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</a:t>
              </a:r>
              <a:r>
                <a:rPr lang="en-US" altLang="zh-TW" b="1" dirty="0" smtClean="0"/>
                <a:t>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Affine - image</a:t>
              </a:r>
              <a:endParaRPr lang="en-US" altLang="zh-TW" b="1" dirty="0" smtClean="0"/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Rsp4 </a:t>
            </a:r>
            <a:r>
              <a:rPr lang="en-US" altLang="zh-TW" b="1" dirty="0"/>
              <a:t>(Stitch photo)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530104" y="2320724"/>
            <a:ext cx="2312728" cy="2828421"/>
            <a:chOff x="2808909" y="2320724"/>
            <a:chExt cx="2312728" cy="2828421"/>
          </a:xfrm>
        </p:grpSpPr>
        <p:sp>
          <p:nvSpPr>
            <p:cNvPr id="5" name="圓角矩形 4"/>
            <p:cNvSpPr/>
            <p:nvPr/>
          </p:nvSpPr>
          <p:spPr>
            <a:xfrm>
              <a:off x="2820643" y="2320724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83771" y="2447735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808909" y="3606232"/>
              <a:ext cx="231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L-M-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034326" y="2320724"/>
            <a:ext cx="2289260" cy="2828421"/>
            <a:chOff x="6052600" y="2320725"/>
            <a:chExt cx="2289260" cy="2828421"/>
          </a:xfrm>
        </p:grpSpPr>
        <p:sp>
          <p:nvSpPr>
            <p:cNvPr id="9" name="圓角矩形 8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9350" y="2320723"/>
            <a:ext cx="2289260" cy="2828421"/>
            <a:chOff x="177694" y="2320725"/>
            <a:chExt cx="228926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177694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1099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42343" y="3283453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42343" y="3978281"/>
              <a:ext cx="181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L-</a:t>
              </a:r>
              <a:r>
                <a:rPr lang="en-US" altLang="zh-TW" sz="2400" b="1" dirty="0" err="1" smtClean="0"/>
                <a:t>M_Photo</a:t>
              </a:r>
              <a:endParaRPr lang="zh-TW" altLang="en-US" sz="2400" b="1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20" name="圓角矩形 19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15080" y="3245332"/>
              <a:ext cx="46306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</a:t>
              </a:r>
              <a:r>
                <a:rPr lang="en-US" altLang="zh-TW" b="1" dirty="0" smtClean="0"/>
                <a:t>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3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5156" y="94074"/>
            <a:ext cx="10058400" cy="1609344"/>
          </a:xfrm>
        </p:spPr>
        <p:txBody>
          <a:bodyPr/>
          <a:lstStyle/>
          <a:p>
            <a:r>
              <a:rPr lang="en-US" altLang="zh-TW" b="1" dirty="0" smtClean="0"/>
              <a:t>MQTT</a:t>
            </a:r>
            <a:endParaRPr lang="zh-TW" altLang="en-US" b="1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839624" y="2320724"/>
            <a:ext cx="2289260" cy="2828421"/>
            <a:chOff x="9839624" y="2320724"/>
            <a:chExt cx="2289260" cy="2828421"/>
          </a:xfrm>
        </p:grpSpPr>
        <p:sp>
          <p:nvSpPr>
            <p:cNvPr id="19" name="圓角矩形 18"/>
            <p:cNvSpPr/>
            <p:nvPr/>
          </p:nvSpPr>
          <p:spPr>
            <a:xfrm>
              <a:off x="9839624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9946193" y="3060325"/>
              <a:ext cx="208738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/>
                <a:t>為</a:t>
              </a:r>
              <a:r>
                <a:rPr lang="zh-TW" altLang="en-US" sz="2400" b="1" dirty="0"/>
                <a:t>降低雲溝通的流失，所以</a:t>
              </a:r>
              <a:r>
                <a:rPr lang="zh-TW" altLang="en-US" sz="2400" b="1" dirty="0" smtClean="0"/>
                <a:t>選</a:t>
              </a:r>
              <a:r>
                <a:rPr lang="zh-TW" altLang="en-US" sz="2400" b="1" dirty="0"/>
                <a:t>擇</a:t>
              </a:r>
              <a:r>
                <a:rPr lang="en-US" altLang="zh-TW" sz="2400" b="1" dirty="0" smtClean="0"/>
                <a:t>QOS2</a:t>
              </a:r>
              <a:r>
                <a:rPr lang="zh-TW" altLang="en-US" sz="2400" b="1" dirty="0"/>
                <a:t>的方式搭建。</a:t>
              </a:r>
            </a:p>
            <a:p>
              <a:endParaRPr lang="zh-TW" altLang="en-US" sz="24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142189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30643" y="2320723"/>
            <a:ext cx="3314700" cy="2828421"/>
            <a:chOff x="230643" y="2320723"/>
            <a:chExt cx="331470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230643" y="2320723"/>
              <a:ext cx="331470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68745" y="2380220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38074" y="2854843"/>
              <a:ext cx="3043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</a:t>
              </a:r>
              <a:r>
                <a:rPr lang="en-US" altLang="zh-TW" dirty="0" smtClean="0"/>
                <a:t>opic 1 :  </a:t>
              </a:r>
              <a:r>
                <a:rPr lang="en-US" altLang="zh-TW" dirty="0" err="1" smtClean="0"/>
                <a:t>M_Photo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R_Photo</a:t>
              </a:r>
              <a:endParaRPr lang="en-US" altLang="zh-TW" dirty="0" smtClean="0"/>
            </a:p>
            <a:p>
              <a:pPr algn="ctr"/>
              <a:endParaRPr lang="en-US" altLang="zh-TW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76545" y="3363047"/>
              <a:ext cx="2966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2:  </a:t>
              </a:r>
              <a:r>
                <a:rPr lang="en-US" altLang="zh-TW" dirty="0" err="1" smtClean="0"/>
                <a:t>L_Photo</a:t>
              </a:r>
              <a:r>
                <a:rPr lang="en-US" altLang="zh-TW" dirty="0"/>
                <a:t>, 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08208" y="3871251"/>
              <a:ext cx="23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3 : M-</a:t>
              </a:r>
              <a:r>
                <a:rPr lang="en-US" altLang="zh-TW" dirty="0" err="1" smtClean="0"/>
                <a:t>R_Photo</a:t>
              </a:r>
              <a:endParaRPr lang="en-US" altLang="zh-TW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12633" y="4379455"/>
              <a:ext cx="2293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4 : L-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  <a:p>
              <a:pPr algn="ctr"/>
              <a:endParaRPr lang="en-US" altLang="zh-TW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20257" y="2320723"/>
            <a:ext cx="2289260" cy="2828421"/>
            <a:chOff x="7220667" y="2320723"/>
            <a:chExt cx="2289260" cy="2828421"/>
          </a:xfrm>
        </p:grpSpPr>
        <p:grpSp>
          <p:nvGrpSpPr>
            <p:cNvPr id="8" name="群組 7"/>
            <p:cNvGrpSpPr/>
            <p:nvPr/>
          </p:nvGrpSpPr>
          <p:grpSpPr>
            <a:xfrm>
              <a:off x="7220667" y="2320723"/>
              <a:ext cx="2289260" cy="2828421"/>
              <a:chOff x="6052600" y="2320725"/>
              <a:chExt cx="2289260" cy="2828421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052600" y="2320725"/>
                <a:ext cx="2289260" cy="282842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29099" y="2448826"/>
                <a:ext cx="2184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bg1"/>
                    </a:solidFill>
                  </a:rPr>
                  <a:t>PARAMETER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7321605" y="3547713"/>
              <a:ext cx="2087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  <a:endParaRPr lang="zh-TW" altLang="en-US" sz="2400" b="1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775450" y="2320723"/>
            <a:ext cx="3314700" cy="2828421"/>
            <a:chOff x="3710848" y="2320723"/>
            <a:chExt cx="3314700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3710848" y="2320723"/>
              <a:ext cx="331470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625046" y="2380220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OUT</a:t>
              </a:r>
              <a:r>
                <a:rPr lang="en-US" altLang="zh-TW" sz="2400" b="1" dirty="0" smtClean="0">
                  <a:solidFill>
                    <a:schemeClr val="bg1"/>
                  </a:solidFill>
                </a:rPr>
                <a:t>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846660" y="2854843"/>
              <a:ext cx="3043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</a:t>
              </a:r>
              <a:r>
                <a:rPr lang="en-US" altLang="zh-TW" dirty="0" smtClean="0"/>
                <a:t>opic 1 :  </a:t>
              </a:r>
              <a:r>
                <a:rPr lang="en-US" altLang="zh-TW" dirty="0" err="1" smtClean="0"/>
                <a:t>M_Photo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R_Photo</a:t>
              </a:r>
              <a:endParaRPr lang="en-US" altLang="zh-TW" dirty="0" smtClean="0"/>
            </a:p>
            <a:p>
              <a:pPr algn="ctr"/>
              <a:endParaRPr lang="en-US" altLang="zh-TW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885132" y="3363047"/>
              <a:ext cx="2966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2:  </a:t>
              </a:r>
              <a:r>
                <a:rPr lang="en-US" altLang="zh-TW" dirty="0" err="1" smtClean="0"/>
                <a:t>L_Photo</a:t>
              </a:r>
              <a:r>
                <a:rPr lang="en-US" altLang="zh-TW" dirty="0"/>
                <a:t>, 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216793" y="3871251"/>
              <a:ext cx="23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3 : M-</a:t>
              </a:r>
              <a:r>
                <a:rPr lang="en-US" altLang="zh-TW" dirty="0" err="1" smtClean="0"/>
                <a:t>R_Photo</a:t>
              </a:r>
              <a:endParaRPr lang="en-US" altLang="zh-TW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221218" y="4379455"/>
              <a:ext cx="2293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4 : L-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  <a:p>
              <a:pPr algn="ctr"/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ui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3537620" y="2321815"/>
            <a:ext cx="2440123" cy="2828421"/>
            <a:chOff x="3329258" y="2321815"/>
            <a:chExt cx="2440123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329258" y="3412580"/>
              <a:ext cx="2440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/>
                <a:t>顯示</a:t>
              </a:r>
              <a:r>
                <a:rPr lang="zh-TW" altLang="en-US" sz="2400" b="1" dirty="0" smtClean="0"/>
                <a:t>影像</a:t>
              </a:r>
              <a:endParaRPr lang="en-US" altLang="zh-TW" sz="2400" b="1" dirty="0" smtClean="0"/>
            </a:p>
            <a:p>
              <a:pPr algn="ctr"/>
              <a:r>
                <a:rPr lang="en-US" altLang="zh-TW" sz="2400" b="1" dirty="0" smtClean="0"/>
                <a:t>(</a:t>
              </a:r>
              <a:r>
                <a:rPr lang="en-US" altLang="zh-TW" sz="2400" b="1" dirty="0"/>
                <a:t>VGA or HDMI)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10" name="圓角矩形 9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952473" y="3227915"/>
              <a:ext cx="1987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UDP</a:t>
              </a:r>
              <a:r>
                <a:rPr lang="zh-TW" altLang="en-US" b="1" dirty="0"/>
                <a:t>接受資料，透過</a:t>
              </a:r>
              <a:r>
                <a:rPr lang="en-US" altLang="zh-TW" b="1" dirty="0"/>
                <a:t>C# Form</a:t>
              </a:r>
              <a:r>
                <a:rPr lang="zh-TW" altLang="en-US" b="1" dirty="0"/>
                <a:t>呈現介面，畫面藉由</a:t>
              </a:r>
              <a:r>
                <a:rPr lang="en-US" altLang="zh-TW" b="1" dirty="0"/>
                <a:t>VGA or HDMI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57116" y="3657988"/>
              <a:ext cx="2149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L-M-</a:t>
              </a:r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2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群組 196"/>
          <p:cNvGrpSpPr/>
          <p:nvPr/>
        </p:nvGrpSpPr>
        <p:grpSpPr>
          <a:xfrm>
            <a:off x="-1292648" y="-627839"/>
            <a:ext cx="15843440" cy="7726282"/>
            <a:chOff x="-1292648" y="-627839"/>
            <a:chExt cx="15843440" cy="7726282"/>
          </a:xfrm>
        </p:grpSpPr>
        <p:cxnSp>
          <p:nvCxnSpPr>
            <p:cNvPr id="146" name="肘形接點 145"/>
            <p:cNvCxnSpPr>
              <a:endCxn id="127" idx="0"/>
            </p:cNvCxnSpPr>
            <p:nvPr/>
          </p:nvCxnSpPr>
          <p:spPr>
            <a:xfrm rot="5400000">
              <a:off x="9989410" y="1293643"/>
              <a:ext cx="1590968" cy="1070819"/>
            </a:xfrm>
            <a:prstGeom prst="bentConnector3">
              <a:avLst>
                <a:gd name="adj1" fmla="val 5474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-1292648" y="783239"/>
              <a:ext cx="1442434" cy="1545465"/>
              <a:chOff x="772732" y="734096"/>
              <a:chExt cx="1442434" cy="154546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CAM1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R_Photo</a:t>
                </a:r>
                <a:endParaRPr lang="zh-TW" altLang="en-US" dirty="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-1292648" y="2558377"/>
              <a:ext cx="1442434" cy="1545465"/>
              <a:chOff x="772732" y="2509234"/>
              <a:chExt cx="1442434" cy="154546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CAM2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2732" y="2509234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/>
                  <a:t>M</a:t>
                </a:r>
                <a:r>
                  <a:rPr lang="en-US" altLang="zh-TW" dirty="0" err="1" smtClean="0"/>
                  <a:t>_Photo</a:t>
                </a:r>
                <a:endParaRPr lang="zh-TW" altLang="en-US" dirty="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-1292648" y="4333515"/>
              <a:ext cx="1442434" cy="1545465"/>
              <a:chOff x="772732" y="4284372"/>
              <a:chExt cx="1442434" cy="154546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72732" y="4284372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CAM3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72732" y="4284372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L_Photo</a:t>
                </a:r>
                <a:endParaRPr lang="zh-TW" altLang="en-US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149784" y="1236808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</a:t>
              </a:r>
              <a:r>
                <a:rPr lang="en-US" altLang="zh-TW" sz="1200" b="1" dirty="0"/>
                <a:t>.</a:t>
              </a:r>
              <a:r>
                <a:rPr lang="en-US" altLang="zh-TW" sz="1200" dirty="0" smtClean="0"/>
                <a:t>R_Photo</a:t>
              </a:r>
              <a:endParaRPr lang="zh-TW" altLang="en-US" sz="12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284" y="3316845"/>
              <a:ext cx="96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10560" y="5120110"/>
              <a:ext cx="90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L_Photo</a:t>
              </a:r>
              <a:endParaRPr lang="zh-TW" altLang="en-US" sz="1200" dirty="0"/>
            </a:p>
          </p:txBody>
        </p:sp>
        <p:cxnSp>
          <p:nvCxnSpPr>
            <p:cNvPr id="37" name="肘形接點 36"/>
            <p:cNvCxnSpPr>
              <a:stCxn id="4" idx="3"/>
              <a:endCxn id="13" idx="1"/>
            </p:cNvCxnSpPr>
            <p:nvPr/>
          </p:nvCxnSpPr>
          <p:spPr>
            <a:xfrm>
              <a:off x="149786" y="1555972"/>
              <a:ext cx="1942563" cy="151280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6" idx="3"/>
              <a:endCxn id="12" idx="1"/>
            </p:cNvCxnSpPr>
            <p:nvPr/>
          </p:nvCxnSpPr>
          <p:spPr>
            <a:xfrm flipV="1">
              <a:off x="149786" y="3331109"/>
              <a:ext cx="19425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10" idx="3"/>
            </p:cNvCxnSpPr>
            <p:nvPr/>
          </p:nvCxnSpPr>
          <p:spPr>
            <a:xfrm flipV="1">
              <a:off x="149786" y="3580102"/>
              <a:ext cx="1942563" cy="1526146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群組 55"/>
            <p:cNvGrpSpPr/>
            <p:nvPr/>
          </p:nvGrpSpPr>
          <p:grpSpPr>
            <a:xfrm>
              <a:off x="2092349" y="1042964"/>
              <a:ext cx="2307466" cy="3570131"/>
              <a:chOff x="3436512" y="824248"/>
              <a:chExt cx="2307466" cy="3570131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3436512" y="1830407"/>
                <a:ext cx="2307466" cy="2563972"/>
                <a:chOff x="3075903" y="1737573"/>
                <a:chExt cx="2307466" cy="256397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075903" y="1737573"/>
                  <a:ext cx="2307466" cy="2563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MCU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075903" y="1737573"/>
                  <a:ext cx="2307466" cy="2039314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Read image-data</a:t>
                  </a:r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Show and Send image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3436512" y="824248"/>
                <a:ext cx="1146220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USB</a:t>
                </a:r>
              </a:p>
              <a:p>
                <a:pPr algn="ctr"/>
                <a:r>
                  <a:rPr lang="en-US" altLang="zh-TW" dirty="0" smtClean="0"/>
                  <a:t>HOST</a:t>
                </a:r>
                <a:endParaRPr lang="zh-TW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634247" y="824248"/>
                <a:ext cx="1109731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WiFi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4G/5G</a:t>
                </a:r>
                <a:endParaRPr lang="zh-TW" altLang="en-US" dirty="0"/>
              </a:p>
            </p:txBody>
          </p:sp>
        </p:grpSp>
        <p:cxnSp>
          <p:nvCxnSpPr>
            <p:cNvPr id="61" name="直線單箭頭接點 60"/>
            <p:cNvCxnSpPr>
              <a:stCxn id="12" idx="3"/>
            </p:cNvCxnSpPr>
            <p:nvPr/>
          </p:nvCxnSpPr>
          <p:spPr>
            <a:xfrm flipV="1">
              <a:off x="4399815" y="3331108"/>
              <a:ext cx="129218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圓角矩形 54"/>
            <p:cNvSpPr/>
            <p:nvPr/>
          </p:nvSpPr>
          <p:spPr>
            <a:xfrm>
              <a:off x="5224062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1296006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USB</a:t>
              </a:r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 smtClean="0"/>
                <a:t>HUB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400747" y="2463278"/>
              <a:ext cx="795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2.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L_Photo</a:t>
              </a:r>
              <a:endParaRPr lang="zh-TW" altLang="en-US" sz="1200" b="1" dirty="0"/>
            </a:p>
          </p:txBody>
        </p:sp>
        <p:cxnSp>
          <p:nvCxnSpPr>
            <p:cNvPr id="84" name="肘形接點 83"/>
            <p:cNvCxnSpPr>
              <a:endCxn id="63" idx="2"/>
            </p:cNvCxnSpPr>
            <p:nvPr/>
          </p:nvCxnSpPr>
          <p:spPr>
            <a:xfrm rot="5400000" flipH="1" flipV="1">
              <a:off x="7839490" y="1927667"/>
              <a:ext cx="1454788" cy="1047467"/>
            </a:xfrm>
            <a:prstGeom prst="bentConnector3">
              <a:avLst>
                <a:gd name="adj1" fmla="val 12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8154184" y="2426923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146866" y="3519444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L</a:t>
              </a:r>
              <a:r>
                <a:rPr lang="en-US" altLang="zh-TW" sz="1200" dirty="0" err="1" smtClean="0"/>
                <a:t>_Photo</a:t>
              </a:r>
              <a:endParaRPr lang="zh-TW" altLang="en-US" sz="1200" dirty="0"/>
            </a:p>
          </p:txBody>
        </p:sp>
        <p:sp>
          <p:nvSpPr>
            <p:cNvPr id="96" name="圓角矩形 95"/>
            <p:cNvSpPr/>
            <p:nvPr/>
          </p:nvSpPr>
          <p:spPr>
            <a:xfrm>
              <a:off x="9430090" y="2463278"/>
              <a:ext cx="419928" cy="15076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MQTT</a:t>
              </a:r>
            </a:p>
          </p:txBody>
        </p:sp>
        <p:grpSp>
          <p:nvGrpSpPr>
            <p:cNvPr id="68" name="群組 67"/>
            <p:cNvGrpSpPr/>
            <p:nvPr/>
          </p:nvGrpSpPr>
          <p:grpSpPr>
            <a:xfrm>
              <a:off x="10040598" y="2624535"/>
              <a:ext cx="2034954" cy="1941178"/>
              <a:chOff x="772732" y="2509234"/>
              <a:chExt cx="1442434" cy="1545465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RSP4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72732" y="2509234"/>
                <a:ext cx="1442434" cy="108878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/>
                  <a:t>Stitch photo	</a:t>
                </a:r>
              </a:p>
              <a:p>
                <a:pPr algn="r"/>
                <a:r>
                  <a:rPr lang="en-US" altLang="zh-TW" dirty="0" smtClean="0"/>
                  <a:t>(R-M)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(M-L)	</a:t>
                </a:r>
                <a:endParaRPr lang="zh-TW" altLang="en-US" dirty="0"/>
              </a:p>
            </p:txBody>
          </p:sp>
        </p:grpSp>
        <p:sp>
          <p:nvSpPr>
            <p:cNvPr id="102" name="文字方塊 101"/>
            <p:cNvSpPr txBox="1"/>
            <p:nvPr/>
          </p:nvSpPr>
          <p:spPr>
            <a:xfrm>
              <a:off x="11299685" y="5170729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L-</a:t>
              </a:r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1283378" y="1295087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M-</a:t>
              </a:r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13051177" y="2821111"/>
              <a:ext cx="1499615" cy="1545465"/>
              <a:chOff x="772732" y="734096"/>
              <a:chExt cx="1442434" cy="154546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UI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Display</a:t>
                </a:r>
              </a:p>
              <a:p>
                <a:pPr algn="ctr"/>
                <a:r>
                  <a:rPr lang="en-US" altLang="zh-TW" dirty="0" smtClean="0"/>
                  <a:t>Video</a:t>
                </a:r>
              </a:p>
              <a:p>
                <a:pPr algn="ctr"/>
                <a:r>
                  <a:rPr lang="en-US" altLang="zh-TW" dirty="0" smtClean="0"/>
                  <a:t>Surveillance</a:t>
                </a:r>
                <a:endParaRPr lang="zh-TW" altLang="en-US" dirty="0"/>
              </a:p>
            </p:txBody>
          </p:sp>
        </p:grpSp>
        <p:cxnSp>
          <p:nvCxnSpPr>
            <p:cNvPr id="110" name="直線單箭頭接點 109"/>
            <p:cNvCxnSpPr>
              <a:stCxn id="69" idx="3"/>
              <a:endCxn id="107" idx="1"/>
            </p:cNvCxnSpPr>
            <p:nvPr/>
          </p:nvCxnSpPr>
          <p:spPr>
            <a:xfrm flipV="1">
              <a:off x="12075552" y="3593844"/>
              <a:ext cx="975625" cy="128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13051177" y="1910593"/>
              <a:ext cx="1499615" cy="5445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Ethernet</a:t>
              </a:r>
              <a:endParaRPr lang="zh-TW" altLang="en-US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40909" y="774897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473677" y="774897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268487" y="-627839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1080*480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2210338" y="1033568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1520*480</a:t>
              </a:r>
              <a:endParaRPr lang="zh-TW" altLang="en-US" dirty="0"/>
            </a:p>
          </p:txBody>
        </p:sp>
        <p:sp>
          <p:nvSpPr>
            <p:cNvPr id="87" name="圓角矩形 86"/>
            <p:cNvSpPr/>
            <p:nvPr/>
          </p:nvSpPr>
          <p:spPr>
            <a:xfrm>
              <a:off x="12604038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8220781" y="5068396"/>
              <a:ext cx="1748894" cy="2030047"/>
              <a:chOff x="8193567" y="4613094"/>
              <a:chExt cx="1748894" cy="2030047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8199651" y="4619972"/>
                <a:ext cx="1742810" cy="2023169"/>
                <a:chOff x="772732" y="2509234"/>
                <a:chExt cx="1442434" cy="1545465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RSP3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Stitch </a:t>
                  </a:r>
                  <a:r>
                    <a:rPr lang="en-US" altLang="zh-TW" dirty="0"/>
                    <a:t>photo</a:t>
                  </a:r>
                </a:p>
                <a:p>
                  <a:pPr algn="ctr"/>
                  <a:r>
                    <a:rPr lang="en-US" altLang="zh-TW" dirty="0"/>
                    <a:t>(</a:t>
                  </a:r>
                  <a:r>
                    <a:rPr lang="en-US" altLang="zh-TW" dirty="0" smtClean="0"/>
                    <a:t>M)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(L)</a:t>
                  </a:r>
                  <a:endParaRPr lang="zh-TW" altLang="en-US" dirty="0"/>
                </a:p>
              </p:txBody>
            </p:sp>
          </p:grpSp>
          <p:sp>
            <p:nvSpPr>
              <p:cNvPr id="86" name="矩形 85"/>
              <p:cNvSpPr/>
              <p:nvPr/>
            </p:nvSpPr>
            <p:spPr>
              <a:xfrm>
                <a:off x="8193567" y="4613094"/>
                <a:ext cx="1742810" cy="7096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5723839" y="2526336"/>
              <a:ext cx="2311757" cy="256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RSP1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23839" y="2526336"/>
              <a:ext cx="2311757" cy="190161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/>
                <a:t>Get </a:t>
              </a:r>
              <a:r>
                <a:rPr lang="en-US" altLang="zh-TW" dirty="0" smtClean="0"/>
                <a:t>image </a:t>
              </a:r>
              <a:r>
                <a:rPr lang="en-US" altLang="zh-TW" dirty="0" smtClean="0"/>
                <a:t>source</a:t>
              </a:r>
            </a:p>
            <a:p>
              <a:pPr algn="ctr"/>
              <a:r>
                <a:rPr lang="en-US" altLang="zh-TW" dirty="0" smtClean="0"/>
                <a:t> Distribute </a:t>
              </a:r>
              <a:r>
                <a:rPr lang="en-US" altLang="zh-TW" dirty="0" smtClean="0"/>
                <a:t>photos</a:t>
              </a:r>
              <a:endParaRPr lang="zh-TW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722921" y="2526336"/>
              <a:ext cx="2314317" cy="4749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8216491" y="-299163"/>
              <a:ext cx="1757392" cy="2055915"/>
              <a:chOff x="8216491" y="-299163"/>
              <a:chExt cx="1757392" cy="2055915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8216494" y="-299163"/>
                <a:ext cx="1745324" cy="2023169"/>
                <a:chOff x="770312" y="2509234"/>
                <a:chExt cx="1444854" cy="1545465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770312" y="2958334"/>
                  <a:ext cx="1436843" cy="591975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Stitch </a:t>
                  </a:r>
                  <a:r>
                    <a:rPr lang="en-US" altLang="zh-TW" dirty="0" smtClean="0"/>
                    <a:t>photo</a:t>
                  </a:r>
                </a:p>
                <a:p>
                  <a:pPr algn="ctr"/>
                  <a:r>
                    <a:rPr lang="en-US" altLang="zh-TW" dirty="0" smtClean="0"/>
                    <a:t>(R)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(M)</a:t>
                  </a:r>
                  <a:endParaRPr lang="zh-TW" altLang="en-US" dirty="0"/>
                </a:p>
              </p:txBody>
            </p:sp>
          </p:grpSp>
          <p:sp>
            <p:nvSpPr>
              <p:cNvPr id="89" name="矩形 88"/>
              <p:cNvSpPr/>
              <p:nvPr/>
            </p:nvSpPr>
            <p:spPr>
              <a:xfrm>
                <a:off x="8216491" y="1071055"/>
                <a:ext cx="1757392" cy="6856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cxnSp>
          <p:nvCxnSpPr>
            <p:cNvPr id="36" name="肘形接點 35"/>
            <p:cNvCxnSpPr>
              <a:endCxn id="86" idx="0"/>
            </p:cNvCxnSpPr>
            <p:nvPr/>
          </p:nvCxnSpPr>
          <p:spPr>
            <a:xfrm rot="16200000" flipH="1">
              <a:off x="7806799" y="3783009"/>
              <a:ext cx="1548952" cy="1021822"/>
            </a:xfrm>
            <a:prstGeom prst="bentConnector3">
              <a:avLst>
                <a:gd name="adj1" fmla="val -95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8216491" y="-303055"/>
              <a:ext cx="1757392" cy="618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RSP2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957800" y="288754"/>
              <a:ext cx="2193719" cy="77495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/>
                <a:t>Broker</a:t>
              </a:r>
              <a:r>
                <a:rPr lang="zh-TW" altLang="en-US" dirty="0" smtClean="0"/>
                <a:t>  </a:t>
              </a:r>
              <a:endParaRPr lang="zh-TW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985014" y="5789115"/>
              <a:ext cx="2193719" cy="77495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/>
                <a:t>Broker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2008912" y="3551831"/>
              <a:ext cx="1304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5.</a:t>
              </a:r>
            </a:p>
            <a:p>
              <a:r>
                <a:rPr lang="en-US" altLang="zh-TW" sz="1200" dirty="0" smtClean="0"/>
                <a:t>(</a:t>
              </a:r>
              <a:r>
                <a:rPr lang="en-US" altLang="zh-TW" sz="1200" dirty="0" smtClean="0"/>
                <a:t>L-M-R</a:t>
              </a:r>
              <a:r>
                <a:rPr lang="en-US" altLang="zh-TW" sz="1200" dirty="0" smtClean="0"/>
                <a:t>)Photo</a:t>
              </a:r>
              <a:endParaRPr lang="en-US" altLang="zh-TW" sz="1200" dirty="0"/>
            </a:p>
            <a:p>
              <a:endParaRPr lang="en-US" altLang="zh-TW" sz="1200" dirty="0" smtClean="0"/>
            </a:p>
            <a:p>
              <a:endParaRPr lang="zh-TW" altLang="en-US" sz="12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0040599" y="2624536"/>
              <a:ext cx="417770" cy="194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</a:t>
              </a:r>
            </a:p>
            <a:p>
              <a:pPr algn="ctr"/>
              <a:r>
                <a:rPr lang="en-US" altLang="zh-TW" sz="1200" dirty="0" smtClean="0"/>
                <a:t>U</a:t>
              </a:r>
            </a:p>
            <a:p>
              <a:pPr algn="ctr"/>
              <a:r>
                <a:rPr lang="en-US" altLang="zh-TW" sz="1200" dirty="0" smtClean="0"/>
                <a:t>B</a:t>
              </a:r>
            </a:p>
            <a:p>
              <a:pPr algn="ctr"/>
              <a:r>
                <a:rPr lang="en-US" altLang="zh-TW" sz="1200" dirty="0" smtClean="0"/>
                <a:t>S</a:t>
              </a:r>
            </a:p>
            <a:p>
              <a:pPr algn="ctr"/>
              <a:r>
                <a:rPr lang="en-US" altLang="zh-TW" sz="1200" dirty="0" smtClean="0"/>
                <a:t>C</a:t>
              </a:r>
            </a:p>
            <a:p>
              <a:pPr algn="ctr"/>
              <a:r>
                <a:rPr lang="en-US" altLang="zh-TW" sz="1200" dirty="0" smtClean="0"/>
                <a:t>R</a:t>
              </a:r>
            </a:p>
            <a:p>
              <a:pPr algn="ctr"/>
              <a:r>
                <a:rPr lang="en-US" altLang="zh-TW" sz="1200" dirty="0" smtClean="0"/>
                <a:t>I</a:t>
              </a:r>
            </a:p>
            <a:p>
              <a:pPr algn="ctr"/>
              <a:r>
                <a:rPr lang="en-US" altLang="zh-TW" sz="1200" dirty="0" smtClean="0"/>
                <a:t>B</a:t>
              </a:r>
            </a:p>
            <a:p>
              <a:pPr algn="ctr"/>
              <a:r>
                <a:rPr lang="en-US" altLang="zh-TW" sz="1200" dirty="0" smtClean="0"/>
                <a:t>E</a:t>
              </a:r>
            </a:p>
            <a:p>
              <a:pPr algn="ctr"/>
              <a:r>
                <a:rPr lang="en-US" altLang="zh-TW" sz="1200" dirty="0" smtClean="0"/>
                <a:t>R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27705" y="3000814"/>
              <a:ext cx="2310451" cy="57928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Broker</a:t>
              </a:r>
              <a:endParaRPr lang="en-US" altLang="zh-TW" dirty="0" smtClean="0"/>
            </a:p>
          </p:txBody>
        </p:sp>
        <p:sp>
          <p:nvSpPr>
            <p:cNvPr id="28" name="向下箭號 27"/>
            <p:cNvSpPr/>
            <p:nvPr/>
          </p:nvSpPr>
          <p:spPr>
            <a:xfrm>
              <a:off x="6760809" y="2878776"/>
              <a:ext cx="237816" cy="33276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9975759" y="5786583"/>
              <a:ext cx="1106115" cy="7774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sp>
          <p:nvSpPr>
            <p:cNvPr id="116" name="向下箭號 115"/>
            <p:cNvSpPr/>
            <p:nvPr/>
          </p:nvSpPr>
          <p:spPr>
            <a:xfrm rot="16200000">
              <a:off x="9834421" y="6002307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向下箭號 140"/>
            <p:cNvSpPr/>
            <p:nvPr/>
          </p:nvSpPr>
          <p:spPr>
            <a:xfrm rot="16200000">
              <a:off x="10990168" y="6002307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9948544" y="288706"/>
              <a:ext cx="1106115" cy="7774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sp>
          <p:nvSpPr>
            <p:cNvPr id="143" name="向下箭號 142"/>
            <p:cNvSpPr/>
            <p:nvPr/>
          </p:nvSpPr>
          <p:spPr>
            <a:xfrm rot="16200000">
              <a:off x="10947918" y="508794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向下箭號 114"/>
            <p:cNvSpPr/>
            <p:nvPr/>
          </p:nvSpPr>
          <p:spPr>
            <a:xfrm rot="16200000">
              <a:off x="9817469" y="503212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肘形接點 184"/>
            <p:cNvCxnSpPr/>
            <p:nvPr/>
          </p:nvCxnSpPr>
          <p:spPr>
            <a:xfrm rot="16200000" flipV="1">
              <a:off x="10178348" y="4642142"/>
              <a:ext cx="1218386" cy="1065527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43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93313"/>
              </p:ext>
            </p:extLst>
          </p:nvPr>
        </p:nvGraphicFramePr>
        <p:xfrm>
          <a:off x="139700" y="2095500"/>
          <a:ext cx="23368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cap.VideoCapture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UDP_send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5781"/>
              </p:ext>
            </p:extLst>
          </p:nvPr>
        </p:nvGraphicFramePr>
        <p:xfrm>
          <a:off x="3175000" y="2171700"/>
          <a:ext cx="23368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Output(Path):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(RSP2)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(RSP2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(RSP3)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MQTT_Distribute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87794"/>
              </p:ext>
            </p:extLst>
          </p:nvPr>
        </p:nvGraphicFramePr>
        <p:xfrm>
          <a:off x="6400800" y="-11684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9954"/>
              </p:ext>
            </p:extLst>
          </p:nvPr>
        </p:nvGraphicFramePr>
        <p:xfrm>
          <a:off x="9486900" y="1705094"/>
          <a:ext cx="2590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(R-M)Photo[0:640,:] (M-L)Photo[640:1280,:]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80665"/>
              </p:ext>
            </p:extLst>
          </p:nvPr>
        </p:nvGraphicFramePr>
        <p:xfrm>
          <a:off x="6400800" y="371602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7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4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78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endCxn id="6" idx="1"/>
          </p:cNvCxnSpPr>
          <p:nvPr/>
        </p:nvCxnSpPr>
        <p:spPr>
          <a:xfrm>
            <a:off x="2476500" y="3403600"/>
            <a:ext cx="698500" cy="2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6" idx="0"/>
          </p:cNvCxnSpPr>
          <p:nvPr/>
        </p:nvCxnSpPr>
        <p:spPr>
          <a:xfrm rot="5400000" flipH="1" flipV="1">
            <a:off x="4902200" y="673100"/>
            <a:ext cx="93980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2"/>
          </p:cNvCxnSpPr>
          <p:nvPr/>
        </p:nvCxnSpPr>
        <p:spPr>
          <a:xfrm rot="16200000" flipH="1">
            <a:off x="4815205" y="4168775"/>
            <a:ext cx="111379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endCxn id="8" idx="0"/>
          </p:cNvCxnSpPr>
          <p:nvPr/>
        </p:nvCxnSpPr>
        <p:spPr>
          <a:xfrm>
            <a:off x="8737600" y="450334"/>
            <a:ext cx="2044700" cy="12547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endCxn id="8" idx="2"/>
          </p:cNvCxnSpPr>
          <p:nvPr/>
        </p:nvCxnSpPr>
        <p:spPr>
          <a:xfrm flipV="1">
            <a:off x="8737600" y="5362694"/>
            <a:ext cx="2044700" cy="10439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65200" y="15171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MCU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13668" y="508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7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</a:t>
            </a:r>
            <a:r>
              <a:rPr lang="zh-TW" altLang="en-US" sz="2400" dirty="0" smtClean="0">
                <a:latin typeface="+mn-ea"/>
              </a:rPr>
              <a:t>運</a:t>
            </a:r>
            <a:r>
              <a:rPr lang="zh-TW" altLang="en-US" sz="2400" dirty="0">
                <a:latin typeface="+mn-ea"/>
              </a:rPr>
              <a:t>算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 err="1" smtClean="0">
                <a:latin typeface="+mn-ea"/>
              </a:rPr>
              <a:t>keypoints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 err="1" smtClean="0">
                <a:latin typeface="+mn-ea"/>
              </a:rPr>
              <a:t>keypoints</a:t>
            </a:r>
            <a:r>
              <a:rPr lang="zh-TW" altLang="en-US" sz="2400" dirty="0" smtClean="0">
                <a:latin typeface="+mn-ea"/>
              </a:rPr>
              <a:t>丟至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段端進行監控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1" y="1564600"/>
            <a:ext cx="9946598" cy="5163461"/>
          </a:xfrm>
        </p:spPr>
      </p:pic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" y="1508013"/>
            <a:ext cx="10890345" cy="5376247"/>
          </a:xfrm>
        </p:spPr>
      </p:pic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" y="1508013"/>
            <a:ext cx="10890345" cy="5376247"/>
          </a:xfrm>
        </p:spPr>
      </p:pic>
      <p:sp>
        <p:nvSpPr>
          <p:cNvPr id="2" name="矩形 1"/>
          <p:cNvSpPr/>
          <p:nvPr/>
        </p:nvSpPr>
        <p:spPr>
          <a:xfrm>
            <a:off x="723579" y="2476026"/>
            <a:ext cx="971871" cy="8100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3579" y="3685701"/>
            <a:ext cx="971871" cy="8100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3579" y="4904901"/>
            <a:ext cx="971871" cy="810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49128" y="3786267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14415" y="3786267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79702" y="3786267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01828" y="4443492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67115" y="4443492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32402" y="4443492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61036" y="2149440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316340" y="5929392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11627" y="5929392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46902" y="4056267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326919" y="4061109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481624" y="4064409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261641" y="406925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942189" y="4056267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6911" y="4064409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19640" y="2149440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6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27" grpId="0" animBg="1"/>
      <p:bldP spid="3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32" y="1552696"/>
            <a:ext cx="8242389" cy="5241723"/>
          </a:xfrm>
        </p:spPr>
      </p:pic>
    </p:spTree>
    <p:extLst>
      <p:ext uri="{BB962C8B-B14F-4D97-AF65-F5344CB8AC3E}">
        <p14:creationId xmlns:p14="http://schemas.microsoft.com/office/powerpoint/2010/main" val="328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8901071" y="2304196"/>
            <a:ext cx="2289260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481570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00029" y="639185"/>
            <a:ext cx="5269376" cy="1609344"/>
          </a:xfrm>
        </p:spPr>
        <p:txBody>
          <a:bodyPr/>
          <a:lstStyle/>
          <a:p>
            <a:r>
              <a:rPr lang="en-US" altLang="zh-TW" dirty="0" err="1" smtClean="0"/>
              <a:t>Udp</a:t>
            </a:r>
            <a:r>
              <a:rPr lang="en-US" altLang="zh-TW" dirty="0" smtClean="0"/>
              <a:t>(</a:t>
            </a:r>
            <a:r>
              <a:rPr lang="zh-TW" altLang="en-US" dirty="0" smtClean="0"/>
              <a:t>被監控端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89514" y="6435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Udp</a:t>
            </a:r>
            <a:r>
              <a:rPr lang="en-US" altLang="zh-TW" dirty="0" smtClean="0"/>
              <a:t>(</a:t>
            </a:r>
            <a:r>
              <a:rPr lang="zh-TW" altLang="en-US" dirty="0" smtClean="0"/>
              <a:t>監控端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30589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53994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45063" y="298055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02064" y="3641459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5063" y="430236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35333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22372" y="3641459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(L-M-R)Photo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14383" y="2382478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233135" y="3112041"/>
            <a:ext cx="162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Socket</a:t>
            </a:r>
            <a:r>
              <a:rPr lang="zh-TW" altLang="en-US" b="1" dirty="0"/>
              <a:t>搭建</a:t>
            </a:r>
            <a:r>
              <a:rPr lang="en-US" altLang="zh-TW" b="1" dirty="0"/>
              <a:t>Ethernet</a:t>
            </a:r>
            <a:r>
              <a:rPr lang="zh-TW" altLang="en-US" b="1" dirty="0"/>
              <a:t>，為了可以加強傳送的即時性，以</a:t>
            </a:r>
            <a:r>
              <a:rPr lang="en-US" altLang="zh-TW" b="1" dirty="0"/>
              <a:t>UDP</a:t>
            </a:r>
            <a:r>
              <a:rPr lang="zh-TW" altLang="en-US" b="1" dirty="0"/>
              <a:t>方式對傳輸端傳送。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600700" y="406400"/>
            <a:ext cx="0" cy="58420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3400" y="461791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mcu</a:t>
            </a:r>
            <a:endParaRPr lang="zh-TW" altLang="en-US" b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3613052" y="2321815"/>
            <a:ext cx="2289260" cy="2828421"/>
            <a:chOff x="3404690" y="2321815"/>
            <a:chExt cx="2289260" cy="2828421"/>
          </a:xfrm>
        </p:grpSpPr>
        <p:sp>
          <p:nvSpPr>
            <p:cNvPr id="30" name="圓角矩形 29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47171" y="2939668"/>
              <a:ext cx="167116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Image[3]</a:t>
              </a:r>
              <a:endParaRPr lang="zh-TW" altLang="en-US" sz="2400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80080" y="3519488"/>
              <a:ext cx="180534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{</a:t>
              </a:r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 smtClean="0"/>
                <a:t>M_Photo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r>
                <a:rPr lang="en-US" altLang="zh-TW" sz="2400" b="1" dirty="0" smtClean="0"/>
                <a:t>}</a:t>
              </a:r>
              <a:endParaRPr lang="zh-TW" altLang="en-US" sz="2400" b="1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32" name="圓角矩形 31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952473" y="3227915"/>
              <a:ext cx="1987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由</a:t>
              </a:r>
              <a:r>
                <a:rPr lang="en-US" altLang="zh-TW" b="1" dirty="0"/>
                <a:t>USB</a:t>
              </a:r>
              <a:r>
                <a:rPr lang="zh-TW" altLang="en-US" b="1" dirty="0"/>
                <a:t>輸入</a:t>
              </a:r>
              <a:r>
                <a:rPr lang="en-US" altLang="zh-TW" b="1" dirty="0"/>
                <a:t>3</a:t>
              </a:r>
              <a:r>
                <a:rPr lang="zh-TW" altLang="en-US" b="1" dirty="0"/>
                <a:t>個方向影像，存入陣列，由</a:t>
              </a:r>
              <a:r>
                <a:rPr lang="en-US" altLang="zh-TW" b="1" dirty="0"/>
                <a:t>UDP(4G)</a:t>
              </a:r>
              <a:r>
                <a:rPr lang="zh-TW" altLang="en-US" b="1" dirty="0"/>
                <a:t>傳送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25" name="圓角矩形 24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228459" y="2997083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85460" y="3657988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228459" y="4318893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0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6078290" y="2407811"/>
            <a:ext cx="2289260" cy="28284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54789" y="2535912"/>
            <a:ext cx="21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PARAMETER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61090" y="3090014"/>
            <a:ext cx="2284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Topic</a:t>
            </a:r>
            <a:endParaRPr lang="en-US" altLang="zh-TW" sz="2400" b="1" dirty="0" smtClean="0"/>
          </a:p>
          <a:p>
            <a:pPr algn="ctr"/>
            <a:r>
              <a:rPr lang="en-US" altLang="zh-TW" sz="2400" b="1" dirty="0" smtClean="0"/>
              <a:t>(</a:t>
            </a:r>
            <a:r>
              <a:rPr lang="en-US" altLang="zh-TW" sz="2400" b="1" dirty="0" smtClean="0"/>
              <a:t>MQTT Topic</a:t>
            </a:r>
            <a:r>
              <a:rPr lang="en-US" altLang="zh-TW" sz="2400" b="1" dirty="0" smtClean="0"/>
              <a:t>)</a:t>
            </a:r>
            <a:endParaRPr lang="en-US" altLang="zh-TW" sz="2400" b="1" dirty="0"/>
          </a:p>
        </p:txBody>
      </p:sp>
      <p:sp>
        <p:nvSpPr>
          <p:cNvPr id="32" name="圓角矩形 31"/>
          <p:cNvSpPr/>
          <p:nvPr/>
        </p:nvSpPr>
        <p:spPr>
          <a:xfrm>
            <a:off x="8694366" y="2407810"/>
            <a:ext cx="3408734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45572" y="253591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785686" y="3712383"/>
            <a:ext cx="353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Send Image(image</a:t>
            </a:r>
            <a:r>
              <a:rPr lang="en-US" altLang="zh-TW" b="1" dirty="0" smtClean="0"/>
              <a:t>[],</a:t>
            </a:r>
            <a:r>
              <a:rPr lang="en-US" altLang="zh-TW" b="1" dirty="0" smtClean="0"/>
              <a:t>Topic</a:t>
            </a:r>
            <a:r>
              <a:rPr lang="en-US" altLang="zh-TW" b="1" dirty="0"/>
              <a:t>); </a:t>
            </a:r>
            <a:endParaRPr lang="zh-TW" altLang="en-US" b="1" dirty="0"/>
          </a:p>
        </p:txBody>
      </p:sp>
      <p:sp>
        <p:nvSpPr>
          <p:cNvPr id="36" name="圓角矩形 35"/>
          <p:cNvSpPr/>
          <p:nvPr/>
        </p:nvSpPr>
        <p:spPr>
          <a:xfrm>
            <a:off x="480156" y="2407811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03561" y="253591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89205" y="3035992"/>
            <a:ext cx="167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Image[3]</a:t>
            </a:r>
            <a:endParaRPr lang="zh-TW" altLang="en-US" sz="24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2114" y="3615812"/>
            <a:ext cx="180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{</a:t>
            </a:r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 smtClean="0"/>
              <a:t>M_Photo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}</a:t>
            </a:r>
            <a:endParaRPr lang="zh-TW" altLang="en-US" sz="24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433358" y="4081715"/>
            <a:ext cx="162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Image[]</a:t>
            </a:r>
          </a:p>
          <a:p>
            <a:pPr algn="ctr"/>
            <a:r>
              <a:rPr lang="en-US" altLang="zh-TW" sz="2400" b="1" dirty="0"/>
              <a:t>(</a:t>
            </a:r>
            <a:r>
              <a:rPr lang="zh-TW" altLang="en-US" sz="2400" b="1" dirty="0" smtClean="0"/>
              <a:t>影像內容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sp>
        <p:nvSpPr>
          <p:cNvPr id="53" name="圓角矩形 52"/>
          <p:cNvSpPr/>
          <p:nvPr/>
        </p:nvSpPr>
        <p:spPr>
          <a:xfrm>
            <a:off x="3279222" y="1369152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675781" y="1496163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554611" y="2599619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567272" y="1957828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279536" y="4081715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676095" y="4208726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554925" y="5312182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567586" y="4670391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8877044" y="4393392"/>
            <a:ext cx="303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//</a:t>
            </a:r>
            <a:r>
              <a:rPr lang="zh-TW" altLang="en-US" b="1" dirty="0"/>
              <a:t>由</a:t>
            </a:r>
            <a:r>
              <a:rPr lang="en-US" altLang="zh-TW" b="1" dirty="0"/>
              <a:t>MQTT</a:t>
            </a:r>
            <a:r>
              <a:rPr lang="zh-TW" altLang="en-US" b="1" dirty="0"/>
              <a:t>傳送到指定的</a:t>
            </a:r>
            <a:r>
              <a:rPr lang="en-US" altLang="zh-TW" b="1" dirty="0"/>
              <a:t>raspberry</a:t>
            </a:r>
            <a:endParaRPr lang="zh-TW" altLang="en-US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9034439" y="3170314"/>
            <a:ext cx="30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TW" b="1" dirty="0" smtClean="0"/>
              <a:t>Read Image[];</a:t>
            </a:r>
            <a:endParaRPr lang="fr-FR" altLang="zh-TW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0180"/>
            <a:ext cx="10058400" cy="1609344"/>
          </a:xfrm>
        </p:spPr>
        <p:txBody>
          <a:bodyPr/>
          <a:lstStyle/>
          <a:p>
            <a:r>
              <a:rPr lang="en-US" altLang="zh-TW" b="1" dirty="0"/>
              <a:t>Rsp1 </a:t>
            </a:r>
            <a:r>
              <a:rPr lang="en-US" altLang="zh-TW" b="1" dirty="0" smtClean="0"/>
              <a:t>(</a:t>
            </a:r>
            <a:r>
              <a:rPr lang="en-US" altLang="zh-TW" b="1" dirty="0"/>
              <a:t>Distribute photo)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44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754</TotalTime>
  <Words>787</Words>
  <Application>Microsoft Office PowerPoint</Application>
  <PresentationFormat>寬螢幕</PresentationFormat>
  <Paragraphs>364</Paragraphs>
  <Slides>18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  <vt:lpstr>PowerPoint 簡報</vt:lpstr>
      <vt:lpstr>Udp(被監控端)</vt:lpstr>
      <vt:lpstr>mcu</vt:lpstr>
      <vt:lpstr>Rsp1 (Distribute photo)</vt:lpstr>
      <vt:lpstr>Rsp2 (Stitch photo)</vt:lpstr>
      <vt:lpstr>Rsp3 (Stitch photo)</vt:lpstr>
      <vt:lpstr>Rsp4 (Stitch photo)</vt:lpstr>
      <vt:lpstr>MQTT</vt:lpstr>
      <vt:lpstr>ui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Student</cp:lastModifiedBy>
  <cp:revision>85</cp:revision>
  <dcterms:created xsi:type="dcterms:W3CDTF">2018-04-17T13:41:02Z</dcterms:created>
  <dcterms:modified xsi:type="dcterms:W3CDTF">2018-05-30T08:07:41Z</dcterms:modified>
</cp:coreProperties>
</file>