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76" r:id="rId13"/>
    <p:sldId id="282" r:id="rId14"/>
    <p:sldId id="272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 autoAdjust="0"/>
    <p:restoredTop sz="94660"/>
  </p:normalViewPr>
  <p:slideViewPr>
    <p:cSldViewPr snapToGrid="0">
      <p:cViewPr>
        <p:scale>
          <a:sx n="66" d="100"/>
          <a:sy n="66" d="100"/>
        </p:scale>
        <p:origin x="5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5F83-7493-49C8-8237-28C8AEB4998B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2763-B6F7-45D4-A8EA-C7835E29138A}">
      <dsp:nvSpPr>
        <dsp:cNvPr id="0" name=""/>
        <dsp:cNvSpPr/>
      </dsp:nvSpPr>
      <dsp:spPr>
        <a:xfrm>
          <a:off x="563172" y="405079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900" kern="1200" dirty="0" smtClean="0"/>
            <a:t>功能</a:t>
          </a:r>
          <a:r>
            <a:rPr lang="zh-TW" altLang="en-US" sz="3900" kern="1200" dirty="0" smtClean="0"/>
            <a:t>分析</a:t>
          </a:r>
          <a:endParaRPr lang="zh-TW" sz="3900" kern="1200" dirty="0"/>
        </a:p>
      </dsp:txBody>
      <dsp:txXfrm>
        <a:off x="563172" y="405079"/>
        <a:ext cx="9440249" cy="810158"/>
      </dsp:txXfrm>
    </dsp:sp>
    <dsp:sp modelId="{0229D3A1-0FCE-4A5D-877C-5CBC696760D8}">
      <dsp:nvSpPr>
        <dsp:cNvPr id="0" name=""/>
        <dsp:cNvSpPr/>
      </dsp:nvSpPr>
      <dsp:spPr>
        <a:xfrm>
          <a:off x="56823" y="303809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C1CC-5680-4D37-B026-CBA14619DF38}">
      <dsp:nvSpPr>
        <dsp:cNvPr id="0" name=""/>
        <dsp:cNvSpPr/>
      </dsp:nvSpPr>
      <dsp:spPr>
        <a:xfrm>
          <a:off x="857665" y="1620316"/>
          <a:ext cx="9145756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資料流分析</a:t>
          </a:r>
          <a:endParaRPr lang="zh-TW" sz="3900" kern="1200" dirty="0"/>
        </a:p>
      </dsp:txBody>
      <dsp:txXfrm>
        <a:off x="857665" y="1620316"/>
        <a:ext cx="9145756" cy="810158"/>
      </dsp:txXfrm>
    </dsp:sp>
    <dsp:sp modelId="{52131880-396A-4CD4-A180-8ADB6698EB81}">
      <dsp:nvSpPr>
        <dsp:cNvPr id="0" name=""/>
        <dsp:cNvSpPr/>
      </dsp:nvSpPr>
      <dsp:spPr>
        <a:xfrm>
          <a:off x="351316" y="1519047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F719-5776-4C88-B268-37CE6A670596}">
      <dsp:nvSpPr>
        <dsp:cNvPr id="0" name=""/>
        <dsp:cNvSpPr/>
      </dsp:nvSpPr>
      <dsp:spPr>
        <a:xfrm>
          <a:off x="563172" y="2835554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活動分析</a:t>
          </a:r>
          <a:endParaRPr lang="zh-TW" sz="3900" kern="1200" dirty="0"/>
        </a:p>
      </dsp:txBody>
      <dsp:txXfrm>
        <a:off x="563172" y="2835554"/>
        <a:ext cx="9440249" cy="810158"/>
      </dsp:txXfrm>
    </dsp:sp>
    <dsp:sp modelId="{A587B3AE-475F-4714-BC4A-7CFFBE2EC53C}">
      <dsp:nvSpPr>
        <dsp:cNvPr id="0" name=""/>
        <dsp:cNvSpPr/>
      </dsp:nvSpPr>
      <dsp:spPr>
        <a:xfrm>
          <a:off x="56823" y="2734284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  </a:t>
            </a:r>
            <a:r>
              <a:rPr lang="en-US" altLang="zh-TW" dirty="0" smtClean="0"/>
              <a:t>analysis </a:t>
            </a:r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Rsp3 </a:t>
            </a:r>
            <a:r>
              <a:rPr lang="en-US" altLang="zh-TW" b="1" dirty="0"/>
              <a:t>(Stitch photo)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813734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747171" y="3607323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Result 2</a:t>
              </a:r>
              <a:endParaRPr lang="zh-TW" altLang="en-US" sz="2400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444949" y="2320724"/>
            <a:ext cx="2289260" cy="2828421"/>
            <a:chOff x="6052600" y="2320725"/>
            <a:chExt cx="2289260" cy="2828421"/>
          </a:xfrm>
        </p:grpSpPr>
        <p:sp>
          <p:nvSpPr>
            <p:cNvPr id="10" name="圓角矩形 9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sp>
        <p:nvSpPr>
          <p:cNvPr id="13" name="圓角矩形 12"/>
          <p:cNvSpPr/>
          <p:nvPr/>
        </p:nvSpPr>
        <p:spPr>
          <a:xfrm>
            <a:off x="8076164" y="2320723"/>
            <a:ext cx="3984031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36861" y="244883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77694" y="2320725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1099" y="244882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4745" y="3283453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5659" y="395313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752852" y="3026257"/>
            <a:ext cx="4630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KeyPoints</a:t>
            </a:r>
            <a:r>
              <a:rPr lang="en-US" altLang="zh-TW" b="1" dirty="0" smtClean="0"/>
              <a:t> Detector(Image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Feature Extraction(</a:t>
            </a:r>
            <a:r>
              <a:rPr lang="en-US" altLang="zh-TW" b="1" dirty="0" err="1" smtClean="0"/>
              <a:t>ImageKP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Feature Matching(</a:t>
            </a:r>
            <a:r>
              <a:rPr lang="en-US" altLang="zh-TW" b="1" dirty="0" err="1" smtClean="0"/>
              <a:t>ImageFE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err="1"/>
              <a:t>L</a:t>
            </a:r>
            <a:r>
              <a:rPr lang="en-US" altLang="zh-TW" b="1" dirty="0" err="1" smtClean="0"/>
              <a:t>_Photo</a:t>
            </a:r>
            <a:r>
              <a:rPr lang="en-US" altLang="zh-TW" b="1" dirty="0" smtClean="0"/>
              <a:t> </a:t>
            </a:r>
            <a:r>
              <a:rPr lang="en-US" altLang="zh-TW" b="1" dirty="0"/>
              <a:t>Affine(</a:t>
            </a:r>
            <a:r>
              <a:rPr lang="en-US" altLang="zh-TW" b="1" dirty="0" err="1"/>
              <a:t>ImageFM</a:t>
            </a:r>
            <a:r>
              <a:rPr lang="en-US" altLang="zh-TW" b="1" dirty="0"/>
              <a:t>) 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Result 2 Stitch(</a:t>
            </a:r>
            <a:r>
              <a:rPr lang="en-US" altLang="zh-TW" b="1" dirty="0" err="1" smtClean="0"/>
              <a:t>M_Photo</a:t>
            </a:r>
            <a:r>
              <a:rPr lang="en-US" altLang="zh-TW" b="1" dirty="0" smtClean="0"/>
              <a:t> , </a:t>
            </a:r>
            <a:r>
              <a:rPr lang="en-US" altLang="zh-TW" b="1" dirty="0" err="1"/>
              <a:t>L</a:t>
            </a:r>
            <a:r>
              <a:rPr lang="en-US" altLang="zh-TW" b="1" dirty="0" err="1" smtClean="0"/>
              <a:t>_Photo</a:t>
            </a:r>
            <a:r>
              <a:rPr lang="en-US" altLang="zh-TW" b="1" dirty="0" smtClean="0"/>
              <a:t> 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5711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Rsp4 </a:t>
            </a:r>
            <a:r>
              <a:rPr lang="en-US" altLang="zh-TW" b="1" dirty="0"/>
              <a:t>(Stitch photo)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813734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47171" y="3607323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Result 3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444949" y="2320724"/>
            <a:ext cx="2289260" cy="2828421"/>
            <a:chOff x="6052600" y="2320725"/>
            <a:chExt cx="2289260" cy="2828421"/>
          </a:xfrm>
        </p:grpSpPr>
        <p:sp>
          <p:nvSpPr>
            <p:cNvPr id="9" name="圓角矩形 8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8076164" y="2320723"/>
            <a:ext cx="3984031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861" y="244883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694" y="2320725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1099" y="244882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0809" y="328345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Result 1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5659" y="395313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Result 2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52852" y="3239617"/>
            <a:ext cx="463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KeyPoints</a:t>
            </a:r>
            <a:r>
              <a:rPr lang="en-US" altLang="zh-TW" b="1" dirty="0" smtClean="0"/>
              <a:t> Detector(Image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Feature Extraction(</a:t>
            </a:r>
            <a:r>
              <a:rPr lang="en-US" altLang="zh-TW" b="1" dirty="0" err="1" smtClean="0"/>
              <a:t>ImageKP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Feature Matching(</a:t>
            </a:r>
            <a:r>
              <a:rPr lang="en-US" altLang="zh-TW" b="1" dirty="0" err="1" smtClean="0"/>
              <a:t>ImageFE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Result 3 Stitch(Result 1, Result 2)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2953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/>
          <p:cNvSpPr/>
          <p:nvPr/>
        </p:nvSpPr>
        <p:spPr>
          <a:xfrm>
            <a:off x="310735" y="4014159"/>
            <a:ext cx="6497271" cy="26008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674524" y="2320724"/>
            <a:ext cx="2289260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781093" y="3060325"/>
            <a:ext cx="2087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為</a:t>
            </a:r>
            <a:r>
              <a:rPr lang="zh-TW" altLang="en-US" sz="2400" b="1" dirty="0"/>
              <a:t>降低雲溝通的流失，所以選哲</a:t>
            </a:r>
            <a:r>
              <a:rPr lang="en-US" altLang="zh-TW" sz="2400" b="1" dirty="0"/>
              <a:t>QOS2</a:t>
            </a:r>
            <a:r>
              <a:rPr lang="zh-TW" altLang="en-US" sz="2400" b="1" dirty="0"/>
              <a:t>的方式搭建。</a:t>
            </a:r>
          </a:p>
          <a:p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5156" y="94074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77868" y="4084617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055567" y="2320723"/>
            <a:ext cx="2289260" cy="2828421"/>
            <a:chOff x="6052600" y="2320725"/>
            <a:chExt cx="2289260" cy="2828421"/>
          </a:xfrm>
        </p:grpSpPr>
        <p:sp>
          <p:nvSpPr>
            <p:cNvPr id="9" name="圓角矩形 8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9977089" y="244883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10735" y="1317535"/>
            <a:ext cx="6497271" cy="26008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68503" y="134730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37328" y="1773876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Publisher</a:t>
            </a:r>
            <a:r>
              <a:rPr lang="en-US" altLang="zh-TW" dirty="0" smtClean="0"/>
              <a:t>(RSP1 to </a:t>
            </a:r>
            <a:r>
              <a:rPr lang="en-US" altLang="zh-TW" dirty="0"/>
              <a:t>RSP2): </a:t>
            </a:r>
            <a:r>
              <a:rPr lang="en-US" altLang="zh-TW" dirty="0" err="1"/>
              <a:t>L_Photo</a:t>
            </a:r>
            <a:r>
              <a:rPr lang="en-US" altLang="zh-TW" dirty="0"/>
              <a:t>, </a:t>
            </a:r>
            <a:r>
              <a:rPr lang="en-US" altLang="zh-TW" dirty="0" err="1" smtClean="0"/>
              <a:t>M_Photo</a:t>
            </a:r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127710" y="2282080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Publisher</a:t>
            </a:r>
            <a:r>
              <a:rPr lang="en-US" altLang="zh-TW" dirty="0" smtClean="0"/>
              <a:t>(RSP1 to RSP3): </a:t>
            </a:r>
            <a:r>
              <a:rPr lang="en-US" altLang="zh-TW" dirty="0" err="1" smtClean="0"/>
              <a:t>M_Photo</a:t>
            </a:r>
            <a:r>
              <a:rPr lang="en-US" altLang="zh-TW" dirty="0"/>
              <a:t>, 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_Photo</a:t>
            </a:r>
            <a:endParaRPr lang="en-US" altLang="zh-TW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66996" y="2790284"/>
            <a:ext cx="398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Publisher</a:t>
            </a:r>
            <a:r>
              <a:rPr lang="en-US" altLang="zh-TW" dirty="0" smtClean="0"/>
              <a:t>(RSP2 to RSP4): L_M_Photo</a:t>
            </a:r>
            <a:endParaRPr lang="en-US" altLang="zh-TW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557379" y="3298488"/>
            <a:ext cx="40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Publisher</a:t>
            </a:r>
            <a:r>
              <a:rPr lang="en-US" altLang="zh-TW" dirty="0" smtClean="0"/>
              <a:t>(RSP3 to RSP4): </a:t>
            </a:r>
            <a:r>
              <a:rPr lang="en-US" altLang="zh-TW" dirty="0" err="1" smtClean="0"/>
              <a:t>M_R_Photo</a:t>
            </a:r>
            <a:endParaRPr lang="en-US" altLang="zh-TW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045640" y="4546282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Subscriber(RSP1 to </a:t>
            </a:r>
            <a:r>
              <a:rPr lang="en-US" altLang="zh-TW" dirty="0"/>
              <a:t>RSP2): </a:t>
            </a:r>
            <a:r>
              <a:rPr lang="en-US" altLang="zh-TW" dirty="0" err="1"/>
              <a:t>L_Photo</a:t>
            </a:r>
            <a:r>
              <a:rPr lang="en-US" altLang="zh-TW" dirty="0"/>
              <a:t>, </a:t>
            </a:r>
            <a:r>
              <a:rPr lang="en-US" altLang="zh-TW" dirty="0" err="1" smtClean="0"/>
              <a:t>M_Photo</a:t>
            </a:r>
            <a:endParaRPr lang="en-US" altLang="zh-TW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36022" y="5054486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Subscriber(RSP1 to RSP3): </a:t>
            </a:r>
            <a:r>
              <a:rPr lang="en-US" altLang="zh-TW" dirty="0" err="1" smtClean="0"/>
              <a:t>M_Photo</a:t>
            </a:r>
            <a:r>
              <a:rPr lang="en-US" altLang="zh-TW" dirty="0"/>
              <a:t>, 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_Photo</a:t>
            </a:r>
            <a:endParaRPr lang="en-US" altLang="zh-TW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93748" y="5562690"/>
            <a:ext cx="414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Subscriber(RSP2 to RSP4): L_M_Photo</a:t>
            </a:r>
            <a:endParaRPr lang="en-US" altLang="zh-TW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384130" y="6070894"/>
            <a:ext cx="416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Subscriber(RSP3 to RSP4): </a:t>
            </a:r>
            <a:r>
              <a:rPr lang="en-US" altLang="zh-TW" dirty="0" err="1" smtClean="0"/>
              <a:t>M_R_Photo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3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ui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3537620" y="2321815"/>
            <a:ext cx="2440123" cy="2828421"/>
            <a:chOff x="3329258" y="2321815"/>
            <a:chExt cx="2440123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329258" y="3412580"/>
              <a:ext cx="2440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/>
                <a:t>顯示</a:t>
              </a:r>
              <a:r>
                <a:rPr lang="zh-TW" altLang="en-US" sz="2400" b="1" dirty="0" smtClean="0"/>
                <a:t>影像</a:t>
              </a:r>
              <a:endParaRPr lang="en-US" altLang="zh-TW" sz="2400" b="1" dirty="0" smtClean="0"/>
            </a:p>
            <a:p>
              <a:pPr algn="ctr"/>
              <a:r>
                <a:rPr lang="en-US" altLang="zh-TW" sz="2400" b="1" dirty="0" smtClean="0"/>
                <a:t>(</a:t>
              </a:r>
              <a:r>
                <a:rPr lang="en-US" altLang="zh-TW" sz="2400" b="1" dirty="0"/>
                <a:t>VGA or HDMI)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10" name="圓角矩形 9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UDP</a:t>
              </a:r>
              <a:r>
                <a:rPr lang="zh-TW" altLang="en-US" b="1" dirty="0"/>
                <a:t>接受資料，透過</a:t>
              </a:r>
              <a:r>
                <a:rPr lang="en-US" altLang="zh-TW" b="1" dirty="0"/>
                <a:t>C# Form</a:t>
              </a:r>
              <a:r>
                <a:rPr lang="zh-TW" altLang="en-US" b="1" dirty="0"/>
                <a:t>呈現介面，畫面藉由</a:t>
              </a:r>
              <a:r>
                <a:rPr lang="en-US" altLang="zh-TW" b="1" dirty="0"/>
                <a:t>VGA or HDMI</a:t>
              </a:r>
              <a:endParaRPr lang="en-US" altLang="zh-TW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57116" y="3657988"/>
              <a:ext cx="2246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 smtClean="0"/>
                <a:t>R_M_L_Photo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2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-1292648" y="-150861"/>
            <a:ext cx="15853177" cy="6963940"/>
            <a:chOff x="-1292648" y="-105940"/>
            <a:chExt cx="15853177" cy="6963940"/>
          </a:xfrm>
        </p:grpSpPr>
        <p:grpSp>
          <p:nvGrpSpPr>
            <p:cNvPr id="114" name="群組 113"/>
            <p:cNvGrpSpPr/>
            <p:nvPr/>
          </p:nvGrpSpPr>
          <p:grpSpPr>
            <a:xfrm>
              <a:off x="-1292648" y="-105940"/>
              <a:ext cx="15853177" cy="6963940"/>
              <a:chOff x="-1122194" y="-105940"/>
              <a:chExt cx="15853177" cy="696394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-1122194" y="828160"/>
                <a:ext cx="1442434" cy="1545465"/>
                <a:chOff x="772732" y="734096"/>
                <a:chExt cx="1442434" cy="154546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772732" y="734096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CAM1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72732" y="734096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Catch</a:t>
                  </a:r>
                </a:p>
                <a:p>
                  <a:pPr algn="ctr"/>
                  <a:r>
                    <a:rPr lang="en-US" altLang="zh-TW" dirty="0" err="1" smtClean="0"/>
                    <a:t>R_Photo</a:t>
                  </a:r>
                  <a:endParaRPr lang="zh-TW" altLang="en-US" dirty="0"/>
                </a:p>
              </p:txBody>
            </p:sp>
          </p:grpSp>
          <p:grpSp>
            <p:nvGrpSpPr>
              <p:cNvPr id="15" name="群組 14"/>
              <p:cNvGrpSpPr/>
              <p:nvPr/>
            </p:nvGrpSpPr>
            <p:grpSpPr>
              <a:xfrm>
                <a:off x="-1122194" y="2603298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CAM2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Catch</a:t>
                  </a:r>
                </a:p>
                <a:p>
                  <a:pPr algn="ctr"/>
                  <a:r>
                    <a:rPr lang="en-US" altLang="zh-TW" dirty="0" err="1"/>
                    <a:t>M</a:t>
                  </a:r>
                  <a:r>
                    <a:rPr lang="en-US" altLang="zh-TW" dirty="0" err="1" smtClean="0"/>
                    <a:t>_Photo</a:t>
                  </a:r>
                  <a:endParaRPr lang="zh-TW" altLang="en-US" dirty="0"/>
                </a:p>
              </p:txBody>
            </p:sp>
          </p:grpSp>
          <p:grpSp>
            <p:nvGrpSpPr>
              <p:cNvPr id="16" name="群組 15"/>
              <p:cNvGrpSpPr/>
              <p:nvPr/>
            </p:nvGrpSpPr>
            <p:grpSpPr>
              <a:xfrm>
                <a:off x="-1122194" y="4378436"/>
                <a:ext cx="1442434" cy="1545465"/>
                <a:chOff x="772732" y="4284372"/>
                <a:chExt cx="1442434" cy="154546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772732" y="4284372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CAM3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72732" y="4284372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Catch</a:t>
                  </a:r>
                </a:p>
                <a:p>
                  <a:pPr algn="ctr"/>
                  <a:r>
                    <a:rPr lang="en-US" altLang="zh-TW" dirty="0" err="1" smtClean="0"/>
                    <a:t>L_Photo</a:t>
                  </a:r>
                  <a:endParaRPr lang="zh-TW" altLang="en-US" dirty="0"/>
                </a:p>
              </p:txBody>
            </p:sp>
          </p:grpSp>
          <p:sp>
            <p:nvSpPr>
              <p:cNvPr id="33" name="文字方塊 32"/>
              <p:cNvSpPr txBox="1"/>
              <p:nvPr/>
            </p:nvSpPr>
            <p:spPr>
              <a:xfrm>
                <a:off x="320238" y="1281729"/>
                <a:ext cx="8931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1</a:t>
                </a:r>
                <a:r>
                  <a:rPr lang="en-US" altLang="zh-TW" sz="1200" b="1" dirty="0"/>
                  <a:t>.</a:t>
                </a:r>
                <a:r>
                  <a:rPr lang="en-US" altLang="zh-TW" sz="1200" dirty="0" smtClean="0"/>
                  <a:t>R_Photo</a:t>
                </a:r>
                <a:endParaRPr lang="zh-TW" altLang="en-US" sz="1200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74738" y="3361766"/>
                <a:ext cx="961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1.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dirty="0" err="1" smtClean="0"/>
                  <a:t>M_Photo</a:t>
                </a:r>
                <a:endParaRPr lang="zh-TW" altLang="en-US" sz="12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281014" y="5165031"/>
                <a:ext cx="907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1.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dirty="0" err="1" smtClean="0"/>
                  <a:t>L_Photo</a:t>
                </a:r>
                <a:endParaRPr lang="zh-TW" altLang="en-US" sz="1200" dirty="0"/>
              </a:p>
            </p:txBody>
          </p:sp>
          <p:cxnSp>
            <p:nvCxnSpPr>
              <p:cNvPr id="37" name="肘形接點 36"/>
              <p:cNvCxnSpPr>
                <a:stCxn id="4" idx="3"/>
                <a:endCxn id="13" idx="1"/>
              </p:cNvCxnSpPr>
              <p:nvPr/>
            </p:nvCxnSpPr>
            <p:spPr>
              <a:xfrm>
                <a:off x="320240" y="1600893"/>
                <a:ext cx="1942563" cy="1512808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6" idx="3"/>
                <a:endCxn id="12" idx="1"/>
              </p:cNvCxnSpPr>
              <p:nvPr/>
            </p:nvCxnSpPr>
            <p:spPr>
              <a:xfrm flipV="1">
                <a:off x="320240" y="3376030"/>
                <a:ext cx="1942563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肘形接點 46"/>
              <p:cNvCxnSpPr>
                <a:stCxn id="10" idx="3"/>
              </p:cNvCxnSpPr>
              <p:nvPr/>
            </p:nvCxnSpPr>
            <p:spPr>
              <a:xfrm flipV="1">
                <a:off x="320240" y="3625023"/>
                <a:ext cx="1942563" cy="152614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2262803" y="1087885"/>
                <a:ext cx="2307466" cy="3570131"/>
                <a:chOff x="3436512" y="824248"/>
                <a:chExt cx="2307466" cy="3570131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3436512" y="1830407"/>
                  <a:ext cx="2307466" cy="2563972"/>
                  <a:chOff x="3075903" y="1737573"/>
                  <a:chExt cx="2307466" cy="256397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3075903" y="1737573"/>
                    <a:ext cx="2307466" cy="25639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MCU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3075903" y="1737573"/>
                    <a:ext cx="2307466" cy="203931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Read image-data</a:t>
                    </a:r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/>
                      <a:t>Show and Send image</a:t>
                    </a:r>
                  </a:p>
                </p:txBody>
              </p:sp>
            </p:grpSp>
            <p:sp>
              <p:nvSpPr>
                <p:cNvPr id="48" name="矩形 47"/>
                <p:cNvSpPr/>
                <p:nvPr/>
              </p:nvSpPr>
              <p:spPr>
                <a:xfrm>
                  <a:off x="3436512" y="824248"/>
                  <a:ext cx="1146220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USB</a:t>
                  </a:r>
                </a:p>
                <a:p>
                  <a:pPr algn="ctr"/>
                  <a:r>
                    <a:rPr lang="en-US" altLang="zh-TW" dirty="0" smtClean="0"/>
                    <a:t>HOST</a:t>
                  </a:r>
                  <a:endParaRPr lang="zh-TW" altLang="en-US" dirty="0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4634247" y="824248"/>
                  <a:ext cx="1109731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 smtClean="0"/>
                    <a:t>WiFi</a:t>
                  </a:r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4G/5G</a:t>
                  </a:r>
                  <a:endParaRPr lang="zh-TW" altLang="en-US" dirty="0"/>
                </a:p>
              </p:txBody>
            </p:sp>
            <p:cxnSp>
              <p:nvCxnSpPr>
                <p:cNvPr id="51" name="直線單箭頭接點 50"/>
                <p:cNvCxnSpPr>
                  <a:stCxn id="48" idx="2"/>
                </p:cNvCxnSpPr>
                <p:nvPr/>
              </p:nvCxnSpPr>
              <p:spPr>
                <a:xfrm>
                  <a:off x="4009622" y="1368760"/>
                  <a:ext cx="8586" cy="461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52"/>
                <p:cNvCxnSpPr>
                  <a:stCxn id="49" idx="2"/>
                </p:cNvCxnSpPr>
                <p:nvPr/>
              </p:nvCxnSpPr>
              <p:spPr>
                <a:xfrm>
                  <a:off x="5189113" y="1368760"/>
                  <a:ext cx="107" cy="461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線單箭頭接點 60"/>
              <p:cNvCxnSpPr>
                <a:stCxn id="12" idx="3"/>
              </p:cNvCxnSpPr>
              <p:nvPr/>
            </p:nvCxnSpPr>
            <p:spPr>
              <a:xfrm flipV="1">
                <a:off x="4570269" y="3376029"/>
                <a:ext cx="129218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圓角矩形 54"/>
              <p:cNvSpPr/>
              <p:nvPr/>
            </p:nvSpPr>
            <p:spPr>
              <a:xfrm>
                <a:off x="5394516" y="1520398"/>
                <a:ext cx="296214" cy="37112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UDP</a:t>
                </a: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1466460" y="1520398"/>
                <a:ext cx="296214" cy="37112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endParaRPr lang="en-US" altLang="zh-TW" dirty="0"/>
              </a:p>
              <a:p>
                <a:pPr algn="ctr"/>
                <a:r>
                  <a:rPr lang="en-US" altLang="zh-TW" dirty="0" smtClean="0"/>
                  <a:t>HUB</a:t>
                </a:r>
                <a:endParaRPr lang="zh-TW" altLang="en-US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4571201" y="2508199"/>
                <a:ext cx="7954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2.</a:t>
                </a:r>
              </a:p>
              <a:p>
                <a:r>
                  <a:rPr lang="en-US" altLang="zh-TW" sz="1200" dirty="0" err="1" smtClean="0"/>
                  <a:t>R_Photo</a:t>
                </a:r>
                <a:endParaRPr lang="en-US" altLang="zh-TW" sz="1200" dirty="0" smtClean="0"/>
              </a:p>
              <a:p>
                <a:r>
                  <a:rPr lang="en-US" altLang="zh-TW" sz="1200" dirty="0" err="1"/>
                  <a:t>M</a:t>
                </a:r>
                <a:r>
                  <a:rPr lang="en-US" altLang="zh-TW" sz="1200" dirty="0" err="1" smtClean="0"/>
                  <a:t>_Photo</a:t>
                </a:r>
                <a:endParaRPr lang="en-US" altLang="zh-TW" sz="1200" dirty="0" smtClean="0"/>
              </a:p>
              <a:p>
                <a:r>
                  <a:rPr lang="en-US" altLang="zh-TW" sz="1200" dirty="0" err="1" smtClean="0"/>
                  <a:t>L_Photo</a:t>
                </a:r>
                <a:endParaRPr lang="zh-TW" altLang="en-US" sz="1200" b="1" dirty="0"/>
              </a:p>
            </p:txBody>
          </p:sp>
          <p:grpSp>
            <p:nvGrpSpPr>
              <p:cNvPr id="82" name="群組 81"/>
              <p:cNvGrpSpPr/>
              <p:nvPr/>
            </p:nvGrpSpPr>
            <p:grpSpPr>
              <a:xfrm>
                <a:off x="5862450" y="745903"/>
                <a:ext cx="2311757" cy="3912113"/>
                <a:chOff x="7036159" y="482266"/>
                <a:chExt cx="2311757" cy="391211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7036159" y="1830407"/>
                  <a:ext cx="2311757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RSP1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7036159" y="1830407"/>
                  <a:ext cx="2311757" cy="1901611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Get image source </a:t>
                  </a:r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Distribute photos</a:t>
                  </a:r>
                  <a:endParaRPr lang="zh-TW" altLang="en-US" dirty="0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7646831" y="482266"/>
                  <a:ext cx="1090412" cy="88649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Publish</a:t>
                  </a:r>
                </a:p>
                <a:p>
                  <a:pPr algn="ctr"/>
                  <a:r>
                    <a:rPr lang="en-US" altLang="zh-TW" dirty="0" smtClean="0"/>
                    <a:t>Broker</a:t>
                  </a:r>
                  <a:endParaRPr lang="zh-TW" altLang="en-US" dirty="0"/>
                </a:p>
              </p:txBody>
            </p:sp>
            <p:cxnSp>
              <p:nvCxnSpPr>
                <p:cNvPr id="74" name="直線單箭頭接點 73"/>
                <p:cNvCxnSpPr>
                  <a:stCxn id="72" idx="2"/>
                  <a:endCxn id="59" idx="0"/>
                </p:cNvCxnSpPr>
                <p:nvPr/>
              </p:nvCxnSpPr>
              <p:spPr>
                <a:xfrm>
                  <a:off x="8192037" y="1368760"/>
                  <a:ext cx="1" cy="461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群組 80"/>
              <p:cNvGrpSpPr/>
              <p:nvPr/>
            </p:nvGrpSpPr>
            <p:grpSpPr>
              <a:xfrm>
                <a:off x="8670045" y="4658016"/>
                <a:ext cx="1442434" cy="2199984"/>
                <a:chOff x="9843754" y="4394379"/>
                <a:chExt cx="1442434" cy="2199984"/>
              </a:xfrm>
            </p:grpSpPr>
            <p:grpSp>
              <p:nvGrpSpPr>
                <p:cNvPr id="65" name="群組 64"/>
                <p:cNvGrpSpPr/>
                <p:nvPr/>
              </p:nvGrpSpPr>
              <p:grpSpPr>
                <a:xfrm>
                  <a:off x="9843754" y="4394379"/>
                  <a:ext cx="1442434" cy="1545465"/>
                  <a:chOff x="772732" y="2509234"/>
                  <a:chExt cx="1442434" cy="1545465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772732" y="2509234"/>
                    <a:ext cx="1442434" cy="15454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RSP3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772732" y="2509234"/>
                    <a:ext cx="1442434" cy="11462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Stitch photo</a:t>
                    </a:r>
                  </a:p>
                  <a:p>
                    <a:pPr algn="ctr"/>
                    <a:r>
                      <a:rPr lang="en-US" altLang="zh-TW" dirty="0"/>
                      <a:t>(</a:t>
                    </a:r>
                    <a:r>
                      <a:rPr lang="en-US" altLang="zh-TW" dirty="0" smtClean="0"/>
                      <a:t>M)</a:t>
                    </a:r>
                    <a:r>
                      <a:rPr lang="zh-TW" altLang="en-US" dirty="0" smtClean="0"/>
                      <a:t> </a:t>
                    </a:r>
                    <a:r>
                      <a:rPr lang="en-US" altLang="zh-TW" dirty="0" smtClean="0"/>
                      <a:t> (L)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76" name="矩形 75"/>
                <p:cNvSpPr/>
                <p:nvPr/>
              </p:nvSpPr>
              <p:spPr>
                <a:xfrm>
                  <a:off x="9843754" y="6049851"/>
                  <a:ext cx="1442434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Subscriber</a:t>
                  </a:r>
                  <a:endParaRPr lang="zh-TW" altLang="en-US" dirty="0"/>
                </a:p>
              </p:txBody>
            </p:sp>
          </p:grpSp>
          <p:grpSp>
            <p:nvGrpSpPr>
              <p:cNvPr id="80" name="群組 79"/>
              <p:cNvGrpSpPr/>
              <p:nvPr/>
            </p:nvGrpSpPr>
            <p:grpSpPr>
              <a:xfrm>
                <a:off x="8670045" y="-105940"/>
                <a:ext cx="1442434" cy="2199984"/>
                <a:chOff x="9843754" y="-369577"/>
                <a:chExt cx="1442434" cy="2199984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9843754" y="284942"/>
                  <a:ext cx="1442434" cy="1545465"/>
                  <a:chOff x="772732" y="2509234"/>
                  <a:chExt cx="1442434" cy="1545465"/>
                </a:xfrm>
              </p:grpSpPr>
              <p:sp>
                <p:nvSpPr>
                  <p:cNvPr id="63" name="矩形 62"/>
                  <p:cNvSpPr/>
                  <p:nvPr/>
                </p:nvSpPr>
                <p:spPr>
                  <a:xfrm>
                    <a:off x="772732" y="2509234"/>
                    <a:ext cx="1442434" cy="15454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RSP2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772732" y="2509234"/>
                    <a:ext cx="1442434" cy="11462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Stitch photo</a:t>
                    </a:r>
                  </a:p>
                  <a:p>
                    <a:pPr algn="ctr"/>
                    <a:r>
                      <a:rPr lang="en-US" altLang="zh-TW" dirty="0" smtClean="0"/>
                      <a:t>(R)</a:t>
                    </a:r>
                    <a:r>
                      <a:rPr lang="zh-TW" altLang="en-US" dirty="0" smtClean="0"/>
                      <a:t> </a:t>
                    </a:r>
                    <a:r>
                      <a:rPr lang="en-US" altLang="zh-TW" dirty="0" smtClean="0"/>
                      <a:t> (M)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>
                  <a:off x="9843754" y="-369577"/>
                  <a:ext cx="1442434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Subscriber</a:t>
                  </a:r>
                  <a:endParaRPr lang="zh-TW" altLang="en-US" dirty="0"/>
                </a:p>
              </p:txBody>
            </p:sp>
          </p:grpSp>
          <p:cxnSp>
            <p:nvCxnSpPr>
              <p:cNvPr id="84" name="肘形接點 83"/>
              <p:cNvCxnSpPr>
                <a:stCxn id="59" idx="3"/>
                <a:endCxn id="63" idx="2"/>
              </p:cNvCxnSpPr>
              <p:nvPr/>
            </p:nvCxnSpPr>
            <p:spPr>
              <a:xfrm flipV="1">
                <a:off x="8174207" y="2094044"/>
                <a:ext cx="1217055" cy="95080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肘形接點 89"/>
              <p:cNvCxnSpPr>
                <a:endCxn id="67" idx="0"/>
              </p:cNvCxnSpPr>
              <p:nvPr/>
            </p:nvCxnSpPr>
            <p:spPr>
              <a:xfrm>
                <a:off x="8174207" y="3500265"/>
                <a:ext cx="1217055" cy="115775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字方塊 93"/>
              <p:cNvSpPr txBox="1"/>
              <p:nvPr/>
            </p:nvSpPr>
            <p:spPr>
              <a:xfrm>
                <a:off x="8405868" y="2412114"/>
                <a:ext cx="795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3.</a:t>
                </a:r>
              </a:p>
              <a:p>
                <a:r>
                  <a:rPr lang="en-US" altLang="zh-TW" sz="1200" dirty="0" err="1" smtClean="0"/>
                  <a:t>R_Photo</a:t>
                </a:r>
                <a:endParaRPr lang="en-US" altLang="zh-TW" sz="1200" dirty="0" smtClean="0"/>
              </a:p>
              <a:p>
                <a:r>
                  <a:rPr lang="en-US" altLang="zh-TW" sz="1200" dirty="0" err="1" smtClean="0"/>
                  <a:t>M_Photo</a:t>
                </a:r>
                <a:endParaRPr lang="zh-TW" altLang="en-US" sz="1200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8405867" y="3508012"/>
                <a:ext cx="795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3.</a:t>
                </a:r>
              </a:p>
              <a:p>
                <a:r>
                  <a:rPr lang="en-US" altLang="zh-TW" sz="1200" dirty="0" err="1"/>
                  <a:t>M</a:t>
                </a:r>
                <a:r>
                  <a:rPr lang="en-US" altLang="zh-TW" sz="1200" dirty="0" err="1" smtClean="0"/>
                  <a:t>_Photo</a:t>
                </a:r>
                <a:endParaRPr lang="en-US" altLang="zh-TW" sz="1200" dirty="0" smtClean="0"/>
              </a:p>
              <a:p>
                <a:r>
                  <a:rPr lang="en-US" altLang="zh-TW" sz="1200" dirty="0" err="1"/>
                  <a:t>L</a:t>
                </a:r>
                <a:r>
                  <a:rPr lang="en-US" altLang="zh-TW" sz="1200" dirty="0" err="1" smtClean="0"/>
                  <a:t>_Photo</a:t>
                </a:r>
                <a:endParaRPr lang="zh-TW" altLang="en-US" sz="1200" dirty="0"/>
              </a:p>
            </p:txBody>
          </p:sp>
          <p:sp>
            <p:nvSpPr>
              <p:cNvPr id="96" name="圓角矩形 95"/>
              <p:cNvSpPr/>
              <p:nvPr/>
            </p:nvSpPr>
            <p:spPr>
              <a:xfrm>
                <a:off x="9600544" y="2508199"/>
                <a:ext cx="419928" cy="15076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</p:txBody>
          </p:sp>
          <p:cxnSp>
            <p:nvCxnSpPr>
              <p:cNvPr id="98" name="肘形接點 97"/>
              <p:cNvCxnSpPr>
                <a:stCxn id="63" idx="3"/>
                <a:endCxn id="70" idx="0"/>
              </p:cNvCxnSpPr>
              <p:nvPr/>
            </p:nvCxnSpPr>
            <p:spPr>
              <a:xfrm>
                <a:off x="10112479" y="1321312"/>
                <a:ext cx="930499" cy="12874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肘形接點 99"/>
              <p:cNvCxnSpPr>
                <a:stCxn id="66" idx="3"/>
                <a:endCxn id="69" idx="2"/>
              </p:cNvCxnSpPr>
              <p:nvPr/>
            </p:nvCxnSpPr>
            <p:spPr>
              <a:xfrm flipV="1">
                <a:off x="10112479" y="4154224"/>
                <a:ext cx="930499" cy="127652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10307790" y="1910383"/>
                <a:ext cx="1456405" cy="2243841"/>
                <a:chOff x="10307790" y="1910383"/>
                <a:chExt cx="1456405" cy="2243841"/>
              </a:xfrm>
            </p:grpSpPr>
            <p:grpSp>
              <p:nvGrpSpPr>
                <p:cNvPr id="68" name="群組 67"/>
                <p:cNvGrpSpPr/>
                <p:nvPr/>
              </p:nvGrpSpPr>
              <p:grpSpPr>
                <a:xfrm>
                  <a:off x="10321761" y="2608759"/>
                  <a:ext cx="1442434" cy="1545465"/>
                  <a:chOff x="772732" y="2509234"/>
                  <a:chExt cx="1442434" cy="1545465"/>
                </a:xfrm>
              </p:grpSpPr>
              <p:sp>
                <p:nvSpPr>
                  <p:cNvPr id="69" name="矩形 68"/>
                  <p:cNvSpPr/>
                  <p:nvPr/>
                </p:nvSpPr>
                <p:spPr>
                  <a:xfrm>
                    <a:off x="772732" y="2509234"/>
                    <a:ext cx="1442434" cy="15454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RSP4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矩形 69"/>
                  <p:cNvSpPr/>
                  <p:nvPr/>
                </p:nvSpPr>
                <p:spPr>
                  <a:xfrm>
                    <a:off x="772732" y="2509234"/>
                    <a:ext cx="1442434" cy="11462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Stitch </a:t>
                    </a:r>
                    <a:r>
                      <a:rPr lang="en-US" altLang="zh-TW" dirty="0" smtClean="0"/>
                      <a:t>photo</a:t>
                    </a:r>
                  </a:p>
                  <a:p>
                    <a:pPr algn="ctr"/>
                    <a:r>
                      <a:rPr lang="en-US" altLang="zh-TW" dirty="0" smtClean="0"/>
                      <a:t>(R-M)</a:t>
                    </a:r>
                    <a:r>
                      <a:rPr lang="zh-TW" altLang="en-US" dirty="0"/>
                      <a:t> </a:t>
                    </a:r>
                    <a:r>
                      <a:rPr lang="zh-TW" altLang="en-US" dirty="0" smtClean="0"/>
                      <a:t> </a:t>
                    </a:r>
                    <a:r>
                      <a:rPr lang="en-US" altLang="zh-TW" dirty="0" smtClean="0"/>
                      <a:t>(M-L</a:t>
                    </a:r>
                    <a:r>
                      <a:rPr lang="en-US" altLang="zh-TW" dirty="0"/>
                      <a:t>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78" name="矩形 77"/>
                <p:cNvSpPr/>
                <p:nvPr/>
              </p:nvSpPr>
              <p:spPr>
                <a:xfrm>
                  <a:off x="10307790" y="1910383"/>
                  <a:ext cx="1442434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Subscriber</a:t>
                  </a:r>
                  <a:endParaRPr lang="zh-TW" altLang="en-US" dirty="0"/>
                </a:p>
              </p:txBody>
            </p:sp>
          </p:grpSp>
          <p:sp>
            <p:nvSpPr>
              <p:cNvPr id="102" name="文字方塊 101"/>
              <p:cNvSpPr txBox="1"/>
              <p:nvPr/>
            </p:nvSpPr>
            <p:spPr>
              <a:xfrm>
                <a:off x="10112915" y="4980889"/>
                <a:ext cx="9300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/>
                  <a:t>4</a:t>
                </a:r>
                <a:r>
                  <a:rPr lang="en-US" altLang="zh-TW" sz="1200" b="1" dirty="0" smtClean="0"/>
                  <a:t>.</a:t>
                </a:r>
              </a:p>
              <a:p>
                <a:r>
                  <a:rPr lang="en-US" altLang="zh-TW" sz="1200" dirty="0" smtClean="0"/>
                  <a:t>M-</a:t>
                </a:r>
                <a:r>
                  <a:rPr lang="en-US" altLang="zh-TW" sz="1200" dirty="0" err="1" smtClean="0"/>
                  <a:t>L_Photo</a:t>
                </a:r>
                <a:endParaRPr lang="en-US" altLang="zh-TW" sz="1200" dirty="0" smtClean="0"/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10112915" y="1340511"/>
                <a:ext cx="942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/>
                  <a:t>4</a:t>
                </a:r>
                <a:r>
                  <a:rPr lang="en-US" altLang="zh-TW" sz="1200" b="1" dirty="0" smtClean="0"/>
                  <a:t>.</a:t>
                </a:r>
              </a:p>
              <a:p>
                <a:r>
                  <a:rPr lang="en-US" altLang="zh-TW" sz="1200" dirty="0" smtClean="0"/>
                  <a:t>R-</a:t>
                </a:r>
                <a:r>
                  <a:rPr lang="en-US" altLang="zh-TW" sz="1200" dirty="0" err="1" smtClean="0"/>
                  <a:t>M_Photo</a:t>
                </a:r>
                <a:endParaRPr lang="en-US" altLang="zh-TW" sz="1200" dirty="0" smtClean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13231368" y="2603297"/>
                <a:ext cx="1499615" cy="1545465"/>
                <a:chOff x="772732" y="734096"/>
                <a:chExt cx="1442434" cy="1545465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772732" y="734096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UI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772732" y="734096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Display</a:t>
                  </a:r>
                </a:p>
                <a:p>
                  <a:pPr algn="ctr"/>
                  <a:r>
                    <a:rPr lang="en-US" altLang="zh-TW" dirty="0" smtClean="0"/>
                    <a:t>Video</a:t>
                  </a:r>
                </a:p>
                <a:p>
                  <a:pPr algn="ctr"/>
                  <a:r>
                    <a:rPr lang="en-US" altLang="zh-TW" dirty="0" smtClean="0"/>
                    <a:t>Surveillance</a:t>
                  </a:r>
                  <a:endParaRPr lang="zh-TW" altLang="en-US" dirty="0"/>
                </a:p>
              </p:txBody>
            </p:sp>
          </p:grpSp>
          <p:cxnSp>
            <p:nvCxnSpPr>
              <p:cNvPr id="110" name="直線單箭頭接點 109"/>
              <p:cNvCxnSpPr>
                <a:endCxn id="107" idx="1"/>
              </p:cNvCxnSpPr>
              <p:nvPr/>
            </p:nvCxnSpPr>
            <p:spPr>
              <a:xfrm>
                <a:off x="11764195" y="3376030"/>
                <a:ext cx="146717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字方塊 112"/>
              <p:cNvSpPr txBox="1"/>
              <p:nvPr/>
            </p:nvSpPr>
            <p:spPr>
              <a:xfrm>
                <a:off x="11717520" y="2910423"/>
                <a:ext cx="11340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/>
                  <a:t>5.</a:t>
                </a:r>
              </a:p>
              <a:p>
                <a:r>
                  <a:rPr lang="en-US" altLang="zh-TW" sz="1200" dirty="0"/>
                  <a:t>(R-M-L)Photo</a:t>
                </a:r>
              </a:p>
              <a:p>
                <a:endParaRPr lang="en-US" altLang="zh-TW" sz="1200" dirty="0" smtClean="0"/>
              </a:p>
              <a:p>
                <a:endParaRPr lang="zh-TW" altLang="en-US" sz="1200" dirty="0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3060914" y="1692779"/>
              <a:ext cx="1499615" cy="544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Ethernet</a:t>
              </a:r>
              <a:endParaRPr lang="zh-TW" altLang="en-US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40909" y="819818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473677" y="819818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134545" y="894247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1040*480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1376518" y="4250499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1480*480</a:t>
              </a:r>
              <a:endParaRPr lang="zh-TW" altLang="en-US" dirty="0"/>
            </a:p>
          </p:txBody>
        </p:sp>
      </p:grpSp>
      <p:cxnSp>
        <p:nvCxnSpPr>
          <p:cNvPr id="85" name="直線單箭頭接點 84"/>
          <p:cNvCxnSpPr>
            <a:endCxn id="107" idx="0"/>
          </p:cNvCxnSpPr>
          <p:nvPr/>
        </p:nvCxnSpPr>
        <p:spPr>
          <a:xfrm>
            <a:off x="13810721" y="2197559"/>
            <a:ext cx="1" cy="36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12604038" y="1475477"/>
            <a:ext cx="296214" cy="371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93313"/>
              </p:ext>
            </p:extLst>
          </p:nvPr>
        </p:nvGraphicFramePr>
        <p:xfrm>
          <a:off x="139700" y="2095500"/>
          <a:ext cx="23368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cap.VideoCapture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UDP_send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5781"/>
              </p:ext>
            </p:extLst>
          </p:nvPr>
        </p:nvGraphicFramePr>
        <p:xfrm>
          <a:off x="3175000" y="2171700"/>
          <a:ext cx="23368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Output(Path):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(RSP2)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(RSP2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(RSP3)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MQTT_Distribute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87794"/>
              </p:ext>
            </p:extLst>
          </p:nvPr>
        </p:nvGraphicFramePr>
        <p:xfrm>
          <a:off x="6400800" y="-11684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9954"/>
              </p:ext>
            </p:extLst>
          </p:nvPr>
        </p:nvGraphicFramePr>
        <p:xfrm>
          <a:off x="9486900" y="1705094"/>
          <a:ext cx="2590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(R-M)Photo[0:640,:] (M-L)Photo[640:1280,:]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80665"/>
              </p:ext>
            </p:extLst>
          </p:nvPr>
        </p:nvGraphicFramePr>
        <p:xfrm>
          <a:off x="6400800" y="371602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7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8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6" idx="1"/>
          </p:cNvCxnSpPr>
          <p:nvPr/>
        </p:nvCxnSpPr>
        <p:spPr>
          <a:xfrm>
            <a:off x="2476500" y="3403600"/>
            <a:ext cx="698500" cy="2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6" idx="0"/>
          </p:cNvCxnSpPr>
          <p:nvPr/>
        </p:nvCxnSpPr>
        <p:spPr>
          <a:xfrm rot="5400000" flipH="1" flipV="1">
            <a:off x="4902200" y="673100"/>
            <a:ext cx="93980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2"/>
          </p:cNvCxnSpPr>
          <p:nvPr/>
        </p:nvCxnSpPr>
        <p:spPr>
          <a:xfrm rot="16200000" flipH="1">
            <a:off x="4815205" y="4168775"/>
            <a:ext cx="111379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endCxn id="8" idx="0"/>
          </p:cNvCxnSpPr>
          <p:nvPr/>
        </p:nvCxnSpPr>
        <p:spPr>
          <a:xfrm>
            <a:off x="8737600" y="450334"/>
            <a:ext cx="2044700" cy="12547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endCxn id="8" idx="2"/>
          </p:cNvCxnSpPr>
          <p:nvPr/>
        </p:nvCxnSpPr>
        <p:spPr>
          <a:xfrm flipV="1">
            <a:off x="8737600" y="5362694"/>
            <a:ext cx="2044700" cy="10439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5200" y="15171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MCU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13668" y="508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7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</a:t>
            </a:r>
            <a:r>
              <a:rPr lang="zh-TW" altLang="en-US" sz="2400" dirty="0" smtClean="0">
                <a:latin typeface="+mn-ea"/>
              </a:rPr>
              <a:t>運</a:t>
            </a:r>
            <a:r>
              <a:rPr lang="zh-TW" altLang="en-US" sz="2400" dirty="0">
                <a:latin typeface="+mn-ea"/>
              </a:rPr>
              <a:t>算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 err="1" smtClean="0">
                <a:latin typeface="+mn-ea"/>
              </a:rPr>
              <a:t>keypoints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 err="1" smtClean="0">
                <a:latin typeface="+mn-ea"/>
              </a:rPr>
              <a:t>keypoints</a:t>
            </a:r>
            <a:r>
              <a:rPr lang="zh-TW" altLang="en-US" sz="2400" dirty="0" smtClean="0">
                <a:latin typeface="+mn-ea"/>
              </a:rPr>
              <a:t>丟至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段端進行監控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1" y="1564600"/>
            <a:ext cx="9946598" cy="5163461"/>
          </a:xfrm>
        </p:spPr>
      </p:pic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0" y="1597381"/>
            <a:ext cx="10916287" cy="4934932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32" y="1552696"/>
            <a:ext cx="8242389" cy="5241723"/>
          </a:xfrm>
        </p:spPr>
      </p:pic>
    </p:spTree>
    <p:extLst>
      <p:ext uri="{BB962C8B-B14F-4D97-AF65-F5344CB8AC3E}">
        <p14:creationId xmlns:p14="http://schemas.microsoft.com/office/powerpoint/2010/main" val="328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8901071" y="2304196"/>
            <a:ext cx="2289260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481570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00029" y="639185"/>
            <a:ext cx="5269376" cy="1609344"/>
          </a:xfrm>
        </p:spPr>
        <p:txBody>
          <a:bodyPr/>
          <a:lstStyle/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</a:t>
            </a:r>
            <a:r>
              <a:rPr lang="zh-TW" altLang="en-US" dirty="0" smtClean="0"/>
              <a:t>被監控端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89514" y="6435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</a:t>
            </a:r>
            <a:r>
              <a:rPr lang="zh-TW" altLang="en-US" dirty="0" smtClean="0"/>
              <a:t>監控端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30589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53994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45063" y="298055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/>
              <a:t>R_Photo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02064" y="3641459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5063" y="430236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35333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2372" y="364145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(R-M-L)Photo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14383" y="2382478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233135" y="3112041"/>
            <a:ext cx="162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Socket</a:t>
            </a:r>
            <a:r>
              <a:rPr lang="zh-TW" altLang="en-US" b="1" dirty="0"/>
              <a:t>搭建</a:t>
            </a:r>
            <a:r>
              <a:rPr lang="en-US" altLang="zh-TW" b="1" dirty="0"/>
              <a:t>Ethernet</a:t>
            </a:r>
            <a:r>
              <a:rPr lang="zh-TW" altLang="en-US" b="1" dirty="0"/>
              <a:t>，為了可以加強傳送的即時性，以</a:t>
            </a:r>
            <a:r>
              <a:rPr lang="en-US" altLang="zh-TW" b="1" dirty="0"/>
              <a:t>UDP</a:t>
            </a:r>
            <a:r>
              <a:rPr lang="zh-TW" altLang="en-US" b="1" dirty="0"/>
              <a:t>方式對傳輸端傳送。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600700" y="406400"/>
            <a:ext cx="0" cy="58420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400" y="461791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mcu</a:t>
            </a:r>
            <a:endParaRPr lang="zh-TW" altLang="en-US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3613052" y="2321815"/>
            <a:ext cx="2289260" cy="2828421"/>
            <a:chOff x="3404690" y="2321815"/>
            <a:chExt cx="2289260" cy="2828421"/>
          </a:xfrm>
        </p:grpSpPr>
        <p:sp>
          <p:nvSpPr>
            <p:cNvPr id="30" name="圓角矩形 29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47171" y="2939668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Image[3]</a:t>
              </a:r>
              <a:endParaRPr lang="zh-TW" altLang="en-US" sz="2400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80080" y="3519488"/>
              <a:ext cx="180534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{</a:t>
              </a:r>
              <a:r>
                <a:rPr lang="en-US" altLang="zh-TW" sz="2400" b="1" dirty="0" err="1" smtClean="0"/>
                <a:t>R_Photo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 smtClean="0"/>
                <a:t>M_Photo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 smtClean="0"/>
                <a:t>L_Photo</a:t>
              </a:r>
              <a:r>
                <a:rPr lang="en-US" altLang="zh-TW" sz="2400" b="1" dirty="0" smtClean="0"/>
                <a:t>}</a:t>
              </a:r>
              <a:endParaRPr lang="zh-TW" altLang="en-US" sz="2400" b="1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32" name="圓角矩形 31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由</a:t>
              </a:r>
              <a:r>
                <a:rPr lang="en-US" altLang="zh-TW" b="1" dirty="0"/>
                <a:t>USB</a:t>
              </a:r>
              <a:r>
                <a:rPr lang="zh-TW" altLang="en-US" b="1" dirty="0"/>
                <a:t>輸入</a:t>
              </a:r>
              <a:r>
                <a:rPr lang="en-US" altLang="zh-TW" b="1" dirty="0"/>
                <a:t>3</a:t>
              </a:r>
              <a:r>
                <a:rPr lang="zh-TW" altLang="en-US" b="1" dirty="0"/>
                <a:t>個方向影像，存入陣列，由</a:t>
              </a:r>
              <a:r>
                <a:rPr lang="en-US" altLang="zh-TW" b="1" dirty="0"/>
                <a:t>UDP(4G)</a:t>
              </a:r>
              <a:r>
                <a:rPr lang="zh-TW" altLang="en-US" b="1" dirty="0"/>
                <a:t>傳送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25" name="圓角矩形 24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228459" y="2997083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85460" y="3657988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228459" y="4318893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0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6078290" y="2407811"/>
            <a:ext cx="2289260" cy="28284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54789" y="2535912"/>
            <a:ext cx="21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PARAMETER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54599" y="3090014"/>
            <a:ext cx="169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ID</a:t>
            </a:r>
          </a:p>
          <a:p>
            <a:pPr algn="ctr"/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樹</a:t>
            </a:r>
            <a:r>
              <a:rPr lang="zh-TW" altLang="en-US" sz="2400" b="1" dirty="0"/>
              <a:t>梅派</a:t>
            </a:r>
            <a:r>
              <a:rPr lang="en-US" altLang="zh-TW" sz="2400" b="1" dirty="0" smtClean="0"/>
              <a:t>ID)</a:t>
            </a:r>
            <a:endParaRPr lang="en-US" altLang="zh-TW" sz="2400" b="1" dirty="0"/>
          </a:p>
        </p:txBody>
      </p:sp>
      <p:sp>
        <p:nvSpPr>
          <p:cNvPr id="32" name="圓角矩形 31"/>
          <p:cNvSpPr/>
          <p:nvPr/>
        </p:nvSpPr>
        <p:spPr>
          <a:xfrm>
            <a:off x="8694366" y="2407810"/>
            <a:ext cx="3101728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45572" y="253591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757686" y="3082158"/>
            <a:ext cx="30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Send Image(image[], ID); </a:t>
            </a:r>
            <a:endParaRPr lang="zh-TW" altLang="en-US" b="1" dirty="0"/>
          </a:p>
        </p:txBody>
      </p:sp>
      <p:sp>
        <p:nvSpPr>
          <p:cNvPr id="36" name="圓角矩形 35"/>
          <p:cNvSpPr/>
          <p:nvPr/>
        </p:nvSpPr>
        <p:spPr>
          <a:xfrm>
            <a:off x="480156" y="2407811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03561" y="253591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89205" y="3035992"/>
            <a:ext cx="167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Image[3]</a:t>
            </a:r>
            <a:endParaRPr lang="zh-TW" altLang="en-US" sz="24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2114" y="3615812"/>
            <a:ext cx="180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{</a:t>
            </a:r>
            <a:r>
              <a:rPr lang="en-US" altLang="zh-TW" sz="2400" b="1" dirty="0" err="1" smtClean="0"/>
              <a:t>R_Photo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 smtClean="0"/>
              <a:t>M_Photo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 smtClean="0"/>
              <a:t>L_Photo</a:t>
            </a:r>
            <a:r>
              <a:rPr lang="en-US" altLang="zh-TW" sz="2400" b="1" dirty="0" smtClean="0"/>
              <a:t>}</a:t>
            </a:r>
            <a:endParaRPr lang="zh-TW" altLang="en-US" sz="24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433358" y="4081715"/>
            <a:ext cx="162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Image[]</a:t>
            </a:r>
          </a:p>
          <a:p>
            <a:pPr algn="ctr"/>
            <a:r>
              <a:rPr lang="en-US" altLang="zh-TW" sz="2400" b="1" dirty="0"/>
              <a:t>(</a:t>
            </a:r>
            <a:r>
              <a:rPr lang="zh-TW" altLang="en-US" sz="2400" b="1" dirty="0" smtClean="0"/>
              <a:t>影像內容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sp>
        <p:nvSpPr>
          <p:cNvPr id="53" name="圓角矩形 52"/>
          <p:cNvSpPr/>
          <p:nvPr/>
        </p:nvSpPr>
        <p:spPr>
          <a:xfrm>
            <a:off x="3279222" y="1369152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675781" y="1496163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554611" y="2599619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/>
              <a:t>R_Photo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 smtClean="0"/>
              <a:t>M_Photo</a:t>
            </a:r>
            <a:endParaRPr lang="zh-TW" altLang="en-US" sz="2400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67272" y="1957828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279536" y="4081715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676095" y="4208726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554925" y="5312182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567586" y="4670391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757686" y="3527115"/>
            <a:ext cx="303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//</a:t>
            </a:r>
            <a:r>
              <a:rPr lang="zh-TW" altLang="en-US" b="1" dirty="0"/>
              <a:t>由</a:t>
            </a:r>
            <a:r>
              <a:rPr lang="en-US" altLang="zh-TW" b="1" dirty="0"/>
              <a:t>MQTT</a:t>
            </a:r>
            <a:r>
              <a:rPr lang="zh-TW" altLang="en-US" b="1" dirty="0"/>
              <a:t>傳送到指定的</a:t>
            </a:r>
            <a:r>
              <a:rPr lang="en-US" altLang="zh-TW" b="1" dirty="0"/>
              <a:t>raspberry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726026" y="4213036"/>
            <a:ext cx="303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TW" b="1" dirty="0"/>
              <a:t>Ex: Send Image(image[1] [2], RSP2);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180"/>
            <a:ext cx="10058400" cy="1609344"/>
          </a:xfrm>
        </p:spPr>
        <p:txBody>
          <a:bodyPr/>
          <a:lstStyle/>
          <a:p>
            <a:r>
              <a:rPr lang="en-US" altLang="zh-TW" b="1" dirty="0"/>
              <a:t>Rsp1 </a:t>
            </a:r>
            <a:r>
              <a:rPr lang="en-US" altLang="zh-TW" b="1" dirty="0" smtClean="0"/>
              <a:t>(</a:t>
            </a:r>
            <a:r>
              <a:rPr lang="en-US" altLang="zh-TW" b="1" dirty="0"/>
              <a:t>Distribute photo)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44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Rsp2 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813734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47171" y="3607323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Result 1</a:t>
              </a:r>
              <a:endParaRPr lang="zh-TW" altLang="en-US" sz="2400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444949" y="2320724"/>
            <a:ext cx="2289260" cy="2828421"/>
            <a:chOff x="6052600" y="2320725"/>
            <a:chExt cx="2289260" cy="2828421"/>
          </a:xfrm>
        </p:grpSpPr>
        <p:sp>
          <p:nvSpPr>
            <p:cNvPr id="10" name="圓角矩形 9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sp>
        <p:nvSpPr>
          <p:cNvPr id="14" name="圓角矩形 13"/>
          <p:cNvSpPr/>
          <p:nvPr/>
        </p:nvSpPr>
        <p:spPr>
          <a:xfrm>
            <a:off x="8076164" y="2320723"/>
            <a:ext cx="3984031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236861" y="244883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52852" y="3026257"/>
            <a:ext cx="4630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KeyPoints</a:t>
            </a:r>
            <a:r>
              <a:rPr lang="en-US" altLang="zh-TW" b="1" dirty="0" smtClean="0"/>
              <a:t> Detector(Image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Feature Extraction(</a:t>
            </a:r>
            <a:r>
              <a:rPr lang="en-US" altLang="zh-TW" b="1" dirty="0" err="1" smtClean="0"/>
              <a:t>ImageKP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smtClean="0"/>
              <a:t>Feature Matching(</a:t>
            </a:r>
            <a:r>
              <a:rPr lang="en-US" altLang="zh-TW" b="1" dirty="0" err="1" smtClean="0"/>
              <a:t>ImageFE</a:t>
            </a:r>
            <a:r>
              <a:rPr lang="en-US" altLang="zh-TW" b="1" dirty="0"/>
              <a:t>)</a:t>
            </a:r>
          </a:p>
          <a:p>
            <a:pPr algn="ctr"/>
            <a:r>
              <a:rPr lang="en-US" altLang="zh-TW" b="1" dirty="0" err="1" smtClean="0"/>
              <a:t>R_Photo</a:t>
            </a:r>
            <a:r>
              <a:rPr lang="en-US" altLang="zh-TW" b="1" dirty="0" smtClean="0"/>
              <a:t> </a:t>
            </a:r>
            <a:r>
              <a:rPr lang="en-US" altLang="zh-TW" b="1" dirty="0"/>
              <a:t>Affine(</a:t>
            </a:r>
            <a:r>
              <a:rPr lang="en-US" altLang="zh-TW" b="1" dirty="0" err="1"/>
              <a:t>ImageFM</a:t>
            </a:r>
            <a:r>
              <a:rPr lang="en-US" altLang="zh-TW" b="1" dirty="0"/>
              <a:t>) 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Result 1 Stitch(</a:t>
            </a:r>
            <a:r>
              <a:rPr lang="en-US" altLang="zh-TW" b="1" dirty="0" err="1" smtClean="0"/>
              <a:t>R_Photo</a:t>
            </a:r>
            <a:r>
              <a:rPr lang="en-US" altLang="zh-TW" b="1" dirty="0" smtClean="0"/>
              <a:t> , </a:t>
            </a:r>
            <a:r>
              <a:rPr lang="en-US" altLang="zh-TW" b="1" dirty="0" err="1" smtClean="0"/>
              <a:t>M_Photo</a:t>
            </a:r>
            <a:r>
              <a:rPr lang="en-US" altLang="zh-TW" b="1" dirty="0" smtClean="0"/>
              <a:t> )</a:t>
            </a:r>
            <a:endParaRPr lang="en-US" altLang="zh-TW" b="1" dirty="0"/>
          </a:p>
        </p:txBody>
      </p:sp>
      <p:sp>
        <p:nvSpPr>
          <p:cNvPr id="18" name="圓角矩形 17"/>
          <p:cNvSpPr/>
          <p:nvPr/>
        </p:nvSpPr>
        <p:spPr>
          <a:xfrm>
            <a:off x="177694" y="2320725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01099" y="244882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2168" y="3316399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/>
              <a:t>R_Photo</a:t>
            </a:r>
            <a:endParaRPr lang="zh-TW" altLang="en-US" sz="2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49169" y="3977304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53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607</TotalTime>
  <Words>760</Words>
  <Application>Microsoft Office PowerPoint</Application>
  <PresentationFormat>寬螢幕</PresentationFormat>
  <Paragraphs>324</Paragraphs>
  <Slides>17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Udp(被監控端)</vt:lpstr>
      <vt:lpstr>mcu</vt:lpstr>
      <vt:lpstr>Rsp1 (Distribute photo)</vt:lpstr>
      <vt:lpstr>Rsp2 (Stitch photo)</vt:lpstr>
      <vt:lpstr>Rsp3 (Stitch photo)</vt:lpstr>
      <vt:lpstr>Rsp4 (Stitch photo)</vt:lpstr>
      <vt:lpstr>MQTT</vt:lpstr>
      <vt:lpstr>ui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Daniel SY Huang</cp:lastModifiedBy>
  <cp:revision>71</cp:revision>
  <dcterms:created xsi:type="dcterms:W3CDTF">2018-04-17T13:41:02Z</dcterms:created>
  <dcterms:modified xsi:type="dcterms:W3CDTF">2018-05-30T02:38:42Z</dcterms:modified>
</cp:coreProperties>
</file>