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63" r:id="rId4"/>
    <p:sldId id="271" r:id="rId5"/>
    <p:sldId id="286" r:id="rId6"/>
    <p:sldId id="287" r:id="rId7"/>
    <p:sldId id="288" r:id="rId8"/>
    <p:sldId id="274" r:id="rId9"/>
    <p:sldId id="275" r:id="rId10"/>
    <p:sldId id="277" r:id="rId11"/>
    <p:sldId id="278" r:id="rId12"/>
    <p:sldId id="279" r:id="rId13"/>
    <p:sldId id="285" r:id="rId14"/>
    <p:sldId id="281" r:id="rId15"/>
    <p:sldId id="276" r:id="rId16"/>
    <p:sldId id="282" r:id="rId17"/>
    <p:sldId id="272" r:id="rId18"/>
    <p:sldId id="273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3795" autoAdjust="0"/>
  </p:normalViewPr>
  <p:slideViewPr>
    <p:cSldViewPr snapToGrid="0">
      <p:cViewPr varScale="1">
        <p:scale>
          <a:sx n="59" d="100"/>
          <a:sy n="59" d="100"/>
        </p:scale>
        <p:origin x="5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926FE-BCA1-46F5-95F2-FCCF0ACD79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FB3FDD1-3936-4EE8-A116-87C4D69F1C59}">
      <dgm:prSet/>
      <dgm:spPr/>
      <dgm:t>
        <a:bodyPr/>
        <a:lstStyle/>
        <a:p>
          <a:pPr rtl="0"/>
          <a:r>
            <a:rPr lang="zh-TW" dirty="0" smtClean="0"/>
            <a:t>功能</a:t>
          </a:r>
          <a:r>
            <a:rPr lang="zh-TW" altLang="en-US" dirty="0" smtClean="0"/>
            <a:t>分析</a:t>
          </a:r>
          <a:endParaRPr lang="zh-TW" dirty="0"/>
        </a:p>
      </dgm:t>
    </dgm:pt>
    <dgm:pt modelId="{26469F55-3A36-433A-B56A-B273F21B0D8C}" type="par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4CFB4925-4DEB-45B0-B730-3FCB1A00AC2E}" type="sib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D811E52D-2B50-44B9-A38D-3F1125FFB607}">
      <dgm:prSet/>
      <dgm:spPr/>
      <dgm:t>
        <a:bodyPr/>
        <a:lstStyle/>
        <a:p>
          <a:pPr rtl="0"/>
          <a:r>
            <a:rPr lang="zh-TW" altLang="en-US" dirty="0" smtClean="0"/>
            <a:t>資料流分析</a:t>
          </a:r>
          <a:endParaRPr lang="zh-TW" dirty="0"/>
        </a:p>
      </dgm:t>
    </dgm:pt>
    <dgm:pt modelId="{8F5FF109-AB2C-455E-8056-29A6EA63D088}" type="par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8BFA62AF-D436-491F-BAA9-17911AE8B9D7}" type="sib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2BBAC430-20F2-4444-A7C0-E2D837F9844C}">
      <dgm:prSet/>
      <dgm:spPr/>
      <dgm:t>
        <a:bodyPr/>
        <a:lstStyle/>
        <a:p>
          <a:pPr rtl="0"/>
          <a:r>
            <a:rPr lang="zh-TW" altLang="en-US" dirty="0" smtClean="0"/>
            <a:t>活動分析</a:t>
          </a:r>
          <a:endParaRPr lang="zh-TW" dirty="0"/>
        </a:p>
      </dgm:t>
    </dgm:pt>
    <dgm:pt modelId="{B61C0137-1337-4C13-909C-9514E63F757A}" type="par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6DFB14B7-1ACC-49D8-B4E0-04C91002C759}" type="sib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7A1D5491-C7FA-4F63-A488-F7A2C47C3660}" type="pres">
      <dgm:prSet presAssocID="{1B5926FE-BCA1-46F5-95F2-FCCF0ACD79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71BBEA4-0627-4830-A17F-9A9204F662B6}" type="pres">
      <dgm:prSet presAssocID="{1B5926FE-BCA1-46F5-95F2-FCCF0ACD79A6}" presName="Name1" presStyleCnt="0"/>
      <dgm:spPr/>
    </dgm:pt>
    <dgm:pt modelId="{5A471AEE-C696-4CF7-AC86-BB7E9129BB60}" type="pres">
      <dgm:prSet presAssocID="{1B5926FE-BCA1-46F5-95F2-FCCF0ACD79A6}" presName="cycle" presStyleCnt="0"/>
      <dgm:spPr/>
    </dgm:pt>
    <dgm:pt modelId="{9852B2A9-6004-4787-A574-7922FF3AB82A}" type="pres">
      <dgm:prSet presAssocID="{1B5926FE-BCA1-46F5-95F2-FCCF0ACD79A6}" presName="srcNode" presStyleLbl="node1" presStyleIdx="0" presStyleCnt="3"/>
      <dgm:spPr/>
    </dgm:pt>
    <dgm:pt modelId="{7D3D5F83-7493-49C8-8237-28C8AEB4998B}" type="pres">
      <dgm:prSet presAssocID="{1B5926FE-BCA1-46F5-95F2-FCCF0ACD79A6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3E234757-7552-4A4E-8B0E-282D38FDBEC0}" type="pres">
      <dgm:prSet presAssocID="{1B5926FE-BCA1-46F5-95F2-FCCF0ACD79A6}" presName="extraNode" presStyleLbl="node1" presStyleIdx="0" presStyleCnt="3"/>
      <dgm:spPr/>
    </dgm:pt>
    <dgm:pt modelId="{B6DFE6B4-A610-4E7D-B804-2802F6CE22C2}" type="pres">
      <dgm:prSet presAssocID="{1B5926FE-BCA1-46F5-95F2-FCCF0ACD79A6}" presName="dstNode" presStyleLbl="node1" presStyleIdx="0" presStyleCnt="3"/>
      <dgm:spPr/>
    </dgm:pt>
    <dgm:pt modelId="{6BA62763-B6F7-45D4-A8EA-C7835E29138A}" type="pres">
      <dgm:prSet presAssocID="{AFB3FDD1-3936-4EE8-A116-87C4D69F1C5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7BC23F-0502-4555-86B9-F8CBFD51FAED}" type="pres">
      <dgm:prSet presAssocID="{AFB3FDD1-3936-4EE8-A116-87C4D69F1C59}" presName="accent_1" presStyleCnt="0"/>
      <dgm:spPr/>
    </dgm:pt>
    <dgm:pt modelId="{0229D3A1-0FCE-4A5D-877C-5CBC696760D8}" type="pres">
      <dgm:prSet presAssocID="{AFB3FDD1-3936-4EE8-A116-87C4D69F1C59}" presName="accentRepeatNode" presStyleLbl="solidFgAcc1" presStyleIdx="0" presStyleCnt="3"/>
      <dgm:spPr/>
      <dgm:t>
        <a:bodyPr/>
        <a:lstStyle/>
        <a:p>
          <a:endParaRPr lang="zh-TW" altLang="en-US"/>
        </a:p>
      </dgm:t>
    </dgm:pt>
    <dgm:pt modelId="{768EC1CC-5680-4D37-B026-CBA14619DF38}" type="pres">
      <dgm:prSet presAssocID="{D811E52D-2B50-44B9-A38D-3F1125FFB60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377EDA-23E9-4D9F-A606-FA975D34A7AC}" type="pres">
      <dgm:prSet presAssocID="{D811E52D-2B50-44B9-A38D-3F1125FFB607}" presName="accent_2" presStyleCnt="0"/>
      <dgm:spPr/>
    </dgm:pt>
    <dgm:pt modelId="{52131880-396A-4CD4-A180-8ADB6698EB81}" type="pres">
      <dgm:prSet presAssocID="{D811E52D-2B50-44B9-A38D-3F1125FFB607}" presName="accentRepeatNode" presStyleLbl="solidFgAcc1" presStyleIdx="1" presStyleCnt="3"/>
      <dgm:spPr/>
    </dgm:pt>
    <dgm:pt modelId="{B8F6F719-5776-4C88-B268-37CE6A670596}" type="pres">
      <dgm:prSet presAssocID="{2BBAC430-20F2-4444-A7C0-E2D837F9844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08AC6-D8EA-43B5-9AEF-B3995B61F49B}" type="pres">
      <dgm:prSet presAssocID="{2BBAC430-20F2-4444-A7C0-E2D837F9844C}" presName="accent_3" presStyleCnt="0"/>
      <dgm:spPr/>
    </dgm:pt>
    <dgm:pt modelId="{A587B3AE-475F-4714-BC4A-7CFFBE2EC53C}" type="pres">
      <dgm:prSet presAssocID="{2BBAC430-20F2-4444-A7C0-E2D837F9844C}" presName="accentRepeatNode" presStyleLbl="solidFgAcc1" presStyleIdx="2" presStyleCnt="3"/>
      <dgm:spPr/>
    </dgm:pt>
  </dgm:ptLst>
  <dgm:cxnLst>
    <dgm:cxn modelId="{3B0E2290-66E7-41FA-B89E-05EB28A7D942}" type="presOf" srcId="{2BBAC430-20F2-4444-A7C0-E2D837F9844C}" destId="{B8F6F719-5776-4C88-B268-37CE6A670596}" srcOrd="0" destOrd="0" presId="urn:microsoft.com/office/officeart/2008/layout/VerticalCurvedList"/>
    <dgm:cxn modelId="{05CED754-6C8D-46F5-9A2E-5B151C83B68E}" type="presOf" srcId="{D811E52D-2B50-44B9-A38D-3F1125FFB607}" destId="{768EC1CC-5680-4D37-B026-CBA14619DF38}" srcOrd="0" destOrd="0" presId="urn:microsoft.com/office/officeart/2008/layout/VerticalCurvedList"/>
    <dgm:cxn modelId="{0C19F9A4-83FD-4B67-9BC1-AC60666EB96B}" type="presOf" srcId="{1B5926FE-BCA1-46F5-95F2-FCCF0ACD79A6}" destId="{7A1D5491-C7FA-4F63-A488-F7A2C47C3660}" srcOrd="0" destOrd="0" presId="urn:microsoft.com/office/officeart/2008/layout/VerticalCurvedList"/>
    <dgm:cxn modelId="{516220FC-C1E6-4B68-A628-7F446B0A0CA8}" type="presOf" srcId="{4CFB4925-4DEB-45B0-B730-3FCB1A00AC2E}" destId="{7D3D5F83-7493-49C8-8237-28C8AEB4998B}" srcOrd="0" destOrd="0" presId="urn:microsoft.com/office/officeart/2008/layout/VerticalCurvedList"/>
    <dgm:cxn modelId="{758560E6-C7C0-488F-A134-6557A7745729}" srcId="{1B5926FE-BCA1-46F5-95F2-FCCF0ACD79A6}" destId="{D811E52D-2B50-44B9-A38D-3F1125FFB607}" srcOrd="1" destOrd="0" parTransId="{8F5FF109-AB2C-455E-8056-29A6EA63D088}" sibTransId="{8BFA62AF-D436-491F-BAA9-17911AE8B9D7}"/>
    <dgm:cxn modelId="{73BC1952-7685-475F-B786-78DD07BCE33B}" srcId="{1B5926FE-BCA1-46F5-95F2-FCCF0ACD79A6}" destId="{2BBAC430-20F2-4444-A7C0-E2D837F9844C}" srcOrd="2" destOrd="0" parTransId="{B61C0137-1337-4C13-909C-9514E63F757A}" sibTransId="{6DFB14B7-1ACC-49D8-B4E0-04C91002C759}"/>
    <dgm:cxn modelId="{4C2964D2-239B-4740-9070-E1AAB1C62231}" srcId="{1B5926FE-BCA1-46F5-95F2-FCCF0ACD79A6}" destId="{AFB3FDD1-3936-4EE8-A116-87C4D69F1C59}" srcOrd="0" destOrd="0" parTransId="{26469F55-3A36-433A-B56A-B273F21B0D8C}" sibTransId="{4CFB4925-4DEB-45B0-B730-3FCB1A00AC2E}"/>
    <dgm:cxn modelId="{01284443-BD1A-4214-A8CD-0BDF757628F0}" type="presOf" srcId="{AFB3FDD1-3936-4EE8-A116-87C4D69F1C59}" destId="{6BA62763-B6F7-45D4-A8EA-C7835E29138A}" srcOrd="0" destOrd="0" presId="urn:microsoft.com/office/officeart/2008/layout/VerticalCurvedList"/>
    <dgm:cxn modelId="{FFEFD3BF-8A70-469A-8F79-C0D7B843C723}" type="presParOf" srcId="{7A1D5491-C7FA-4F63-A488-F7A2C47C3660}" destId="{C71BBEA4-0627-4830-A17F-9A9204F662B6}" srcOrd="0" destOrd="0" presId="urn:microsoft.com/office/officeart/2008/layout/VerticalCurvedList"/>
    <dgm:cxn modelId="{7D14184E-2565-4E62-B8E3-6F78F0C47816}" type="presParOf" srcId="{C71BBEA4-0627-4830-A17F-9A9204F662B6}" destId="{5A471AEE-C696-4CF7-AC86-BB7E9129BB60}" srcOrd="0" destOrd="0" presId="urn:microsoft.com/office/officeart/2008/layout/VerticalCurvedList"/>
    <dgm:cxn modelId="{892C669A-E6F5-4E6B-989D-59C5A55E5553}" type="presParOf" srcId="{5A471AEE-C696-4CF7-AC86-BB7E9129BB60}" destId="{9852B2A9-6004-4787-A574-7922FF3AB82A}" srcOrd="0" destOrd="0" presId="urn:microsoft.com/office/officeart/2008/layout/VerticalCurvedList"/>
    <dgm:cxn modelId="{287E7C9B-43BC-460C-93AF-014207D828B6}" type="presParOf" srcId="{5A471AEE-C696-4CF7-AC86-BB7E9129BB60}" destId="{7D3D5F83-7493-49C8-8237-28C8AEB4998B}" srcOrd="1" destOrd="0" presId="urn:microsoft.com/office/officeart/2008/layout/VerticalCurvedList"/>
    <dgm:cxn modelId="{4F6D05A4-CE8A-4589-B7AD-156ABA98B3F8}" type="presParOf" srcId="{5A471AEE-C696-4CF7-AC86-BB7E9129BB60}" destId="{3E234757-7552-4A4E-8B0E-282D38FDBEC0}" srcOrd="2" destOrd="0" presId="urn:microsoft.com/office/officeart/2008/layout/VerticalCurvedList"/>
    <dgm:cxn modelId="{456BCB32-EE97-4DB2-B18A-D2F70F481E8D}" type="presParOf" srcId="{5A471AEE-C696-4CF7-AC86-BB7E9129BB60}" destId="{B6DFE6B4-A610-4E7D-B804-2802F6CE22C2}" srcOrd="3" destOrd="0" presId="urn:microsoft.com/office/officeart/2008/layout/VerticalCurvedList"/>
    <dgm:cxn modelId="{8D5FF6F4-70A5-4055-8A87-FD06C63F62C2}" type="presParOf" srcId="{C71BBEA4-0627-4830-A17F-9A9204F662B6}" destId="{6BA62763-B6F7-45D4-A8EA-C7835E29138A}" srcOrd="1" destOrd="0" presId="urn:microsoft.com/office/officeart/2008/layout/VerticalCurvedList"/>
    <dgm:cxn modelId="{C2DA986F-EC4A-45BE-96E5-173FB7257977}" type="presParOf" srcId="{C71BBEA4-0627-4830-A17F-9A9204F662B6}" destId="{8A7BC23F-0502-4555-86B9-F8CBFD51FAED}" srcOrd="2" destOrd="0" presId="urn:microsoft.com/office/officeart/2008/layout/VerticalCurvedList"/>
    <dgm:cxn modelId="{9C9C00DF-179F-4072-A867-38B305550ECD}" type="presParOf" srcId="{8A7BC23F-0502-4555-86B9-F8CBFD51FAED}" destId="{0229D3A1-0FCE-4A5D-877C-5CBC696760D8}" srcOrd="0" destOrd="0" presId="urn:microsoft.com/office/officeart/2008/layout/VerticalCurvedList"/>
    <dgm:cxn modelId="{AEDE82E0-F99B-4BEB-B38A-31C86422398C}" type="presParOf" srcId="{C71BBEA4-0627-4830-A17F-9A9204F662B6}" destId="{768EC1CC-5680-4D37-B026-CBA14619DF38}" srcOrd="3" destOrd="0" presId="urn:microsoft.com/office/officeart/2008/layout/VerticalCurvedList"/>
    <dgm:cxn modelId="{CA2E924F-3ABD-4C05-B864-BD905148999A}" type="presParOf" srcId="{C71BBEA4-0627-4830-A17F-9A9204F662B6}" destId="{50377EDA-23E9-4D9F-A606-FA975D34A7AC}" srcOrd="4" destOrd="0" presId="urn:microsoft.com/office/officeart/2008/layout/VerticalCurvedList"/>
    <dgm:cxn modelId="{511B4ABA-672D-44A5-B4D7-72A632906B34}" type="presParOf" srcId="{50377EDA-23E9-4D9F-A606-FA975D34A7AC}" destId="{52131880-396A-4CD4-A180-8ADB6698EB81}" srcOrd="0" destOrd="0" presId="urn:microsoft.com/office/officeart/2008/layout/VerticalCurvedList"/>
    <dgm:cxn modelId="{F6EC4530-BE55-489D-9CBB-6F7EE47F200E}" type="presParOf" srcId="{C71BBEA4-0627-4830-A17F-9A9204F662B6}" destId="{B8F6F719-5776-4C88-B268-37CE6A670596}" srcOrd="5" destOrd="0" presId="urn:microsoft.com/office/officeart/2008/layout/VerticalCurvedList"/>
    <dgm:cxn modelId="{67A76902-8726-4324-BF7E-0B05CF119C4D}" type="presParOf" srcId="{C71BBEA4-0627-4830-A17F-9A9204F662B6}" destId="{65F08AC6-D8EA-43B5-9AEF-B3995B61F49B}" srcOrd="6" destOrd="0" presId="urn:microsoft.com/office/officeart/2008/layout/VerticalCurvedList"/>
    <dgm:cxn modelId="{226867EA-E2E8-4C3F-AF32-6845C866E961}" type="presParOf" srcId="{65F08AC6-D8EA-43B5-9AEF-B3995B61F49B}" destId="{A587B3AE-475F-4714-BC4A-7CFFBE2EC5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D5F83-7493-49C8-8237-28C8AEB4998B}">
      <dsp:nvSpPr>
        <dsp:cNvPr id="0" name=""/>
        <dsp:cNvSpPr/>
      </dsp:nvSpPr>
      <dsp:spPr>
        <a:xfrm>
          <a:off x="-4579392" y="-702136"/>
          <a:ext cx="5455064" cy="5455064"/>
        </a:xfrm>
        <a:prstGeom prst="blockArc">
          <a:avLst>
            <a:gd name="adj1" fmla="val 18900000"/>
            <a:gd name="adj2" fmla="val 2700000"/>
            <a:gd name="adj3" fmla="val 3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62763-B6F7-45D4-A8EA-C7835E29138A}">
      <dsp:nvSpPr>
        <dsp:cNvPr id="0" name=""/>
        <dsp:cNvSpPr/>
      </dsp:nvSpPr>
      <dsp:spPr>
        <a:xfrm>
          <a:off x="563172" y="405079"/>
          <a:ext cx="9440249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900" kern="1200" dirty="0" smtClean="0"/>
            <a:t>功能</a:t>
          </a:r>
          <a:r>
            <a:rPr lang="zh-TW" altLang="en-US" sz="3900" kern="1200" dirty="0" smtClean="0"/>
            <a:t>分析</a:t>
          </a:r>
          <a:endParaRPr lang="zh-TW" sz="3900" kern="1200" dirty="0"/>
        </a:p>
      </dsp:txBody>
      <dsp:txXfrm>
        <a:off x="563172" y="405079"/>
        <a:ext cx="9440249" cy="810158"/>
      </dsp:txXfrm>
    </dsp:sp>
    <dsp:sp modelId="{0229D3A1-0FCE-4A5D-877C-5CBC696760D8}">
      <dsp:nvSpPr>
        <dsp:cNvPr id="0" name=""/>
        <dsp:cNvSpPr/>
      </dsp:nvSpPr>
      <dsp:spPr>
        <a:xfrm>
          <a:off x="56823" y="303809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EC1CC-5680-4D37-B026-CBA14619DF38}">
      <dsp:nvSpPr>
        <dsp:cNvPr id="0" name=""/>
        <dsp:cNvSpPr/>
      </dsp:nvSpPr>
      <dsp:spPr>
        <a:xfrm>
          <a:off x="857665" y="1620316"/>
          <a:ext cx="9145756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資料流分析</a:t>
          </a:r>
          <a:endParaRPr lang="zh-TW" sz="3900" kern="1200" dirty="0"/>
        </a:p>
      </dsp:txBody>
      <dsp:txXfrm>
        <a:off x="857665" y="1620316"/>
        <a:ext cx="9145756" cy="810158"/>
      </dsp:txXfrm>
    </dsp:sp>
    <dsp:sp modelId="{52131880-396A-4CD4-A180-8ADB6698EB81}">
      <dsp:nvSpPr>
        <dsp:cNvPr id="0" name=""/>
        <dsp:cNvSpPr/>
      </dsp:nvSpPr>
      <dsp:spPr>
        <a:xfrm>
          <a:off x="351316" y="1519047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6F719-5776-4C88-B268-37CE6A670596}">
      <dsp:nvSpPr>
        <dsp:cNvPr id="0" name=""/>
        <dsp:cNvSpPr/>
      </dsp:nvSpPr>
      <dsp:spPr>
        <a:xfrm>
          <a:off x="563172" y="2835554"/>
          <a:ext cx="9440249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活動分析</a:t>
          </a:r>
          <a:endParaRPr lang="zh-TW" sz="3900" kern="1200" dirty="0"/>
        </a:p>
      </dsp:txBody>
      <dsp:txXfrm>
        <a:off x="563172" y="2835554"/>
        <a:ext cx="9440249" cy="810158"/>
      </dsp:txXfrm>
    </dsp:sp>
    <dsp:sp modelId="{A587B3AE-475F-4714-BC4A-7CFFBE2EC53C}">
      <dsp:nvSpPr>
        <dsp:cNvPr id="0" name=""/>
        <dsp:cNvSpPr/>
      </dsp:nvSpPr>
      <dsp:spPr>
        <a:xfrm>
          <a:off x="56823" y="2734284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車載監控系統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855845"/>
            <a:ext cx="7891272" cy="1069848"/>
          </a:xfrm>
        </p:spPr>
        <p:txBody>
          <a:bodyPr/>
          <a:lstStyle/>
          <a:p>
            <a:r>
              <a:rPr lang="zh-TW" altLang="en-US" dirty="0" smtClean="0"/>
              <a:t>指導老師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陳朝烈</a:t>
            </a:r>
            <a:endParaRPr lang="en-US" altLang="zh-TW" dirty="0" smtClean="0"/>
          </a:p>
          <a:p>
            <a:r>
              <a:rPr lang="zh-TW" altLang="en-US" dirty="0" smtClean="0"/>
              <a:t>組員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葉日勝</a:t>
            </a:r>
            <a:r>
              <a:rPr lang="zh-TW" altLang="en-US" dirty="0"/>
              <a:t> </a:t>
            </a:r>
            <a:r>
              <a:rPr lang="zh-TW" altLang="en-US" dirty="0" smtClean="0"/>
              <a:t>  黃柏儒   黃少鏞   楊豐瑞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5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3400" y="461791"/>
            <a:ext cx="10058400" cy="1609344"/>
          </a:xfrm>
        </p:spPr>
        <p:txBody>
          <a:bodyPr/>
          <a:lstStyle/>
          <a:p>
            <a:r>
              <a:rPr lang="en-US" altLang="zh-TW" b="1" dirty="0" err="1" smtClean="0"/>
              <a:t>mcu</a:t>
            </a:r>
            <a:endParaRPr lang="zh-TW" altLang="en-US" b="1" dirty="0"/>
          </a:p>
        </p:txBody>
      </p:sp>
      <p:grpSp>
        <p:nvGrpSpPr>
          <p:cNvPr id="35" name="群組 34"/>
          <p:cNvGrpSpPr/>
          <p:nvPr/>
        </p:nvGrpSpPr>
        <p:grpSpPr>
          <a:xfrm>
            <a:off x="3613052" y="2321815"/>
            <a:ext cx="2289260" cy="2828421"/>
            <a:chOff x="3404690" y="2321815"/>
            <a:chExt cx="2289260" cy="2828421"/>
          </a:xfrm>
        </p:grpSpPr>
        <p:sp>
          <p:nvSpPr>
            <p:cNvPr id="30" name="圓角矩形 29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47171" y="2939668"/>
              <a:ext cx="167116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Image[3]</a:t>
              </a:r>
              <a:endParaRPr lang="zh-TW" altLang="en-US" sz="2400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80080" y="3519488"/>
              <a:ext cx="1805343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{</a:t>
              </a:r>
              <a:r>
                <a:rPr lang="en-US" altLang="zh-TW" sz="2400" b="1" dirty="0" err="1"/>
                <a:t>L</a:t>
              </a:r>
              <a:r>
                <a:rPr lang="en-US" altLang="zh-TW" sz="2400" b="1" dirty="0" err="1" smtClean="0"/>
                <a:t>_Photo</a:t>
              </a:r>
              <a:r>
                <a:rPr lang="en-US" altLang="zh-TW" sz="2400" b="1" dirty="0" smtClean="0"/>
                <a:t>,</a:t>
              </a:r>
              <a:endParaRPr lang="zh-TW" altLang="en-US" sz="2400" b="1" dirty="0"/>
            </a:p>
            <a:p>
              <a:pPr algn="ctr"/>
              <a:r>
                <a:rPr lang="en-US" altLang="zh-TW" sz="2400" b="1" dirty="0" err="1" smtClean="0"/>
                <a:t>M_Photo</a:t>
              </a:r>
              <a:r>
                <a:rPr lang="en-US" altLang="zh-TW" sz="2400" b="1" dirty="0" smtClean="0"/>
                <a:t>,</a:t>
              </a:r>
              <a:endParaRPr lang="zh-TW" altLang="en-US" sz="2400" b="1" dirty="0"/>
            </a:p>
            <a:p>
              <a:pPr algn="ctr"/>
              <a:r>
                <a:rPr lang="en-US" altLang="zh-TW" sz="2400" b="1" dirty="0" err="1"/>
                <a:t>R</a:t>
              </a:r>
              <a:r>
                <a:rPr lang="en-US" altLang="zh-TW" sz="2400" b="1" dirty="0" err="1" smtClean="0"/>
                <a:t>_Photo</a:t>
              </a:r>
              <a:r>
                <a:rPr lang="en-US" altLang="zh-TW" sz="2400" b="1" dirty="0" smtClean="0"/>
                <a:t>}</a:t>
              </a:r>
              <a:endParaRPr lang="zh-TW" altLang="en-US" sz="2400" b="1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412119" y="2320725"/>
            <a:ext cx="2289260" cy="2828421"/>
            <a:chOff x="6052600" y="2320725"/>
            <a:chExt cx="2289260" cy="2828421"/>
          </a:xfrm>
        </p:grpSpPr>
        <p:sp>
          <p:nvSpPr>
            <p:cNvPr id="31" name="圓角矩形 30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9211187" y="2320724"/>
            <a:ext cx="2289260" cy="2828421"/>
            <a:chOff x="8801612" y="2320724"/>
            <a:chExt cx="2289260" cy="2828421"/>
          </a:xfrm>
        </p:grpSpPr>
        <p:sp>
          <p:nvSpPr>
            <p:cNvPr id="32" name="圓角矩形 31"/>
            <p:cNvSpPr/>
            <p:nvPr/>
          </p:nvSpPr>
          <p:spPr>
            <a:xfrm>
              <a:off x="8801612" y="2320724"/>
              <a:ext cx="2289260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9114924" y="2448826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952473" y="3227915"/>
              <a:ext cx="1987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/>
                <a:t>由</a:t>
              </a:r>
              <a:r>
                <a:rPr lang="en-US" altLang="zh-TW" b="1" dirty="0"/>
                <a:t>USB</a:t>
              </a:r>
              <a:r>
                <a:rPr lang="zh-TW" altLang="en-US" b="1" dirty="0"/>
                <a:t>輸入</a:t>
              </a:r>
              <a:r>
                <a:rPr lang="en-US" altLang="zh-TW" b="1" dirty="0"/>
                <a:t>3</a:t>
              </a:r>
              <a:r>
                <a:rPr lang="zh-TW" altLang="en-US" b="1" dirty="0"/>
                <a:t>個方向影像，存入陣列，由</a:t>
              </a:r>
              <a:r>
                <a:rPr lang="en-US" altLang="zh-TW" b="1" dirty="0"/>
                <a:t>UDP(4G)</a:t>
              </a:r>
              <a:r>
                <a:rPr lang="zh-TW" altLang="en-US" b="1" dirty="0"/>
                <a:t>傳送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813985" y="2320725"/>
            <a:ext cx="2289260" cy="2828421"/>
            <a:chOff x="813985" y="2320725"/>
            <a:chExt cx="2289260" cy="2828421"/>
          </a:xfrm>
        </p:grpSpPr>
        <p:sp>
          <p:nvSpPr>
            <p:cNvPr id="25" name="圓角矩形 24"/>
            <p:cNvSpPr/>
            <p:nvPr/>
          </p:nvSpPr>
          <p:spPr>
            <a:xfrm>
              <a:off x="813985" y="2320725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337390" y="2448826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228459" y="2997083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L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185460" y="3657988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M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228459" y="4318893"/>
              <a:ext cx="1418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R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0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圓角矩形 27"/>
          <p:cNvSpPr/>
          <p:nvPr/>
        </p:nvSpPr>
        <p:spPr>
          <a:xfrm>
            <a:off x="6078290" y="2407811"/>
            <a:ext cx="2289260" cy="28284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54789" y="2535912"/>
            <a:ext cx="21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PARAMETER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061090" y="3090014"/>
            <a:ext cx="2284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Topic</a:t>
            </a:r>
          </a:p>
          <a:p>
            <a:pPr algn="ctr"/>
            <a:r>
              <a:rPr lang="en-US" altLang="zh-TW" sz="2400" b="1" dirty="0" smtClean="0"/>
              <a:t>(MQTT Topic)</a:t>
            </a:r>
            <a:endParaRPr lang="en-US" altLang="zh-TW" sz="2400" b="1" dirty="0"/>
          </a:p>
        </p:txBody>
      </p:sp>
      <p:sp>
        <p:nvSpPr>
          <p:cNvPr id="32" name="圓角矩形 31"/>
          <p:cNvSpPr/>
          <p:nvPr/>
        </p:nvSpPr>
        <p:spPr>
          <a:xfrm>
            <a:off x="8694366" y="2407810"/>
            <a:ext cx="3408734" cy="28284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445572" y="2535912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METHOD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785686" y="3712383"/>
            <a:ext cx="353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Send Image(image</a:t>
            </a:r>
            <a:r>
              <a:rPr lang="en-US" altLang="zh-TW" b="1" dirty="0" smtClean="0"/>
              <a:t>[],Topic</a:t>
            </a:r>
            <a:r>
              <a:rPr lang="en-US" altLang="zh-TW" b="1" dirty="0"/>
              <a:t>); </a:t>
            </a:r>
            <a:endParaRPr lang="zh-TW" altLang="en-US" b="1" dirty="0"/>
          </a:p>
        </p:txBody>
      </p:sp>
      <p:sp>
        <p:nvSpPr>
          <p:cNvPr id="36" name="圓角矩形 35"/>
          <p:cNvSpPr/>
          <p:nvPr/>
        </p:nvSpPr>
        <p:spPr>
          <a:xfrm>
            <a:off x="480156" y="2407811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003561" y="2535912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89205" y="3035992"/>
            <a:ext cx="167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Image[3]</a:t>
            </a:r>
            <a:endParaRPr lang="zh-TW" altLang="en-US" sz="24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2114" y="3615812"/>
            <a:ext cx="180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{</a:t>
            </a:r>
            <a:r>
              <a:rPr lang="en-US" altLang="zh-TW" sz="2400" b="1" dirty="0" err="1"/>
              <a:t>L</a:t>
            </a:r>
            <a:r>
              <a:rPr lang="en-US" altLang="zh-TW" sz="2400" b="1" dirty="0" err="1" smtClean="0"/>
              <a:t>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 smtClean="0"/>
              <a:t>M_Photo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/>
              <a:t>R</a:t>
            </a:r>
            <a:r>
              <a:rPr lang="en-US" altLang="zh-TW" sz="2400" b="1" dirty="0" err="1" smtClean="0"/>
              <a:t>_Photo</a:t>
            </a:r>
            <a:r>
              <a:rPr lang="en-US" altLang="zh-TW" sz="2400" b="1" dirty="0" smtClean="0"/>
              <a:t>}</a:t>
            </a:r>
            <a:endParaRPr lang="zh-TW" altLang="en-US" sz="24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433358" y="4081715"/>
            <a:ext cx="1627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Image[]</a:t>
            </a:r>
          </a:p>
          <a:p>
            <a:pPr algn="ctr"/>
            <a:r>
              <a:rPr lang="en-US" altLang="zh-TW" sz="2400" b="1" dirty="0"/>
              <a:t>(</a:t>
            </a:r>
            <a:r>
              <a:rPr lang="zh-TW" altLang="en-US" sz="2400" b="1" dirty="0" smtClean="0"/>
              <a:t>影像內容</a:t>
            </a:r>
            <a:r>
              <a:rPr lang="en-US" altLang="zh-TW" sz="2400" b="1" dirty="0" smtClean="0"/>
              <a:t>)</a:t>
            </a:r>
            <a:endParaRPr lang="zh-TW" altLang="en-US" sz="2400" b="1" dirty="0"/>
          </a:p>
        </p:txBody>
      </p:sp>
      <p:sp>
        <p:nvSpPr>
          <p:cNvPr id="53" name="圓角矩形 52"/>
          <p:cNvSpPr/>
          <p:nvPr/>
        </p:nvSpPr>
        <p:spPr>
          <a:xfrm>
            <a:off x="3279222" y="1369152"/>
            <a:ext cx="2289260" cy="23615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675781" y="1496163"/>
            <a:ext cx="15630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OUTPUT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554611" y="2599619"/>
            <a:ext cx="180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M</a:t>
            </a:r>
            <a:r>
              <a:rPr lang="en-US" altLang="zh-TW" sz="2400" b="1" dirty="0" err="1" smtClean="0"/>
              <a:t>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/>
              <a:t>R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567272" y="1957828"/>
            <a:ext cx="16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To RSP2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3279536" y="4081715"/>
            <a:ext cx="2289260" cy="23615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676095" y="4208726"/>
            <a:ext cx="15630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OUTPUT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554925" y="5312182"/>
            <a:ext cx="180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L</a:t>
            </a:r>
            <a:r>
              <a:rPr lang="en-US" altLang="zh-TW" sz="2400" b="1" dirty="0" err="1" smtClean="0"/>
              <a:t>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/>
              <a:t>M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567586" y="4670391"/>
            <a:ext cx="16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To RSP3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8877044" y="4393392"/>
            <a:ext cx="303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//</a:t>
            </a:r>
            <a:r>
              <a:rPr lang="zh-TW" altLang="en-US" b="1" dirty="0"/>
              <a:t>由</a:t>
            </a:r>
            <a:r>
              <a:rPr lang="en-US" altLang="zh-TW" b="1" dirty="0"/>
              <a:t>MQTT</a:t>
            </a:r>
            <a:r>
              <a:rPr lang="zh-TW" altLang="en-US" b="1" dirty="0"/>
              <a:t>傳送到指定的</a:t>
            </a:r>
            <a:r>
              <a:rPr lang="en-US" altLang="zh-TW" b="1" dirty="0"/>
              <a:t>raspberry</a:t>
            </a:r>
            <a:endParaRPr lang="zh-TW" altLang="en-US" b="1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9034439" y="3170314"/>
            <a:ext cx="303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TW" b="1" dirty="0" smtClean="0"/>
              <a:t>Read Image[];</a:t>
            </a:r>
            <a:endParaRPr lang="fr-FR" altLang="zh-TW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0180"/>
            <a:ext cx="10058400" cy="1609344"/>
          </a:xfrm>
        </p:spPr>
        <p:txBody>
          <a:bodyPr/>
          <a:lstStyle/>
          <a:p>
            <a:r>
              <a:rPr lang="en-US" altLang="zh-TW" b="1" dirty="0"/>
              <a:t>Rsp1 </a:t>
            </a:r>
            <a:r>
              <a:rPr lang="en-US" altLang="zh-TW" b="1" dirty="0" smtClean="0"/>
              <a:t>(</a:t>
            </a:r>
            <a:r>
              <a:rPr lang="en-US" altLang="zh-TW" b="1" dirty="0"/>
              <a:t>Distribute photo)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443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Rsp2 (</a:t>
            </a:r>
            <a:r>
              <a:rPr lang="en-US" altLang="zh-TW" b="1" dirty="0"/>
              <a:t>Stitch photo)</a:t>
            </a:r>
            <a:endParaRPr lang="zh-TW" altLang="en-US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543622" y="2320724"/>
            <a:ext cx="2289260" cy="2828421"/>
            <a:chOff x="3404690" y="2321815"/>
            <a:chExt cx="2289260" cy="2828421"/>
          </a:xfrm>
        </p:grpSpPr>
        <p:sp>
          <p:nvSpPr>
            <p:cNvPr id="5" name="圓角矩形 4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573444" y="3676014"/>
              <a:ext cx="2013642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M-</a:t>
              </a:r>
              <a:r>
                <a:rPr lang="en-US" altLang="zh-TW" sz="2400" b="1" dirty="0" err="1" smtClean="0"/>
                <a:t>R_Photo</a:t>
              </a:r>
              <a:endParaRPr lang="zh-TW" altLang="en-US" sz="2400" b="1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7515080" y="2320724"/>
            <a:ext cx="4630651" cy="2828421"/>
            <a:chOff x="7515080" y="2320723"/>
            <a:chExt cx="4630651" cy="2828421"/>
          </a:xfrm>
        </p:grpSpPr>
        <p:sp>
          <p:nvSpPr>
            <p:cNvPr id="14" name="圓角矩形 13"/>
            <p:cNvSpPr/>
            <p:nvPr/>
          </p:nvSpPr>
          <p:spPr>
            <a:xfrm>
              <a:off x="7544008" y="2320723"/>
              <a:ext cx="4572795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999088" y="2448832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515080" y="3026257"/>
              <a:ext cx="46306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 smtClean="0"/>
                <a:t>KeyPoints</a:t>
              </a:r>
              <a:r>
                <a:rPr lang="en-US" altLang="zh-TW" b="1" dirty="0" smtClean="0"/>
                <a:t> Detector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Extraction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Matching - image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Affine - image</a:t>
              </a:r>
            </a:p>
            <a:p>
              <a:pPr algn="ctr"/>
              <a:r>
                <a:rPr lang="en-US" altLang="zh-TW" b="1" dirty="0" smtClean="0"/>
                <a:t>Stitch - image</a:t>
              </a:r>
              <a:endParaRPr lang="en-US" altLang="zh-TW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6493" y="2320724"/>
            <a:ext cx="2289260" cy="2828421"/>
            <a:chOff x="66493" y="2320723"/>
            <a:chExt cx="2289260" cy="2828421"/>
          </a:xfrm>
        </p:grpSpPr>
        <p:sp>
          <p:nvSpPr>
            <p:cNvPr id="18" name="圓角矩形 17"/>
            <p:cNvSpPr/>
            <p:nvPr/>
          </p:nvSpPr>
          <p:spPr>
            <a:xfrm>
              <a:off x="66493" y="2320723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20256" y="2448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1634" y="3316397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M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53544" y="3977302"/>
              <a:ext cx="1418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R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020751" y="2320724"/>
            <a:ext cx="2306460" cy="2828421"/>
            <a:chOff x="5057826" y="2320724"/>
            <a:chExt cx="2306460" cy="2828421"/>
          </a:xfrm>
        </p:grpSpPr>
        <p:sp>
          <p:nvSpPr>
            <p:cNvPr id="22" name="圓角矩形 21"/>
            <p:cNvSpPr/>
            <p:nvPr/>
          </p:nvSpPr>
          <p:spPr>
            <a:xfrm>
              <a:off x="5075026" y="2320724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151525" y="2448825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57826" y="3002927"/>
              <a:ext cx="22849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Topic</a:t>
              </a:r>
            </a:p>
            <a:p>
              <a:pPr algn="ctr"/>
              <a:r>
                <a:rPr lang="en-US" altLang="zh-TW" sz="2400" b="1" dirty="0" smtClean="0"/>
                <a:t>(MQTT Topic)</a:t>
              </a:r>
              <a:endParaRPr lang="en-US" altLang="zh-TW" sz="2400" b="1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430094" y="3994628"/>
              <a:ext cx="16273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Image[]</a:t>
              </a:r>
            </a:p>
            <a:p>
              <a:pPr algn="ctr"/>
              <a:r>
                <a:rPr lang="en-US" altLang="zh-TW" sz="2400" b="1" dirty="0"/>
                <a:t>(</a:t>
              </a:r>
              <a:r>
                <a:rPr lang="zh-TW" altLang="en-US" sz="2400" b="1" dirty="0" smtClean="0"/>
                <a:t>影像內容</a:t>
              </a:r>
              <a:r>
                <a:rPr lang="en-US" altLang="zh-TW" sz="2400" b="1" dirty="0" smtClean="0"/>
                <a:t>)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3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Rsp3 (</a:t>
            </a:r>
            <a:r>
              <a:rPr lang="en-US" altLang="zh-TW" b="1" dirty="0"/>
              <a:t>Stitch photo)</a:t>
            </a:r>
            <a:endParaRPr lang="zh-TW" altLang="en-US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543622" y="2320724"/>
            <a:ext cx="2289260" cy="2828421"/>
            <a:chOff x="3404690" y="2321815"/>
            <a:chExt cx="2289260" cy="2828421"/>
          </a:xfrm>
        </p:grpSpPr>
        <p:sp>
          <p:nvSpPr>
            <p:cNvPr id="5" name="圓角矩形 4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573444" y="3676014"/>
              <a:ext cx="2013642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L-</a:t>
              </a:r>
              <a:r>
                <a:rPr lang="en-US" altLang="zh-TW" sz="2400" b="1" dirty="0" err="1" smtClean="0"/>
                <a:t>M_Photo</a:t>
              </a:r>
              <a:endParaRPr lang="zh-TW" altLang="en-US" sz="2400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6493" y="2320724"/>
            <a:ext cx="2289260" cy="2828421"/>
            <a:chOff x="66493" y="2320723"/>
            <a:chExt cx="2289260" cy="2828421"/>
          </a:xfrm>
        </p:grpSpPr>
        <p:sp>
          <p:nvSpPr>
            <p:cNvPr id="18" name="圓角矩形 17"/>
            <p:cNvSpPr/>
            <p:nvPr/>
          </p:nvSpPr>
          <p:spPr>
            <a:xfrm>
              <a:off x="66493" y="2320723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20256" y="2448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1634" y="3316397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L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53544" y="3977302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M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020751" y="2320724"/>
            <a:ext cx="2306460" cy="2828421"/>
            <a:chOff x="5057826" y="2320724"/>
            <a:chExt cx="2306460" cy="2828421"/>
          </a:xfrm>
        </p:grpSpPr>
        <p:sp>
          <p:nvSpPr>
            <p:cNvPr id="22" name="圓角矩形 21"/>
            <p:cNvSpPr/>
            <p:nvPr/>
          </p:nvSpPr>
          <p:spPr>
            <a:xfrm>
              <a:off x="5075026" y="2320724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151525" y="2448825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57826" y="3002927"/>
              <a:ext cx="22849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Topic</a:t>
              </a:r>
            </a:p>
            <a:p>
              <a:pPr algn="ctr"/>
              <a:r>
                <a:rPr lang="en-US" altLang="zh-TW" sz="2400" b="1" dirty="0" smtClean="0"/>
                <a:t>(MQTT Topic)</a:t>
              </a:r>
              <a:endParaRPr lang="en-US" altLang="zh-TW" sz="2400" b="1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430094" y="3994628"/>
              <a:ext cx="16273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Image[]</a:t>
              </a:r>
            </a:p>
            <a:p>
              <a:pPr algn="ctr"/>
              <a:r>
                <a:rPr lang="en-US" altLang="zh-TW" sz="2400" b="1" dirty="0"/>
                <a:t>(</a:t>
              </a:r>
              <a:r>
                <a:rPr lang="zh-TW" altLang="en-US" sz="2400" b="1" dirty="0" smtClean="0"/>
                <a:t>影像內容</a:t>
              </a:r>
              <a:r>
                <a:rPr lang="en-US" altLang="zh-TW" sz="2400" b="1" dirty="0" smtClean="0"/>
                <a:t>)</a:t>
              </a:r>
              <a:endParaRPr lang="zh-TW" altLang="en-US" sz="2400" b="1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7515080" y="2320724"/>
            <a:ext cx="4630651" cy="2828421"/>
            <a:chOff x="7515080" y="2320723"/>
            <a:chExt cx="4630651" cy="2828421"/>
          </a:xfrm>
        </p:grpSpPr>
        <p:sp>
          <p:nvSpPr>
            <p:cNvPr id="31" name="圓角矩形 30"/>
            <p:cNvSpPr/>
            <p:nvPr/>
          </p:nvSpPr>
          <p:spPr>
            <a:xfrm>
              <a:off x="7544008" y="2320723"/>
              <a:ext cx="4572795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999088" y="2448832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7515080" y="3026257"/>
              <a:ext cx="46306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 smtClean="0"/>
                <a:t>KeyPoints</a:t>
              </a:r>
              <a:r>
                <a:rPr lang="en-US" altLang="zh-TW" b="1" dirty="0" smtClean="0"/>
                <a:t> Detector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Extraction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Matching - image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Affine - image</a:t>
              </a:r>
            </a:p>
            <a:p>
              <a:pPr algn="ctr"/>
              <a:r>
                <a:rPr lang="en-US" altLang="zh-TW" b="1" dirty="0" smtClean="0"/>
                <a:t>Stitch - image</a:t>
              </a:r>
              <a:endParaRPr lang="en-US" altLang="zh-TW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42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Rsp4 </a:t>
            </a:r>
            <a:r>
              <a:rPr lang="en-US" altLang="zh-TW" b="1" dirty="0"/>
              <a:t>(Stitch photo)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2530104" y="2320724"/>
            <a:ext cx="2312728" cy="2828421"/>
            <a:chOff x="2808909" y="2320724"/>
            <a:chExt cx="2312728" cy="2828421"/>
          </a:xfrm>
        </p:grpSpPr>
        <p:sp>
          <p:nvSpPr>
            <p:cNvPr id="5" name="圓角矩形 4"/>
            <p:cNvSpPr/>
            <p:nvPr/>
          </p:nvSpPr>
          <p:spPr>
            <a:xfrm>
              <a:off x="2820643" y="2320724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183771" y="2447735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808909" y="3606232"/>
              <a:ext cx="2312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L-M-</a:t>
              </a:r>
              <a:r>
                <a:rPr lang="en-US" altLang="zh-TW" sz="2400" b="1" dirty="0" err="1" smtClean="0"/>
                <a:t>R_Photo</a:t>
              </a:r>
              <a:endParaRPr lang="zh-TW" altLang="en-US" sz="2400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034326" y="2320724"/>
            <a:ext cx="2289260" cy="2828421"/>
            <a:chOff x="6052600" y="2320725"/>
            <a:chExt cx="2289260" cy="2828421"/>
          </a:xfrm>
        </p:grpSpPr>
        <p:sp>
          <p:nvSpPr>
            <p:cNvPr id="9" name="圓角矩形 8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49350" y="2320723"/>
            <a:ext cx="2289260" cy="2828421"/>
            <a:chOff x="177694" y="2320725"/>
            <a:chExt cx="2289260" cy="2828421"/>
          </a:xfrm>
        </p:grpSpPr>
        <p:sp>
          <p:nvSpPr>
            <p:cNvPr id="14" name="圓角矩形 13"/>
            <p:cNvSpPr/>
            <p:nvPr/>
          </p:nvSpPr>
          <p:spPr>
            <a:xfrm>
              <a:off x="177694" y="2320725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1099" y="2448826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42343" y="3283453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M-</a:t>
              </a:r>
              <a:r>
                <a:rPr lang="en-US" altLang="zh-TW" sz="2400" b="1" dirty="0" err="1" smtClean="0"/>
                <a:t>R_Photo</a:t>
              </a:r>
              <a:endParaRPr lang="zh-TW" altLang="en-US" sz="2400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42343" y="3978281"/>
              <a:ext cx="1819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L-</a:t>
              </a:r>
              <a:r>
                <a:rPr lang="en-US" altLang="zh-TW" sz="2400" b="1" dirty="0" err="1" smtClean="0"/>
                <a:t>M_Photo</a:t>
              </a:r>
              <a:endParaRPr lang="zh-TW" altLang="en-US" sz="2400" b="1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515080" y="2320724"/>
            <a:ext cx="4630651" cy="2828421"/>
            <a:chOff x="7515080" y="2320723"/>
            <a:chExt cx="4630651" cy="2828421"/>
          </a:xfrm>
        </p:grpSpPr>
        <p:sp>
          <p:nvSpPr>
            <p:cNvPr id="20" name="圓角矩形 19"/>
            <p:cNvSpPr/>
            <p:nvPr/>
          </p:nvSpPr>
          <p:spPr>
            <a:xfrm>
              <a:off x="7544008" y="2320723"/>
              <a:ext cx="4572795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999088" y="2448832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515080" y="3245332"/>
              <a:ext cx="46306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 smtClean="0"/>
                <a:t>KeyPoints</a:t>
              </a:r>
              <a:r>
                <a:rPr lang="en-US" altLang="zh-TW" b="1" dirty="0" smtClean="0"/>
                <a:t> Detector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Extraction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Matching - image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Stitch - image</a:t>
              </a:r>
              <a:endParaRPr lang="en-US" altLang="zh-TW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53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5156" y="94074"/>
            <a:ext cx="10058400" cy="1609344"/>
          </a:xfrm>
        </p:spPr>
        <p:txBody>
          <a:bodyPr/>
          <a:lstStyle/>
          <a:p>
            <a:r>
              <a:rPr lang="en-US" altLang="zh-TW" b="1" dirty="0" smtClean="0"/>
              <a:t>MQTT</a:t>
            </a:r>
            <a:endParaRPr lang="zh-TW" altLang="en-US" b="1" dirty="0"/>
          </a:p>
        </p:txBody>
      </p:sp>
      <p:grpSp>
        <p:nvGrpSpPr>
          <p:cNvPr id="12" name="群組 11"/>
          <p:cNvGrpSpPr/>
          <p:nvPr/>
        </p:nvGrpSpPr>
        <p:grpSpPr>
          <a:xfrm>
            <a:off x="9839624" y="2320724"/>
            <a:ext cx="2289260" cy="2828421"/>
            <a:chOff x="9839624" y="2320724"/>
            <a:chExt cx="2289260" cy="2828421"/>
          </a:xfrm>
        </p:grpSpPr>
        <p:sp>
          <p:nvSpPr>
            <p:cNvPr id="19" name="圓角矩形 18"/>
            <p:cNvSpPr/>
            <p:nvPr/>
          </p:nvSpPr>
          <p:spPr>
            <a:xfrm>
              <a:off x="9839624" y="2320724"/>
              <a:ext cx="2289260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9946193" y="3060325"/>
              <a:ext cx="208738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/>
                <a:t>為</a:t>
              </a:r>
              <a:r>
                <a:rPr lang="zh-TW" altLang="en-US" sz="2400" b="1" dirty="0"/>
                <a:t>降低雲溝通的流失，所以</a:t>
              </a:r>
              <a:r>
                <a:rPr lang="zh-TW" altLang="en-US" sz="2400" b="1" dirty="0" smtClean="0"/>
                <a:t>選</a:t>
              </a:r>
              <a:r>
                <a:rPr lang="zh-TW" altLang="en-US" sz="2400" b="1" dirty="0"/>
                <a:t>擇</a:t>
              </a:r>
              <a:r>
                <a:rPr lang="en-US" altLang="zh-TW" sz="2400" b="1" dirty="0" smtClean="0"/>
                <a:t>QOS2</a:t>
              </a:r>
              <a:r>
                <a:rPr lang="zh-TW" altLang="en-US" sz="2400" b="1" dirty="0"/>
                <a:t>的方式搭建。</a:t>
              </a:r>
            </a:p>
            <a:p>
              <a:endParaRPr lang="zh-TW" altLang="en-US" sz="2400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142189" y="2448832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30643" y="2320723"/>
            <a:ext cx="3314700" cy="2828421"/>
            <a:chOff x="230643" y="2320723"/>
            <a:chExt cx="3314700" cy="2828421"/>
          </a:xfrm>
        </p:grpSpPr>
        <p:sp>
          <p:nvSpPr>
            <p:cNvPr id="14" name="圓角矩形 13"/>
            <p:cNvSpPr/>
            <p:nvPr/>
          </p:nvSpPr>
          <p:spPr>
            <a:xfrm>
              <a:off x="230643" y="2320723"/>
              <a:ext cx="331470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268745" y="2380220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38074" y="2854843"/>
              <a:ext cx="3043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1 :  </a:t>
              </a:r>
              <a:r>
                <a:rPr lang="en-US" altLang="zh-TW" dirty="0" err="1" smtClean="0"/>
                <a:t>M_Photo</a:t>
              </a:r>
              <a:r>
                <a:rPr lang="en-US" altLang="zh-TW" dirty="0" smtClean="0"/>
                <a:t>, </a:t>
              </a:r>
              <a:r>
                <a:rPr lang="en-US" altLang="zh-TW" dirty="0" err="1" smtClean="0"/>
                <a:t>R_Photo</a:t>
              </a:r>
              <a:endParaRPr lang="en-US" altLang="zh-TW" dirty="0" smtClean="0"/>
            </a:p>
            <a:p>
              <a:pPr algn="ctr"/>
              <a:endParaRPr lang="en-US" altLang="zh-TW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76545" y="3363047"/>
              <a:ext cx="2966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2:  </a:t>
              </a:r>
              <a:r>
                <a:rPr lang="en-US" altLang="zh-TW" dirty="0" err="1" smtClean="0"/>
                <a:t>L_Photo</a:t>
              </a:r>
              <a:r>
                <a:rPr lang="en-US" altLang="zh-TW" dirty="0"/>
                <a:t>, </a:t>
              </a:r>
              <a:r>
                <a:rPr lang="en-US" altLang="zh-TW" dirty="0" err="1" smtClean="0"/>
                <a:t>M_Photo</a:t>
              </a:r>
              <a:endParaRPr lang="en-US" altLang="zh-TW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08208" y="3871251"/>
              <a:ext cx="23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3 : M-</a:t>
              </a:r>
              <a:r>
                <a:rPr lang="en-US" altLang="zh-TW" dirty="0" err="1" smtClean="0"/>
                <a:t>R_Photo</a:t>
              </a:r>
              <a:endParaRPr lang="en-US" altLang="zh-TW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712633" y="4379455"/>
              <a:ext cx="2293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4 : L-</a:t>
              </a:r>
              <a:r>
                <a:rPr lang="en-US" altLang="zh-TW" dirty="0" err="1" smtClean="0"/>
                <a:t>M_Photo</a:t>
              </a:r>
              <a:endParaRPr lang="en-US" altLang="zh-TW" dirty="0"/>
            </a:p>
            <a:p>
              <a:pPr algn="ctr"/>
              <a:endParaRPr lang="en-US" altLang="zh-TW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7320257" y="2320723"/>
            <a:ext cx="2289260" cy="2828421"/>
            <a:chOff x="7220667" y="2320723"/>
            <a:chExt cx="2289260" cy="2828421"/>
          </a:xfrm>
        </p:grpSpPr>
        <p:grpSp>
          <p:nvGrpSpPr>
            <p:cNvPr id="8" name="群組 7"/>
            <p:cNvGrpSpPr/>
            <p:nvPr/>
          </p:nvGrpSpPr>
          <p:grpSpPr>
            <a:xfrm>
              <a:off x="7220667" y="2320723"/>
              <a:ext cx="2289260" cy="2828421"/>
              <a:chOff x="6052600" y="2320725"/>
              <a:chExt cx="2289260" cy="2828421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052600" y="2320725"/>
                <a:ext cx="2289260" cy="282842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6129099" y="2448826"/>
                <a:ext cx="2184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bg1"/>
                    </a:solidFill>
                  </a:rPr>
                  <a:t>PARAMETER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7321605" y="3547713"/>
              <a:ext cx="2087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Topic</a:t>
              </a:r>
              <a:endParaRPr lang="zh-TW" altLang="en-US" sz="2400" b="1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775450" y="2320723"/>
            <a:ext cx="3314700" cy="2828421"/>
            <a:chOff x="3710848" y="2320723"/>
            <a:chExt cx="3314700" cy="2828421"/>
          </a:xfrm>
        </p:grpSpPr>
        <p:sp>
          <p:nvSpPr>
            <p:cNvPr id="31" name="圓角矩形 30"/>
            <p:cNvSpPr/>
            <p:nvPr/>
          </p:nvSpPr>
          <p:spPr>
            <a:xfrm>
              <a:off x="3710848" y="2320723"/>
              <a:ext cx="331470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4625046" y="2380220"/>
              <a:ext cx="1486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846660" y="2854843"/>
              <a:ext cx="3043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1 :  </a:t>
              </a:r>
              <a:r>
                <a:rPr lang="en-US" altLang="zh-TW" dirty="0" err="1" smtClean="0"/>
                <a:t>M_Photo</a:t>
              </a:r>
              <a:r>
                <a:rPr lang="en-US" altLang="zh-TW" dirty="0" smtClean="0"/>
                <a:t>, </a:t>
              </a:r>
              <a:r>
                <a:rPr lang="en-US" altLang="zh-TW" dirty="0" err="1" smtClean="0"/>
                <a:t>R_Photo</a:t>
              </a:r>
              <a:endParaRPr lang="en-US" altLang="zh-TW" dirty="0" smtClean="0"/>
            </a:p>
            <a:p>
              <a:pPr algn="ctr"/>
              <a:endParaRPr lang="en-US" altLang="zh-TW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885132" y="3363047"/>
              <a:ext cx="2966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2:  </a:t>
              </a:r>
              <a:r>
                <a:rPr lang="en-US" altLang="zh-TW" dirty="0" err="1" smtClean="0"/>
                <a:t>L_Photo</a:t>
              </a:r>
              <a:r>
                <a:rPr lang="en-US" altLang="zh-TW" dirty="0"/>
                <a:t>, </a:t>
              </a:r>
              <a:r>
                <a:rPr lang="en-US" altLang="zh-TW" dirty="0" err="1" smtClean="0"/>
                <a:t>M_Photo</a:t>
              </a:r>
              <a:endParaRPr lang="en-US" altLang="zh-TW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216793" y="3871251"/>
              <a:ext cx="23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3 : M-</a:t>
              </a:r>
              <a:r>
                <a:rPr lang="en-US" altLang="zh-TW" dirty="0" err="1" smtClean="0"/>
                <a:t>R_Photo</a:t>
              </a:r>
              <a:endParaRPr lang="en-US" altLang="zh-TW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221218" y="4379455"/>
              <a:ext cx="2293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4 : L-</a:t>
              </a:r>
              <a:r>
                <a:rPr lang="en-US" altLang="zh-TW" dirty="0" err="1" smtClean="0"/>
                <a:t>M_Photo</a:t>
              </a:r>
              <a:endParaRPr lang="en-US" altLang="zh-TW" dirty="0"/>
            </a:p>
            <a:p>
              <a:pPr algn="ctr"/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2393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ui</a:t>
            </a:r>
            <a:endParaRPr lang="zh-TW" altLang="en-US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3537620" y="2321815"/>
            <a:ext cx="2440123" cy="2828421"/>
            <a:chOff x="3329258" y="2321815"/>
            <a:chExt cx="2440123" cy="2828421"/>
          </a:xfrm>
        </p:grpSpPr>
        <p:sp>
          <p:nvSpPr>
            <p:cNvPr id="5" name="圓角矩形 4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329258" y="3412580"/>
              <a:ext cx="24401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/>
                <a:t>顯示</a:t>
              </a:r>
              <a:r>
                <a:rPr lang="zh-TW" altLang="en-US" sz="2400" b="1" dirty="0" smtClean="0"/>
                <a:t>影像</a:t>
              </a:r>
              <a:endParaRPr lang="en-US" altLang="zh-TW" sz="2400" b="1" dirty="0" smtClean="0"/>
            </a:p>
            <a:p>
              <a:pPr algn="ctr"/>
              <a:r>
                <a:rPr lang="en-US" altLang="zh-TW" sz="2400" b="1" dirty="0" smtClean="0"/>
                <a:t>(</a:t>
              </a:r>
              <a:r>
                <a:rPr lang="en-US" altLang="zh-TW" sz="2400" b="1" dirty="0"/>
                <a:t>VGA or HDMI)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412119" y="2320725"/>
            <a:ext cx="2289260" cy="2828421"/>
            <a:chOff x="6052600" y="2320725"/>
            <a:chExt cx="2289260" cy="2828421"/>
          </a:xfrm>
        </p:grpSpPr>
        <p:sp>
          <p:nvSpPr>
            <p:cNvPr id="10" name="圓角矩形 9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9211187" y="2320724"/>
            <a:ext cx="2289260" cy="2828421"/>
            <a:chOff x="8801612" y="2320724"/>
            <a:chExt cx="2289260" cy="2828421"/>
          </a:xfrm>
        </p:grpSpPr>
        <p:sp>
          <p:nvSpPr>
            <p:cNvPr id="14" name="圓角矩形 13"/>
            <p:cNvSpPr/>
            <p:nvPr/>
          </p:nvSpPr>
          <p:spPr>
            <a:xfrm>
              <a:off x="8801612" y="2320724"/>
              <a:ext cx="2289260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9114924" y="2448826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952473" y="3227915"/>
              <a:ext cx="1987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UDP</a:t>
              </a:r>
              <a:r>
                <a:rPr lang="zh-TW" altLang="en-US" b="1" dirty="0"/>
                <a:t>接受資料，透過</a:t>
              </a:r>
              <a:r>
                <a:rPr lang="en-US" altLang="zh-TW" b="1" dirty="0"/>
                <a:t>C# Form</a:t>
              </a:r>
              <a:r>
                <a:rPr lang="zh-TW" altLang="en-US" b="1" dirty="0"/>
                <a:t>呈現介面，畫面藉由</a:t>
              </a:r>
              <a:r>
                <a:rPr lang="en-US" altLang="zh-TW" b="1" dirty="0"/>
                <a:t>VGA or HDMI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813985" y="2320725"/>
            <a:ext cx="2289260" cy="2828421"/>
            <a:chOff x="813985" y="2320725"/>
            <a:chExt cx="2289260" cy="2828421"/>
          </a:xfrm>
        </p:grpSpPr>
        <p:sp>
          <p:nvSpPr>
            <p:cNvPr id="18" name="圓角矩形 17"/>
            <p:cNvSpPr/>
            <p:nvPr/>
          </p:nvSpPr>
          <p:spPr>
            <a:xfrm>
              <a:off x="813985" y="2320725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337390" y="2448826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57116" y="3657988"/>
              <a:ext cx="2149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L-M-</a:t>
              </a:r>
              <a:r>
                <a:rPr lang="en-US" altLang="zh-TW" sz="2400" b="1" dirty="0" err="1"/>
                <a:t>R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2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群組 196"/>
          <p:cNvGrpSpPr/>
          <p:nvPr/>
        </p:nvGrpSpPr>
        <p:grpSpPr>
          <a:xfrm>
            <a:off x="-1292648" y="-627839"/>
            <a:ext cx="15843440" cy="7726282"/>
            <a:chOff x="-1292648" y="-627839"/>
            <a:chExt cx="15843440" cy="7726282"/>
          </a:xfrm>
        </p:grpSpPr>
        <p:cxnSp>
          <p:nvCxnSpPr>
            <p:cNvPr id="146" name="肘形接點 145"/>
            <p:cNvCxnSpPr>
              <a:endCxn id="127" idx="0"/>
            </p:cNvCxnSpPr>
            <p:nvPr/>
          </p:nvCxnSpPr>
          <p:spPr>
            <a:xfrm rot="5400000">
              <a:off x="9989410" y="1293643"/>
              <a:ext cx="1590968" cy="1070819"/>
            </a:xfrm>
            <a:prstGeom prst="bentConnector3">
              <a:avLst>
                <a:gd name="adj1" fmla="val 5474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-1292648" y="783239"/>
              <a:ext cx="1442434" cy="1545465"/>
              <a:chOff x="772732" y="734096"/>
              <a:chExt cx="1442434" cy="154546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72732" y="734096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CAM1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72732" y="734096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 smtClean="0"/>
                  <a:t>R_Photo</a:t>
                </a:r>
                <a:endParaRPr lang="zh-TW" altLang="en-US" dirty="0"/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-1292648" y="2558377"/>
              <a:ext cx="1442434" cy="1545465"/>
              <a:chOff x="772732" y="2509234"/>
              <a:chExt cx="1442434" cy="154546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72732" y="2509234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CAM2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72732" y="2509234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/>
                  <a:t>M</a:t>
                </a:r>
                <a:r>
                  <a:rPr lang="en-US" altLang="zh-TW" dirty="0" err="1" smtClean="0"/>
                  <a:t>_Photo</a:t>
                </a:r>
                <a:endParaRPr lang="zh-TW" altLang="en-US" dirty="0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-1292648" y="4333515"/>
              <a:ext cx="1442434" cy="1545465"/>
              <a:chOff x="772732" y="4284372"/>
              <a:chExt cx="1442434" cy="154546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772732" y="4284372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CAM3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72732" y="4284372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 smtClean="0"/>
                  <a:t>L_Photo</a:t>
                </a:r>
                <a:endParaRPr lang="zh-TW" altLang="en-US" dirty="0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149784" y="1236808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</a:t>
              </a:r>
              <a:r>
                <a:rPr lang="en-US" altLang="zh-TW" sz="1200" b="1" dirty="0"/>
                <a:t>.</a:t>
              </a:r>
              <a:r>
                <a:rPr lang="en-US" altLang="zh-TW" sz="1200" dirty="0" smtClean="0"/>
                <a:t>R_Photo</a:t>
              </a:r>
              <a:endParaRPr lang="zh-TW" altLang="en-US" sz="12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4284" y="3316845"/>
              <a:ext cx="96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1.</a:t>
              </a:r>
              <a:r>
                <a:rPr lang="zh-TW" altLang="en-US" sz="1200" b="1" dirty="0" smtClean="0"/>
                <a:t> </a:t>
              </a:r>
              <a:r>
                <a:rPr lang="en-US" altLang="zh-TW" sz="1200" dirty="0" err="1" smtClean="0"/>
                <a:t>M_Photo</a:t>
              </a:r>
              <a:endParaRPr lang="zh-TW" altLang="en-US" sz="12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10560" y="5120110"/>
              <a:ext cx="907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1.</a:t>
              </a:r>
              <a:r>
                <a:rPr lang="zh-TW" altLang="en-US" sz="1200" b="1" dirty="0" smtClean="0"/>
                <a:t> </a:t>
              </a:r>
              <a:r>
                <a:rPr lang="en-US" altLang="zh-TW" sz="1200" dirty="0" err="1" smtClean="0"/>
                <a:t>L_Photo</a:t>
              </a:r>
              <a:endParaRPr lang="zh-TW" altLang="en-US" sz="1200" dirty="0"/>
            </a:p>
          </p:txBody>
        </p:sp>
        <p:cxnSp>
          <p:nvCxnSpPr>
            <p:cNvPr id="37" name="肘形接點 36"/>
            <p:cNvCxnSpPr>
              <a:stCxn id="4" idx="3"/>
              <a:endCxn id="13" idx="1"/>
            </p:cNvCxnSpPr>
            <p:nvPr/>
          </p:nvCxnSpPr>
          <p:spPr>
            <a:xfrm>
              <a:off x="149786" y="1555972"/>
              <a:ext cx="1942563" cy="1512808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6" idx="3"/>
              <a:endCxn id="12" idx="1"/>
            </p:cNvCxnSpPr>
            <p:nvPr/>
          </p:nvCxnSpPr>
          <p:spPr>
            <a:xfrm flipV="1">
              <a:off x="149786" y="3331109"/>
              <a:ext cx="194256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接點 46"/>
            <p:cNvCxnSpPr>
              <a:stCxn id="10" idx="3"/>
            </p:cNvCxnSpPr>
            <p:nvPr/>
          </p:nvCxnSpPr>
          <p:spPr>
            <a:xfrm flipV="1">
              <a:off x="149786" y="3580102"/>
              <a:ext cx="1942563" cy="1526146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群組 55"/>
            <p:cNvGrpSpPr/>
            <p:nvPr/>
          </p:nvGrpSpPr>
          <p:grpSpPr>
            <a:xfrm>
              <a:off x="2092349" y="1042964"/>
              <a:ext cx="2307466" cy="3570131"/>
              <a:chOff x="3436512" y="824248"/>
              <a:chExt cx="2307466" cy="3570131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3436512" y="1830407"/>
                <a:ext cx="2307466" cy="2563972"/>
                <a:chOff x="3075903" y="1737573"/>
                <a:chExt cx="2307466" cy="256397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075903" y="1737573"/>
                  <a:ext cx="2307466" cy="25639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MCU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075903" y="1737573"/>
                  <a:ext cx="2307466" cy="2039314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Read image-data</a:t>
                  </a:r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/>
                    <a:t>Show and Send image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3436512" y="824248"/>
                <a:ext cx="1146220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USB</a:t>
                </a:r>
              </a:p>
              <a:p>
                <a:pPr algn="ctr"/>
                <a:r>
                  <a:rPr lang="en-US" altLang="zh-TW" dirty="0" smtClean="0"/>
                  <a:t>HOST</a:t>
                </a:r>
                <a:endParaRPr lang="zh-TW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634247" y="824248"/>
                <a:ext cx="1109731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WiFi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4G/5G</a:t>
                </a:r>
                <a:endParaRPr lang="zh-TW" altLang="en-US" dirty="0"/>
              </a:p>
            </p:txBody>
          </p:sp>
        </p:grpSp>
        <p:cxnSp>
          <p:nvCxnSpPr>
            <p:cNvPr id="61" name="直線單箭頭接點 60"/>
            <p:cNvCxnSpPr>
              <a:stCxn id="12" idx="3"/>
            </p:cNvCxnSpPr>
            <p:nvPr/>
          </p:nvCxnSpPr>
          <p:spPr>
            <a:xfrm flipV="1">
              <a:off x="4399815" y="3331108"/>
              <a:ext cx="129218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圓角矩形 54"/>
            <p:cNvSpPr/>
            <p:nvPr/>
          </p:nvSpPr>
          <p:spPr>
            <a:xfrm>
              <a:off x="5224062" y="1475477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UDP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1296006" y="1475477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USB</a:t>
              </a:r>
            </a:p>
            <a:p>
              <a:pPr algn="ctr"/>
              <a:endParaRPr lang="en-US" altLang="zh-TW" dirty="0"/>
            </a:p>
            <a:p>
              <a:pPr algn="ctr"/>
              <a:r>
                <a:rPr lang="en-US" altLang="zh-TW" dirty="0" smtClean="0"/>
                <a:t>HUB</a:t>
              </a:r>
              <a:endParaRPr lang="zh-TW" altLang="en-US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4400747" y="2463278"/>
              <a:ext cx="7954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2.</a:t>
              </a:r>
            </a:p>
            <a:p>
              <a:r>
                <a:rPr lang="en-US" altLang="zh-TW" sz="1200" dirty="0" err="1" smtClean="0"/>
                <a:t>R_Photo</a:t>
              </a:r>
              <a:endParaRPr lang="en-US" altLang="zh-TW" sz="1200" dirty="0" smtClean="0"/>
            </a:p>
            <a:p>
              <a:r>
                <a:rPr lang="en-US" altLang="zh-TW" sz="1200" dirty="0" err="1"/>
                <a:t>M</a:t>
              </a:r>
              <a:r>
                <a:rPr lang="en-US" altLang="zh-TW" sz="1200" dirty="0" err="1" smtClean="0"/>
                <a:t>_Photo</a:t>
              </a:r>
              <a:endParaRPr lang="en-US" altLang="zh-TW" sz="1200" dirty="0" smtClean="0"/>
            </a:p>
            <a:p>
              <a:r>
                <a:rPr lang="en-US" altLang="zh-TW" sz="1200" dirty="0" err="1" smtClean="0"/>
                <a:t>L_Photo</a:t>
              </a:r>
              <a:endParaRPr lang="zh-TW" altLang="en-US" sz="1200" b="1" dirty="0"/>
            </a:p>
          </p:txBody>
        </p:sp>
        <p:cxnSp>
          <p:nvCxnSpPr>
            <p:cNvPr id="84" name="肘形接點 83"/>
            <p:cNvCxnSpPr>
              <a:endCxn id="63" idx="2"/>
            </p:cNvCxnSpPr>
            <p:nvPr/>
          </p:nvCxnSpPr>
          <p:spPr>
            <a:xfrm rot="5400000" flipH="1" flipV="1">
              <a:off x="7839490" y="1927667"/>
              <a:ext cx="1454788" cy="1047467"/>
            </a:xfrm>
            <a:prstGeom prst="bentConnector3">
              <a:avLst>
                <a:gd name="adj1" fmla="val 12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8154184" y="2426923"/>
              <a:ext cx="795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3.</a:t>
              </a:r>
            </a:p>
            <a:p>
              <a:r>
                <a:rPr lang="en-US" altLang="zh-TW" sz="1200" dirty="0" err="1" smtClean="0"/>
                <a:t>R_Photo</a:t>
              </a:r>
              <a:endParaRPr lang="en-US" altLang="zh-TW" sz="1200" dirty="0" smtClean="0"/>
            </a:p>
            <a:p>
              <a:r>
                <a:rPr lang="en-US" altLang="zh-TW" sz="1200" dirty="0" err="1" smtClean="0"/>
                <a:t>M_Photo</a:t>
              </a:r>
              <a:endParaRPr lang="zh-TW" altLang="en-US" sz="12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8146866" y="3519444"/>
              <a:ext cx="795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3.</a:t>
              </a:r>
            </a:p>
            <a:p>
              <a:r>
                <a:rPr lang="en-US" altLang="zh-TW" sz="1200" dirty="0" err="1"/>
                <a:t>M</a:t>
              </a:r>
              <a:r>
                <a:rPr lang="en-US" altLang="zh-TW" sz="1200" dirty="0" err="1" smtClean="0"/>
                <a:t>_Photo</a:t>
              </a:r>
              <a:endParaRPr lang="en-US" altLang="zh-TW" sz="1200" dirty="0" smtClean="0"/>
            </a:p>
            <a:p>
              <a:r>
                <a:rPr lang="en-US" altLang="zh-TW" sz="1200" dirty="0" err="1"/>
                <a:t>L</a:t>
              </a:r>
              <a:r>
                <a:rPr lang="en-US" altLang="zh-TW" sz="1200" dirty="0" err="1" smtClean="0"/>
                <a:t>_Photo</a:t>
              </a:r>
              <a:endParaRPr lang="zh-TW" altLang="en-US" sz="1200" dirty="0"/>
            </a:p>
          </p:txBody>
        </p:sp>
        <p:sp>
          <p:nvSpPr>
            <p:cNvPr id="96" name="圓角矩形 95"/>
            <p:cNvSpPr/>
            <p:nvPr/>
          </p:nvSpPr>
          <p:spPr>
            <a:xfrm>
              <a:off x="9430090" y="2463278"/>
              <a:ext cx="419928" cy="15076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MQTT</a:t>
              </a:r>
            </a:p>
          </p:txBody>
        </p:sp>
        <p:grpSp>
          <p:nvGrpSpPr>
            <p:cNvPr id="68" name="群組 67"/>
            <p:cNvGrpSpPr/>
            <p:nvPr/>
          </p:nvGrpSpPr>
          <p:grpSpPr>
            <a:xfrm>
              <a:off x="10040598" y="2624535"/>
              <a:ext cx="2034954" cy="1941178"/>
              <a:chOff x="772732" y="2509234"/>
              <a:chExt cx="1442434" cy="1545465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772732" y="2509234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RSP4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772732" y="2509234"/>
                <a:ext cx="1442434" cy="108878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dirty="0" smtClean="0"/>
                  <a:t>Stitch photo	</a:t>
                </a:r>
              </a:p>
              <a:p>
                <a:pPr algn="r"/>
                <a:r>
                  <a:rPr lang="en-US" altLang="zh-TW" dirty="0" smtClean="0"/>
                  <a:t>(R-M)</a:t>
                </a:r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(M-L)	</a:t>
                </a:r>
                <a:endParaRPr lang="zh-TW" altLang="en-US" dirty="0"/>
              </a:p>
            </p:txBody>
          </p:sp>
        </p:grpSp>
        <p:sp>
          <p:nvSpPr>
            <p:cNvPr id="102" name="文字方塊 101"/>
            <p:cNvSpPr txBox="1"/>
            <p:nvPr/>
          </p:nvSpPr>
          <p:spPr>
            <a:xfrm>
              <a:off x="11299685" y="5170729"/>
              <a:ext cx="930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/>
                <a:t>4</a:t>
              </a:r>
              <a:r>
                <a:rPr lang="en-US" altLang="zh-TW" sz="1200" b="1" dirty="0" smtClean="0"/>
                <a:t>.</a:t>
              </a:r>
            </a:p>
            <a:p>
              <a:r>
                <a:rPr lang="en-US" altLang="zh-TW" sz="1200" dirty="0" smtClean="0"/>
                <a:t>L-</a:t>
              </a:r>
              <a:r>
                <a:rPr lang="en-US" altLang="zh-TW" sz="1200" dirty="0" err="1"/>
                <a:t>M</a:t>
              </a:r>
              <a:r>
                <a:rPr lang="en-US" altLang="zh-TW" sz="1200" dirty="0" err="1" smtClean="0"/>
                <a:t>_Photo</a:t>
              </a:r>
              <a:endParaRPr lang="en-US" altLang="zh-TW" sz="1200" dirty="0" smtClean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11283378" y="1295087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/>
                <a:t>4</a:t>
              </a:r>
              <a:r>
                <a:rPr lang="en-US" altLang="zh-TW" sz="1200" b="1" dirty="0" smtClean="0"/>
                <a:t>.</a:t>
              </a:r>
            </a:p>
            <a:p>
              <a:r>
                <a:rPr lang="en-US" altLang="zh-TW" sz="1200" dirty="0" smtClean="0"/>
                <a:t>M-</a:t>
              </a:r>
              <a:r>
                <a:rPr lang="en-US" altLang="zh-TW" sz="1200" dirty="0" err="1" smtClean="0"/>
                <a:t>R_Photo</a:t>
              </a:r>
              <a:endParaRPr lang="en-US" altLang="zh-TW" sz="1200" dirty="0" smtClean="0"/>
            </a:p>
          </p:txBody>
        </p:sp>
        <p:grpSp>
          <p:nvGrpSpPr>
            <p:cNvPr id="106" name="群組 105"/>
            <p:cNvGrpSpPr/>
            <p:nvPr/>
          </p:nvGrpSpPr>
          <p:grpSpPr>
            <a:xfrm>
              <a:off x="13051177" y="2821111"/>
              <a:ext cx="1499615" cy="1545465"/>
              <a:chOff x="772732" y="734096"/>
              <a:chExt cx="1442434" cy="1545465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772732" y="734096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UI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72732" y="734096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Display</a:t>
                </a:r>
              </a:p>
              <a:p>
                <a:pPr algn="ctr"/>
                <a:r>
                  <a:rPr lang="en-US" altLang="zh-TW" dirty="0" smtClean="0"/>
                  <a:t>Video</a:t>
                </a:r>
              </a:p>
              <a:p>
                <a:pPr algn="ctr"/>
                <a:r>
                  <a:rPr lang="en-US" altLang="zh-TW" dirty="0" smtClean="0"/>
                  <a:t>Surveillance</a:t>
                </a:r>
                <a:endParaRPr lang="zh-TW" altLang="en-US" dirty="0"/>
              </a:p>
            </p:txBody>
          </p:sp>
        </p:grpSp>
        <p:cxnSp>
          <p:nvCxnSpPr>
            <p:cNvPr id="110" name="直線單箭頭接點 109"/>
            <p:cNvCxnSpPr>
              <a:stCxn id="69" idx="3"/>
              <a:endCxn id="107" idx="1"/>
            </p:cNvCxnSpPr>
            <p:nvPr/>
          </p:nvCxnSpPr>
          <p:spPr>
            <a:xfrm flipV="1">
              <a:off x="12075552" y="3593844"/>
              <a:ext cx="975625" cy="128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13051177" y="1910593"/>
              <a:ext cx="1499615" cy="5445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Ethernet</a:t>
              </a:r>
              <a:endParaRPr lang="zh-TW" altLang="en-US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240909" y="774897"/>
              <a:ext cx="10550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640*480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473677" y="774897"/>
              <a:ext cx="10550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640*480</a:t>
              </a:r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10268487" y="-627839"/>
              <a:ext cx="11801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1080*480</a:t>
              </a:r>
              <a:endParaRPr lang="zh-TW" altLang="en-US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2210338" y="1033568"/>
              <a:ext cx="11801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1520*480</a:t>
              </a:r>
              <a:endParaRPr lang="zh-TW" altLang="en-US" dirty="0"/>
            </a:p>
          </p:txBody>
        </p:sp>
        <p:sp>
          <p:nvSpPr>
            <p:cNvPr id="87" name="圓角矩形 86"/>
            <p:cNvSpPr/>
            <p:nvPr/>
          </p:nvSpPr>
          <p:spPr>
            <a:xfrm>
              <a:off x="12604038" y="1475477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UDP</a:t>
              </a: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8220781" y="5068396"/>
              <a:ext cx="1748894" cy="2030047"/>
              <a:chOff x="8193567" y="4613094"/>
              <a:chExt cx="1748894" cy="2030047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8199651" y="4619972"/>
                <a:ext cx="1742810" cy="2023169"/>
                <a:chOff x="772732" y="2509234"/>
                <a:chExt cx="1442434" cy="1545465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TW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RSP3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772732" y="2509234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/>
                    <a:t>Stitch </a:t>
                  </a:r>
                  <a:r>
                    <a:rPr lang="en-US" altLang="zh-TW" dirty="0"/>
                    <a:t>photo</a:t>
                  </a:r>
                </a:p>
                <a:p>
                  <a:pPr algn="ctr"/>
                  <a:r>
                    <a:rPr lang="en-US" altLang="zh-TW" dirty="0"/>
                    <a:t>(</a:t>
                  </a:r>
                  <a:r>
                    <a:rPr lang="en-US" altLang="zh-TW" dirty="0" smtClean="0"/>
                    <a:t>M)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 (L)</a:t>
                  </a:r>
                  <a:endParaRPr lang="zh-TW" altLang="en-US" dirty="0"/>
                </a:p>
              </p:txBody>
            </p:sp>
          </p:grpSp>
          <p:sp>
            <p:nvSpPr>
              <p:cNvPr id="86" name="矩形 85"/>
              <p:cNvSpPr/>
              <p:nvPr/>
            </p:nvSpPr>
            <p:spPr>
              <a:xfrm>
                <a:off x="8193567" y="4613094"/>
                <a:ext cx="1742810" cy="70965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Subscriber</a:t>
                </a:r>
                <a:endParaRPr lang="zh-TW" altLang="en-US" dirty="0"/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5723839" y="2526336"/>
              <a:ext cx="2311757" cy="2563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 smtClean="0"/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RSP1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723839" y="2526336"/>
              <a:ext cx="2311757" cy="190161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 smtClean="0"/>
            </a:p>
            <a:p>
              <a:pPr algn="ctr"/>
              <a:r>
                <a:rPr lang="en-US" altLang="zh-TW" dirty="0" smtClean="0"/>
                <a:t>Get image source</a:t>
              </a:r>
            </a:p>
            <a:p>
              <a:pPr algn="ctr"/>
              <a:r>
                <a:rPr lang="en-US" altLang="zh-TW" dirty="0" smtClean="0"/>
                <a:t> Distribute photos</a:t>
              </a:r>
              <a:endParaRPr lang="zh-TW" altLang="en-US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5722921" y="2526336"/>
              <a:ext cx="2314317" cy="4749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Publish</a:t>
              </a:r>
            </a:p>
          </p:txBody>
        </p:sp>
        <p:grpSp>
          <p:nvGrpSpPr>
            <p:cNvPr id="40" name="群組 39"/>
            <p:cNvGrpSpPr/>
            <p:nvPr/>
          </p:nvGrpSpPr>
          <p:grpSpPr>
            <a:xfrm>
              <a:off x="8216491" y="-299163"/>
              <a:ext cx="1757392" cy="2055915"/>
              <a:chOff x="8216491" y="-299163"/>
              <a:chExt cx="1757392" cy="2055915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8216494" y="-299163"/>
                <a:ext cx="1745324" cy="2023169"/>
                <a:chOff x="770312" y="2509234"/>
                <a:chExt cx="1444854" cy="1545465"/>
              </a:xfrm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770312" y="2958334"/>
                  <a:ext cx="1436843" cy="591975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Stitch photo</a:t>
                  </a:r>
                </a:p>
                <a:p>
                  <a:pPr algn="ctr"/>
                  <a:r>
                    <a:rPr lang="en-US" altLang="zh-TW" dirty="0" smtClean="0"/>
                    <a:t>(R)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 (M)</a:t>
                  </a:r>
                  <a:endParaRPr lang="zh-TW" altLang="en-US" dirty="0"/>
                </a:p>
              </p:txBody>
            </p:sp>
          </p:grpSp>
          <p:sp>
            <p:nvSpPr>
              <p:cNvPr id="89" name="矩形 88"/>
              <p:cNvSpPr/>
              <p:nvPr/>
            </p:nvSpPr>
            <p:spPr>
              <a:xfrm>
                <a:off x="8216491" y="1071055"/>
                <a:ext cx="1757392" cy="6856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Subscriber</a:t>
                </a:r>
                <a:endParaRPr lang="zh-TW" altLang="en-US" dirty="0"/>
              </a:p>
            </p:txBody>
          </p:sp>
        </p:grpSp>
        <p:cxnSp>
          <p:nvCxnSpPr>
            <p:cNvPr id="36" name="肘形接點 35"/>
            <p:cNvCxnSpPr>
              <a:endCxn id="86" idx="0"/>
            </p:cNvCxnSpPr>
            <p:nvPr/>
          </p:nvCxnSpPr>
          <p:spPr>
            <a:xfrm rot="16200000" flipH="1">
              <a:off x="7806799" y="3783009"/>
              <a:ext cx="1548952" cy="1021822"/>
            </a:xfrm>
            <a:prstGeom prst="bentConnector3">
              <a:avLst>
                <a:gd name="adj1" fmla="val -95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8216491" y="-303055"/>
              <a:ext cx="1757392" cy="618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RSP2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9957800" y="288754"/>
              <a:ext cx="2193719" cy="774955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/>
                <a:t>Broker</a:t>
              </a:r>
              <a:r>
                <a:rPr lang="zh-TW" altLang="en-US" dirty="0" smtClean="0"/>
                <a:t>  </a:t>
              </a:r>
              <a:endParaRPr lang="zh-TW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985014" y="5789115"/>
              <a:ext cx="2193719" cy="774955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/>
                <a:t>Broker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12008912" y="3551831"/>
              <a:ext cx="1304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5.</a:t>
              </a:r>
            </a:p>
            <a:p>
              <a:r>
                <a:rPr lang="en-US" altLang="zh-TW" sz="1200" dirty="0" smtClean="0"/>
                <a:t>(L-M-R)Photo</a:t>
              </a:r>
              <a:endParaRPr lang="en-US" altLang="zh-TW" sz="1200" dirty="0"/>
            </a:p>
            <a:p>
              <a:endParaRPr lang="en-US" altLang="zh-TW" sz="1200" dirty="0" smtClean="0"/>
            </a:p>
            <a:p>
              <a:endParaRPr lang="zh-TW" altLang="en-US" sz="12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10040599" y="2624536"/>
              <a:ext cx="417770" cy="19411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</a:t>
              </a:r>
            </a:p>
            <a:p>
              <a:pPr algn="ctr"/>
              <a:r>
                <a:rPr lang="en-US" altLang="zh-TW" sz="1200" dirty="0" smtClean="0"/>
                <a:t>U</a:t>
              </a:r>
            </a:p>
            <a:p>
              <a:pPr algn="ctr"/>
              <a:r>
                <a:rPr lang="en-US" altLang="zh-TW" sz="1200" dirty="0" smtClean="0"/>
                <a:t>B</a:t>
              </a:r>
            </a:p>
            <a:p>
              <a:pPr algn="ctr"/>
              <a:r>
                <a:rPr lang="en-US" altLang="zh-TW" sz="1200" dirty="0" smtClean="0"/>
                <a:t>S</a:t>
              </a:r>
            </a:p>
            <a:p>
              <a:pPr algn="ctr"/>
              <a:r>
                <a:rPr lang="en-US" altLang="zh-TW" sz="1200" dirty="0" smtClean="0"/>
                <a:t>C</a:t>
              </a:r>
            </a:p>
            <a:p>
              <a:pPr algn="ctr"/>
              <a:r>
                <a:rPr lang="en-US" altLang="zh-TW" sz="1200" dirty="0" smtClean="0"/>
                <a:t>R</a:t>
              </a:r>
            </a:p>
            <a:p>
              <a:pPr algn="ctr"/>
              <a:r>
                <a:rPr lang="en-US" altLang="zh-TW" sz="1200" dirty="0" smtClean="0"/>
                <a:t>I</a:t>
              </a:r>
            </a:p>
            <a:p>
              <a:pPr algn="ctr"/>
              <a:r>
                <a:rPr lang="en-US" altLang="zh-TW" sz="1200" dirty="0" smtClean="0"/>
                <a:t>B</a:t>
              </a:r>
            </a:p>
            <a:p>
              <a:pPr algn="ctr"/>
              <a:r>
                <a:rPr lang="en-US" altLang="zh-TW" sz="1200" dirty="0" smtClean="0"/>
                <a:t>E</a:t>
              </a:r>
            </a:p>
            <a:p>
              <a:pPr algn="ctr"/>
              <a:r>
                <a:rPr lang="en-US" altLang="zh-TW" sz="1200" dirty="0" smtClean="0"/>
                <a:t>R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27705" y="3000814"/>
              <a:ext cx="2310451" cy="57928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Broker</a:t>
              </a:r>
              <a:endParaRPr lang="en-US" altLang="zh-TW" dirty="0" smtClean="0"/>
            </a:p>
          </p:txBody>
        </p:sp>
        <p:sp>
          <p:nvSpPr>
            <p:cNvPr id="28" name="向下箭號 27"/>
            <p:cNvSpPr/>
            <p:nvPr/>
          </p:nvSpPr>
          <p:spPr>
            <a:xfrm>
              <a:off x="6760809" y="2878776"/>
              <a:ext cx="237816" cy="332764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9975759" y="5786583"/>
              <a:ext cx="1106115" cy="7774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Publish</a:t>
              </a:r>
            </a:p>
          </p:txBody>
        </p:sp>
        <p:sp>
          <p:nvSpPr>
            <p:cNvPr id="116" name="向下箭號 115"/>
            <p:cNvSpPr/>
            <p:nvPr/>
          </p:nvSpPr>
          <p:spPr>
            <a:xfrm rot="16200000">
              <a:off x="9834421" y="6002307"/>
              <a:ext cx="237816" cy="346038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向下箭號 140"/>
            <p:cNvSpPr/>
            <p:nvPr/>
          </p:nvSpPr>
          <p:spPr>
            <a:xfrm rot="16200000">
              <a:off x="10990168" y="6002307"/>
              <a:ext cx="237816" cy="346038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9948544" y="288706"/>
              <a:ext cx="1106115" cy="7774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Publish</a:t>
              </a:r>
            </a:p>
          </p:txBody>
        </p:sp>
        <p:sp>
          <p:nvSpPr>
            <p:cNvPr id="143" name="向下箭號 142"/>
            <p:cNvSpPr/>
            <p:nvPr/>
          </p:nvSpPr>
          <p:spPr>
            <a:xfrm rot="16200000">
              <a:off x="10947918" y="508794"/>
              <a:ext cx="237816" cy="346038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向下箭號 114"/>
            <p:cNvSpPr/>
            <p:nvPr/>
          </p:nvSpPr>
          <p:spPr>
            <a:xfrm rot="16200000">
              <a:off x="9817469" y="503212"/>
              <a:ext cx="237816" cy="346038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5" name="肘形接點 184"/>
            <p:cNvCxnSpPr/>
            <p:nvPr/>
          </p:nvCxnSpPr>
          <p:spPr>
            <a:xfrm rot="16200000" flipV="1">
              <a:off x="10178348" y="4642142"/>
              <a:ext cx="1218386" cy="1065527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435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93313"/>
              </p:ext>
            </p:extLst>
          </p:nvPr>
        </p:nvGraphicFramePr>
        <p:xfrm>
          <a:off x="139700" y="2095500"/>
          <a:ext cx="23368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01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Photo(R,M,L)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cap.VideoCapture</a:t>
                      </a:r>
                      <a:r>
                        <a:rPr lang="en-US" altLang="zh-TW" dirty="0" smtClean="0"/>
                        <a:t>()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UDP_send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5781"/>
              </p:ext>
            </p:extLst>
          </p:nvPr>
        </p:nvGraphicFramePr>
        <p:xfrm>
          <a:off x="3175000" y="2171700"/>
          <a:ext cx="2336800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Photo(R,M,L)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Output(Path):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r>
                        <a:rPr lang="en-US" altLang="zh-TW" dirty="0" smtClean="0"/>
                        <a:t>(RSP2)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(RSP2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r>
                        <a:rPr lang="en-US" altLang="zh-TW" dirty="0" smtClean="0"/>
                        <a:t>(RSP3)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MQTT_Distribute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87794"/>
              </p:ext>
            </p:extLst>
          </p:nvPr>
        </p:nvGraphicFramePr>
        <p:xfrm>
          <a:off x="6400800" y="-116840"/>
          <a:ext cx="2336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r>
                        <a:rPr lang="en-US" altLang="zh-TW" dirty="0" smtClean="0"/>
                        <a:t>[0:200,:] </a:t>
                      </a: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[440:640,:]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19954"/>
              </p:ext>
            </p:extLst>
          </p:nvPr>
        </p:nvGraphicFramePr>
        <p:xfrm>
          <a:off x="9486900" y="1705094"/>
          <a:ext cx="2590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(R-M)Photo[0:640,:] (M-L)Photo[640:1280,:]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80665"/>
              </p:ext>
            </p:extLst>
          </p:nvPr>
        </p:nvGraphicFramePr>
        <p:xfrm>
          <a:off x="6400800" y="3716020"/>
          <a:ext cx="2336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7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[0:200,:] </a:t>
                      </a:r>
                      <a:r>
                        <a:rPr lang="en-US" altLang="zh-TW" dirty="0" err="1" smtClean="0"/>
                        <a:t>L_Photo</a:t>
                      </a:r>
                      <a:r>
                        <a:rPr lang="en-US" altLang="zh-TW" dirty="0" smtClean="0"/>
                        <a:t>[440:640,:]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78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>
            <a:endCxn id="6" idx="1"/>
          </p:cNvCxnSpPr>
          <p:nvPr/>
        </p:nvCxnSpPr>
        <p:spPr>
          <a:xfrm>
            <a:off x="2476500" y="3403600"/>
            <a:ext cx="698500" cy="2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6" idx="0"/>
          </p:cNvCxnSpPr>
          <p:nvPr/>
        </p:nvCxnSpPr>
        <p:spPr>
          <a:xfrm rot="5400000" flipH="1" flipV="1">
            <a:off x="4902200" y="673100"/>
            <a:ext cx="939800" cy="20574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6" idx="2"/>
          </p:cNvCxnSpPr>
          <p:nvPr/>
        </p:nvCxnSpPr>
        <p:spPr>
          <a:xfrm rot="16200000" flipH="1">
            <a:off x="4815205" y="4168775"/>
            <a:ext cx="1113790" cy="20574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endCxn id="8" idx="0"/>
          </p:cNvCxnSpPr>
          <p:nvPr/>
        </p:nvCxnSpPr>
        <p:spPr>
          <a:xfrm>
            <a:off x="8737600" y="450334"/>
            <a:ext cx="2044700" cy="125476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endCxn id="8" idx="2"/>
          </p:cNvCxnSpPr>
          <p:nvPr/>
        </p:nvCxnSpPr>
        <p:spPr>
          <a:xfrm flipV="1">
            <a:off x="8737600" y="5362694"/>
            <a:ext cx="2044700" cy="10439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65200" y="151713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MCU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013668" y="508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7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內容版面配置區 2"/>
          <p:cNvSpPr txBox="1">
            <a:spLocks/>
          </p:cNvSpPr>
          <p:nvPr/>
        </p:nvSpPr>
        <p:spPr>
          <a:xfrm>
            <a:off x="1022335" y="1958766"/>
            <a:ext cx="9810422" cy="394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+mn-ea"/>
              </a:rPr>
              <a:t>Step1:UDP</a:t>
            </a:r>
            <a:r>
              <a:rPr lang="zh-TW" altLang="en-US" sz="2400" dirty="0">
                <a:latin typeface="+mn-ea"/>
              </a:rPr>
              <a:t>收取車輛傳輸的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>
                <a:latin typeface="+mn-ea"/>
              </a:rPr>
              <a:t>個角度照片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，並利用</a:t>
            </a:r>
            <a:r>
              <a:rPr lang="en-US" altLang="zh-TW" sz="2400" dirty="0">
                <a:latin typeface="+mn-ea"/>
              </a:rPr>
              <a:t>MQTT</a:t>
            </a:r>
            <a:r>
              <a:rPr lang="zh-TW" altLang="en-US" sz="2400" dirty="0" smtClean="0">
                <a:latin typeface="+mn-ea"/>
              </a:rPr>
              <a:t>分送至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個</a:t>
            </a:r>
            <a:r>
              <a:rPr lang="en-US" altLang="zh-TW" sz="2400" dirty="0" smtClean="0">
                <a:latin typeface="+mn-ea"/>
              </a:rPr>
              <a:t>node(node1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做分散式</a:t>
            </a:r>
            <a:r>
              <a:rPr lang="zh-TW" altLang="en-US" sz="2400" dirty="0" smtClean="0">
                <a:latin typeface="+mn-ea"/>
              </a:rPr>
              <a:t>運</a:t>
            </a:r>
            <a:r>
              <a:rPr lang="zh-TW" altLang="en-US" sz="2400" dirty="0">
                <a:latin typeface="+mn-ea"/>
              </a:rPr>
              <a:t>算</a:t>
            </a:r>
            <a:endParaRPr lang="en-US" altLang="zh-TW" sz="2400" dirty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Step2:node</a:t>
            </a:r>
            <a:r>
              <a:rPr lang="zh-TW" altLang="en-US" sz="2400" dirty="0">
                <a:latin typeface="+mn-ea"/>
              </a:rPr>
              <a:t>同步收取</a:t>
            </a:r>
            <a:r>
              <a:rPr lang="zh-TW" altLang="en-US" sz="2400" dirty="0" smtClean="0">
                <a:latin typeface="+mn-ea"/>
              </a:rPr>
              <a:t>照片後找出</a:t>
            </a:r>
            <a:r>
              <a:rPr lang="en-US" altLang="zh-TW" sz="2400" dirty="0" err="1" smtClean="0">
                <a:latin typeface="+mn-ea"/>
              </a:rPr>
              <a:t>keypoints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Step3:node2</a:t>
            </a:r>
            <a:r>
              <a:rPr lang="zh-TW" altLang="en-US" sz="2400" dirty="0">
                <a:latin typeface="+mn-ea"/>
              </a:rPr>
              <a:t>找出的</a:t>
            </a:r>
            <a:r>
              <a:rPr lang="en-US" altLang="zh-TW" sz="2400" dirty="0" err="1" smtClean="0">
                <a:latin typeface="+mn-ea"/>
              </a:rPr>
              <a:t>keypoints</a:t>
            </a:r>
            <a:r>
              <a:rPr lang="zh-TW" altLang="en-US" sz="2400" dirty="0" smtClean="0">
                <a:latin typeface="+mn-ea"/>
              </a:rPr>
              <a:t>丟至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</a:p>
          <a:p>
            <a:r>
              <a:rPr lang="en-US" altLang="zh-TW" sz="2400" dirty="0" smtClean="0">
                <a:latin typeface="+mn-ea"/>
              </a:rPr>
              <a:t>Step4:node1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合併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Step5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做</a:t>
            </a:r>
            <a:r>
              <a:rPr lang="en-US" altLang="zh-TW" sz="2400" dirty="0" smtClean="0">
                <a:latin typeface="+mn-ea"/>
              </a:rPr>
              <a:t>affine</a:t>
            </a:r>
            <a:r>
              <a:rPr lang="zh-TW" altLang="en-US" sz="2400" dirty="0" smtClean="0">
                <a:latin typeface="+mn-ea"/>
              </a:rPr>
              <a:t>並</a:t>
            </a:r>
            <a:r>
              <a:rPr lang="zh-TW" altLang="en-US" sz="2400" dirty="0">
                <a:latin typeface="+mn-ea"/>
              </a:rPr>
              <a:t>丟回</a:t>
            </a:r>
            <a:r>
              <a:rPr lang="en-US" altLang="zh-TW" sz="2400" dirty="0">
                <a:latin typeface="+mn-ea"/>
              </a:rPr>
              <a:t>Master</a:t>
            </a:r>
          </a:p>
          <a:p>
            <a:r>
              <a:rPr lang="en-US" altLang="zh-TW" sz="2400" dirty="0" smtClean="0">
                <a:latin typeface="+mn-ea"/>
              </a:rPr>
              <a:t>Step6: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 smtClean="0">
                <a:latin typeface="+mn-ea"/>
              </a:rPr>
              <a:t>node1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 smtClean="0">
                <a:latin typeface="+mn-ea"/>
              </a:rPr>
              <a:t>node2</a:t>
            </a:r>
            <a:r>
              <a:rPr lang="zh-TW" altLang="en-US" sz="2400" dirty="0">
                <a:latin typeface="+mn-ea"/>
              </a:rPr>
              <a:t>合併的</a:t>
            </a:r>
            <a:r>
              <a:rPr lang="zh-TW" altLang="en-US" sz="2400" dirty="0" smtClean="0">
                <a:latin typeface="+mn-ea"/>
              </a:rPr>
              <a:t>照片變成</a:t>
            </a:r>
            <a:r>
              <a:rPr lang="zh-TW" altLang="en-US" sz="2400" dirty="0">
                <a:latin typeface="+mn-ea"/>
              </a:rPr>
              <a:t>一</a:t>
            </a:r>
            <a:r>
              <a:rPr lang="zh-TW" altLang="en-US" sz="2400" dirty="0" smtClean="0">
                <a:latin typeface="+mn-ea"/>
              </a:rPr>
              <a:t>張廣</a:t>
            </a:r>
            <a:r>
              <a:rPr lang="zh-TW" altLang="en-US" sz="2400" dirty="0">
                <a:latin typeface="+mn-ea"/>
              </a:rPr>
              <a:t>角圖</a:t>
            </a:r>
          </a:p>
          <a:p>
            <a:r>
              <a:rPr lang="en-US" altLang="zh-TW" sz="2400" dirty="0" smtClean="0">
                <a:latin typeface="+mn-ea"/>
              </a:rPr>
              <a:t>Final</a:t>
            </a:r>
            <a:r>
              <a:rPr lang="zh-TW" altLang="en-US" sz="2400" dirty="0" smtClean="0">
                <a:latin typeface="+mn-ea"/>
              </a:rPr>
              <a:t>：利用</a:t>
            </a:r>
            <a:r>
              <a:rPr lang="en-US" altLang="zh-TW" sz="2400" dirty="0">
                <a:latin typeface="+mn-ea"/>
              </a:rPr>
              <a:t>UDP</a:t>
            </a:r>
            <a:r>
              <a:rPr lang="zh-TW" altLang="en-US" sz="2400" dirty="0">
                <a:latin typeface="+mn-ea"/>
              </a:rPr>
              <a:t>丟至行控中心的</a:t>
            </a:r>
            <a:r>
              <a:rPr lang="en-US" altLang="zh-TW" sz="2400" dirty="0">
                <a:latin typeface="+mn-ea"/>
              </a:rPr>
              <a:t>UI</a:t>
            </a:r>
            <a:r>
              <a:rPr lang="zh-TW" altLang="en-US" sz="2400" dirty="0" smtClean="0">
                <a:latin typeface="+mn-ea"/>
              </a:rPr>
              <a:t>段端進行監控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41823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329458" y="24258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933" y="3653524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9458" y="488202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1" y="1564600"/>
            <a:ext cx="9946598" cy="5163461"/>
          </a:xfrm>
        </p:spPr>
      </p:pic>
      <p:grpSp>
        <p:nvGrpSpPr>
          <p:cNvPr id="10" name="群組 9"/>
          <p:cNvGrpSpPr/>
          <p:nvPr/>
        </p:nvGrpSpPr>
        <p:grpSpPr>
          <a:xfrm>
            <a:off x="1080000" y="540000"/>
            <a:ext cx="9946598" cy="1012698"/>
            <a:chOff x="1029183" y="615869"/>
            <a:chExt cx="9946598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35532" y="717139"/>
              <a:ext cx="9440249" cy="810158"/>
              <a:chOff x="563172" y="2835554"/>
              <a:chExt cx="9440249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活動分析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29183" y="615869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50838" y="660553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8274" y="1691002"/>
            <a:ext cx="3724720" cy="44811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駕駛者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可透過螢幕看到三個方位影像，並且上傳雲端。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MCU</a:t>
            </a:r>
            <a:r>
              <a:rPr lang="zh-TW" altLang="en-US" dirty="0" smtClean="0"/>
              <a:t>會接受到管理者指示警告駕駛者不良駕駛行為。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雲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接收到三方圖片做縫合處裡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妥</a:t>
            </a:r>
            <a:r>
              <a:rPr lang="zh-TW" altLang="en-US" dirty="0"/>
              <a:t>善</a:t>
            </a:r>
            <a:r>
              <a:rPr lang="zh-TW" altLang="en-US" dirty="0" smtClean="0"/>
              <a:t>分配運算資源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管理者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以環景的方式投射在</a:t>
            </a:r>
            <a:r>
              <a:rPr lang="en-US" altLang="zh-TW" dirty="0" smtClean="0"/>
              <a:t>UI</a:t>
            </a:r>
            <a:r>
              <a:rPr lang="zh-TW" altLang="en-US" dirty="0" smtClean="0"/>
              <a:t>上，</a:t>
            </a:r>
            <a:r>
              <a:rPr lang="zh-TW" altLang="en-US" dirty="0"/>
              <a:t>監視駕駛者行為模式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/>
              <a:t>下達警告</a:t>
            </a:r>
            <a:r>
              <a:rPr lang="zh-TW" altLang="en-US" dirty="0"/>
              <a:t>指令</a:t>
            </a:r>
          </a:p>
        </p:txBody>
      </p:sp>
      <p:sp>
        <p:nvSpPr>
          <p:cNvPr id="38" name="矩形 37"/>
          <p:cNvSpPr/>
          <p:nvPr/>
        </p:nvSpPr>
        <p:spPr>
          <a:xfrm>
            <a:off x="5101105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524051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694375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683978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694375" y="1691002"/>
            <a:ext cx="6688217" cy="4721422"/>
            <a:chOff x="4723744" y="1691002"/>
            <a:chExt cx="6688217" cy="4721422"/>
          </a:xfrm>
        </p:grpSpPr>
        <p:sp>
          <p:nvSpPr>
            <p:cNvPr id="8" name="橢圓 7"/>
            <p:cNvSpPr/>
            <p:nvPr/>
          </p:nvSpPr>
          <p:spPr>
            <a:xfrm>
              <a:off x="5711866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723744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4431263" y="4933687"/>
              <a:ext cx="1949950" cy="1007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6527005" y="5521464"/>
              <a:ext cx="222882" cy="217822"/>
              <a:chOff x="706582" y="3175462"/>
              <a:chExt cx="266008" cy="266006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706582" y="3175462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722586" y="3192087"/>
                <a:ext cx="234000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756458" y="3225663"/>
                <a:ext cx="166255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870537" y="5447442"/>
              <a:ext cx="1314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CAMERA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0669378">
              <a:off x="6509009" y="6016408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896024" y="5933846"/>
              <a:ext cx="186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RASPBERRY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4980158" y="5447477"/>
              <a:ext cx="273812" cy="1585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5400011" y="5054268"/>
              <a:ext cx="2092" cy="51629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雲朵形 19"/>
            <p:cNvSpPr/>
            <p:nvPr/>
          </p:nvSpPr>
          <p:spPr>
            <a:xfrm>
              <a:off x="6718026" y="2055916"/>
              <a:ext cx="2227236" cy="15135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V="1">
              <a:off x="6054705" y="3569457"/>
              <a:ext cx="708115" cy="117436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477370" y="3883467"/>
              <a:ext cx="112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7421408" y="2734154"/>
              <a:ext cx="213060" cy="23605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8067717" y="2719876"/>
              <a:ext cx="195749" cy="25033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H="1">
              <a:off x="7853230" y="2590282"/>
              <a:ext cx="20302" cy="2938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8763234" y="3569457"/>
              <a:ext cx="785418" cy="114949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圓角矩形 31"/>
            <p:cNvSpPr/>
            <p:nvPr/>
          </p:nvSpPr>
          <p:spPr>
            <a:xfrm>
              <a:off x="9538626" y="4872665"/>
              <a:ext cx="1873335" cy="12788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UI</a:t>
              </a:r>
              <a:endParaRPr lang="zh-TW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170880" y="3883467"/>
              <a:ext cx="9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369012" y="1691002"/>
              <a:ext cx="92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MQTT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41882" y="5629963"/>
              <a:ext cx="335520" cy="2042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MCU</a:t>
              </a:r>
              <a:endParaRPr lang="zh-TW" altLang="en-US" sz="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4793944" y="5219627"/>
              <a:ext cx="222882" cy="217822"/>
              <a:chOff x="800967" y="3194140"/>
              <a:chExt cx="266008" cy="266006"/>
            </a:xfrm>
          </p:grpSpPr>
          <p:sp>
            <p:nvSpPr>
              <p:cNvPr id="49" name="橢圓 48"/>
              <p:cNvSpPr/>
              <p:nvPr/>
            </p:nvSpPr>
            <p:spPr>
              <a:xfrm>
                <a:off x="800967" y="3194140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816971" y="3210765"/>
                <a:ext cx="233999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850843" y="3244341"/>
                <a:ext cx="166254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5298212" y="4343675"/>
              <a:ext cx="222882" cy="217822"/>
              <a:chOff x="730162" y="2321538"/>
              <a:chExt cx="266008" cy="266005"/>
            </a:xfrm>
          </p:grpSpPr>
          <p:sp>
            <p:nvSpPr>
              <p:cNvPr id="53" name="橢圓 52"/>
              <p:cNvSpPr/>
              <p:nvPr/>
            </p:nvSpPr>
            <p:spPr>
              <a:xfrm>
                <a:off x="730162" y="2321538"/>
                <a:ext cx="266008" cy="26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746167" y="2338156"/>
                <a:ext cx="233999" cy="23275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80038" y="23717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5780426" y="5204331"/>
              <a:ext cx="222881" cy="217822"/>
              <a:chOff x="616302" y="3155629"/>
              <a:chExt cx="266007" cy="266006"/>
            </a:xfrm>
          </p:grpSpPr>
          <p:sp>
            <p:nvSpPr>
              <p:cNvPr id="57" name="橢圓 56"/>
              <p:cNvSpPr/>
              <p:nvPr/>
            </p:nvSpPr>
            <p:spPr>
              <a:xfrm>
                <a:off x="616302" y="3155629"/>
                <a:ext cx="266007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632307" y="3172256"/>
                <a:ext cx="234001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666180" y="32058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 rot="20669378">
              <a:off x="7000328" y="2617771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20669378">
              <a:off x="7688860" y="2287454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20669378">
              <a:off x="8428921" y="2449620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20669378">
              <a:off x="7552042" y="2991730"/>
              <a:ext cx="575258" cy="364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080000" y="540000"/>
            <a:ext cx="9946598" cy="1012698"/>
            <a:chOff x="1045458" y="365781"/>
            <a:chExt cx="9946598" cy="1012698"/>
          </a:xfrm>
        </p:grpSpPr>
        <p:grpSp>
          <p:nvGrpSpPr>
            <p:cNvPr id="45" name="群組 44"/>
            <p:cNvGrpSpPr/>
            <p:nvPr/>
          </p:nvGrpSpPr>
          <p:grpSpPr>
            <a:xfrm>
              <a:off x="1551807" y="467051"/>
              <a:ext cx="9440249" cy="810158"/>
              <a:chOff x="563172" y="405079"/>
              <a:chExt cx="9440249" cy="81015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矩形 63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 algn="l" defTabSz="17335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sz="3900" kern="1200" dirty="0" smtClean="0"/>
                  <a:t>功能</a:t>
                </a:r>
                <a:r>
                  <a:rPr lang="zh-TW" altLang="en-US" sz="3900" kern="1200" dirty="0" smtClean="0"/>
                  <a:t>分析</a:t>
                </a:r>
                <a:endParaRPr lang="zh-TW" sz="3900" kern="1200" dirty="0"/>
              </a:p>
            </p:txBody>
          </p:sp>
        </p:grpSp>
        <p:sp>
          <p:nvSpPr>
            <p:cNvPr id="67" name="橢圓 66"/>
            <p:cNvSpPr/>
            <p:nvPr/>
          </p:nvSpPr>
          <p:spPr>
            <a:xfrm>
              <a:off x="1045458" y="365781"/>
              <a:ext cx="1012698" cy="1012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1267113" y="410465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9" name="直線單箭頭接點 68"/>
          <p:cNvCxnSpPr/>
          <p:nvPr/>
        </p:nvCxnSpPr>
        <p:spPr>
          <a:xfrm flipH="1">
            <a:off x="5548033" y="5445858"/>
            <a:ext cx="273812" cy="158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剪去同側角落矩形 38"/>
          <p:cNvSpPr/>
          <p:nvPr/>
        </p:nvSpPr>
        <p:spPr>
          <a:xfrm flipV="1">
            <a:off x="4873107" y="4593752"/>
            <a:ext cx="1007523" cy="420611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0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4" y="1508013"/>
            <a:ext cx="10890345" cy="5376247"/>
          </a:xfrm>
        </p:spPr>
      </p:pic>
    </p:spTree>
    <p:extLst>
      <p:ext uri="{BB962C8B-B14F-4D97-AF65-F5344CB8AC3E}">
        <p14:creationId xmlns:p14="http://schemas.microsoft.com/office/powerpoint/2010/main" val="548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4" y="1508013"/>
            <a:ext cx="10890345" cy="5376247"/>
          </a:xfrm>
        </p:spPr>
      </p:pic>
      <p:sp>
        <p:nvSpPr>
          <p:cNvPr id="2" name="矩形 1"/>
          <p:cNvSpPr/>
          <p:nvPr/>
        </p:nvSpPr>
        <p:spPr>
          <a:xfrm>
            <a:off x="723579" y="2476026"/>
            <a:ext cx="971871" cy="8100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3579" y="3685701"/>
            <a:ext cx="971871" cy="8100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23579" y="4904901"/>
            <a:ext cx="971871" cy="810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49128" y="3786267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14415" y="3786267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79702" y="3786267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01828" y="4443492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67115" y="4443492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832402" y="4443492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761036" y="2149440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316340" y="5929392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711627" y="5929392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546902" y="4056267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326919" y="4061109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481624" y="4064409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261641" y="406925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942189" y="4056267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6911" y="4064409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19640" y="2149440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269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27" grpId="0" animBg="1"/>
      <p:bldP spid="3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750380"/>
              </p:ext>
            </p:extLst>
          </p:nvPr>
        </p:nvGraphicFramePr>
        <p:xfrm>
          <a:off x="1424149" y="712115"/>
          <a:ext cx="9344025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9344035" imgH="5200650" progId="Visio.Drawing.15">
                  <p:embed/>
                </p:oleObj>
              </mc:Choice>
              <mc:Fallback>
                <p:oleObj name="Visio" r:id="rId3" imgW="9344035" imgH="52006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4149" y="712115"/>
                        <a:ext cx="9344025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5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140837"/>
              </p:ext>
            </p:extLst>
          </p:nvPr>
        </p:nvGraphicFramePr>
        <p:xfrm>
          <a:off x="1505888" y="248176"/>
          <a:ext cx="9180225" cy="6361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8810545" imgH="6105628" progId="Visio.Drawing.15">
                  <p:embed/>
                </p:oleObj>
              </mc:Choice>
              <mc:Fallback>
                <p:oleObj name="Visio" r:id="rId3" imgW="8810545" imgH="610562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5888" y="248176"/>
                        <a:ext cx="9180225" cy="6361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6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/>
                  <a:t>資料流分析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32" y="1552696"/>
            <a:ext cx="8242389" cy="5241723"/>
          </a:xfrm>
        </p:spPr>
      </p:pic>
    </p:spTree>
    <p:extLst>
      <p:ext uri="{BB962C8B-B14F-4D97-AF65-F5344CB8AC3E}">
        <p14:creationId xmlns:p14="http://schemas.microsoft.com/office/powerpoint/2010/main" val="3286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圓角矩形 24"/>
          <p:cNvSpPr/>
          <p:nvPr/>
        </p:nvSpPr>
        <p:spPr>
          <a:xfrm>
            <a:off x="8901071" y="2304196"/>
            <a:ext cx="2289260" cy="28284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481570" y="2304196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00029" y="639185"/>
            <a:ext cx="5269376" cy="1609344"/>
          </a:xfrm>
        </p:spPr>
        <p:txBody>
          <a:bodyPr/>
          <a:lstStyle/>
          <a:p>
            <a:r>
              <a:rPr lang="en-US" altLang="zh-TW" dirty="0" err="1" smtClean="0"/>
              <a:t>Udp</a:t>
            </a:r>
            <a:r>
              <a:rPr lang="en-US" altLang="zh-TW" dirty="0" smtClean="0"/>
              <a:t>(</a:t>
            </a:r>
            <a:r>
              <a:rPr lang="zh-TW" altLang="en-US" dirty="0" smtClean="0"/>
              <a:t>被監控端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89514" y="643556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Udp</a:t>
            </a:r>
            <a:r>
              <a:rPr lang="en-US" altLang="zh-TW" dirty="0" smtClean="0"/>
              <a:t>(</a:t>
            </a:r>
            <a:r>
              <a:rPr lang="zh-TW" altLang="en-US" dirty="0" smtClean="0"/>
              <a:t>監控端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30589" y="2304196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53994" y="2432297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45063" y="2980554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L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002064" y="3641459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M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45063" y="4302364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R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35333" y="2432297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22372" y="3641459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(L-M-R)Photo</a:t>
            </a:r>
            <a:endParaRPr lang="zh-TW" altLang="en-US" sz="2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214383" y="2382478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METHOD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233135" y="3112041"/>
            <a:ext cx="1625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Socket</a:t>
            </a:r>
            <a:r>
              <a:rPr lang="zh-TW" altLang="en-US" b="1" dirty="0"/>
              <a:t>搭建</a:t>
            </a:r>
            <a:r>
              <a:rPr lang="en-US" altLang="zh-TW" b="1" dirty="0"/>
              <a:t>Ethernet</a:t>
            </a:r>
            <a:r>
              <a:rPr lang="zh-TW" altLang="en-US" b="1" dirty="0"/>
              <a:t>，為了可以加強傳送的即時性，以</a:t>
            </a:r>
            <a:r>
              <a:rPr lang="en-US" altLang="zh-TW" b="1" dirty="0"/>
              <a:t>UDP</a:t>
            </a:r>
            <a:r>
              <a:rPr lang="zh-TW" altLang="en-US" b="1" dirty="0"/>
              <a:t>方式對傳輸端傳送。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600700" y="406400"/>
            <a:ext cx="0" cy="584200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818</TotalTime>
  <Words>787</Words>
  <Application>Microsoft Office PowerPoint</Application>
  <PresentationFormat>寬螢幕</PresentationFormat>
  <Paragraphs>364</Paragraphs>
  <Slides>20</Slides>
  <Notes>0</Notes>
  <HiddenSlides>2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微軟正黑體</vt:lpstr>
      <vt:lpstr>標楷體</vt:lpstr>
      <vt:lpstr>Rockwell</vt:lpstr>
      <vt:lpstr>Rockwell Condensed</vt:lpstr>
      <vt:lpstr>Times New Roman</vt:lpstr>
      <vt:lpstr>Wingdings</vt:lpstr>
      <vt:lpstr>木刻字型</vt:lpstr>
      <vt:lpstr>Microsoft Visio 繪圖</vt:lpstr>
      <vt:lpstr>車載監控系統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Udp(被監控端)</vt:lpstr>
      <vt:lpstr>mcu</vt:lpstr>
      <vt:lpstr>Rsp1 (Distribute photo)</vt:lpstr>
      <vt:lpstr>Rsp2 (Stitch photo)</vt:lpstr>
      <vt:lpstr>Rsp3 (Stitch photo)</vt:lpstr>
      <vt:lpstr>Rsp4 (Stitch photo)</vt:lpstr>
      <vt:lpstr>MQTT</vt:lpstr>
      <vt:lpstr>ui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daniel.sy.huang@outlook.com</dc:creator>
  <cp:lastModifiedBy>Student</cp:lastModifiedBy>
  <cp:revision>91</cp:revision>
  <dcterms:created xsi:type="dcterms:W3CDTF">2018-04-17T13:41:02Z</dcterms:created>
  <dcterms:modified xsi:type="dcterms:W3CDTF">2018-06-06T07:18:44Z</dcterms:modified>
</cp:coreProperties>
</file>