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package" ContentType="application/vnd.openxmlformats-officedocument.package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68" r:id="rId3"/>
    <p:sldId id="263" r:id="rId4"/>
    <p:sldId id="271" r:id="rId5"/>
    <p:sldId id="286" r:id="rId6"/>
    <p:sldId id="274" r:id="rId7"/>
    <p:sldId id="287" r:id="rId8"/>
    <p:sldId id="288" r:id="rId9"/>
    <p:sldId id="275" r:id="rId10"/>
    <p:sldId id="277" r:id="rId11"/>
    <p:sldId id="278" r:id="rId12"/>
    <p:sldId id="279" r:id="rId13"/>
    <p:sldId id="285" r:id="rId14"/>
    <p:sldId id="281" r:id="rId15"/>
    <p:sldId id="276" r:id="rId16"/>
    <p:sldId id="282" r:id="rId17"/>
    <p:sldId id="272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3349" autoAdjust="0"/>
  </p:normalViewPr>
  <p:slideViewPr>
    <p:cSldViewPr snapToGrid="0">
      <p:cViewPr>
        <p:scale>
          <a:sx n="66" d="100"/>
          <a:sy n="66" d="100"/>
        </p:scale>
        <p:origin x="-2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926FE-BCA1-46F5-95F2-FCCF0ACD79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FB3FDD1-3936-4EE8-A116-87C4D69F1C59}">
      <dgm:prSet/>
      <dgm:spPr/>
      <dgm:t>
        <a:bodyPr/>
        <a:lstStyle/>
        <a:p>
          <a:pPr rtl="0"/>
          <a:r>
            <a:rPr lang="en-US" altLang="zh-TW" dirty="0" smtClean="0"/>
            <a:t>Functional Analysis</a:t>
          </a:r>
          <a:endParaRPr lang="zh-TW" dirty="0"/>
        </a:p>
      </dgm:t>
    </dgm:pt>
    <dgm:pt modelId="{26469F55-3A36-433A-B56A-B273F21B0D8C}" type="par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4CFB4925-4DEB-45B0-B730-3FCB1A00AC2E}" type="sibTrans" cxnId="{4C2964D2-239B-4740-9070-E1AAB1C62231}">
      <dgm:prSet/>
      <dgm:spPr/>
      <dgm:t>
        <a:bodyPr/>
        <a:lstStyle/>
        <a:p>
          <a:endParaRPr lang="zh-TW" altLang="en-US"/>
        </a:p>
      </dgm:t>
    </dgm:pt>
    <dgm:pt modelId="{D811E52D-2B50-44B9-A38D-3F1125FFB607}">
      <dgm:prSet/>
      <dgm:spPr/>
      <dgm:t>
        <a:bodyPr/>
        <a:lstStyle/>
        <a:p>
          <a:pPr rtl="0"/>
          <a:r>
            <a:rPr lang="en-US" altLang="zh-TW" dirty="0" smtClean="0"/>
            <a:t>Dataflow Analysis</a:t>
          </a:r>
          <a:endParaRPr lang="zh-TW" dirty="0"/>
        </a:p>
      </dgm:t>
    </dgm:pt>
    <dgm:pt modelId="{8F5FF109-AB2C-455E-8056-29A6EA63D088}" type="par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8BFA62AF-D436-491F-BAA9-17911AE8B9D7}" type="sibTrans" cxnId="{758560E6-C7C0-488F-A134-6557A7745729}">
      <dgm:prSet/>
      <dgm:spPr/>
      <dgm:t>
        <a:bodyPr/>
        <a:lstStyle/>
        <a:p>
          <a:endParaRPr lang="zh-TW" altLang="en-US"/>
        </a:p>
      </dgm:t>
    </dgm:pt>
    <dgm:pt modelId="{2BBAC430-20F2-4444-A7C0-E2D837F9844C}">
      <dgm:prSet/>
      <dgm:spPr/>
      <dgm:t>
        <a:bodyPr/>
        <a:lstStyle/>
        <a:p>
          <a:pPr rtl="0"/>
          <a:r>
            <a:rPr lang="zh-TW" altLang="en-US" dirty="0" smtClean="0"/>
            <a:t>活動</a:t>
          </a:r>
          <a:r>
            <a:rPr lang="en-US" altLang="zh-TW" dirty="0" smtClean="0"/>
            <a:t>Analysis</a:t>
          </a:r>
          <a:endParaRPr lang="zh-TW" dirty="0"/>
        </a:p>
      </dgm:t>
    </dgm:pt>
    <dgm:pt modelId="{B61C0137-1337-4C13-909C-9514E63F757A}" type="par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6DFB14B7-1ACC-49D8-B4E0-04C91002C759}" type="sibTrans" cxnId="{73BC1952-7685-475F-B786-78DD07BCE33B}">
      <dgm:prSet/>
      <dgm:spPr/>
      <dgm:t>
        <a:bodyPr/>
        <a:lstStyle/>
        <a:p>
          <a:endParaRPr lang="zh-TW" altLang="en-US"/>
        </a:p>
      </dgm:t>
    </dgm:pt>
    <dgm:pt modelId="{7A1D5491-C7FA-4F63-A488-F7A2C47C3660}" type="pres">
      <dgm:prSet presAssocID="{1B5926FE-BCA1-46F5-95F2-FCCF0ACD7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71BBEA4-0627-4830-A17F-9A9204F662B6}" type="pres">
      <dgm:prSet presAssocID="{1B5926FE-BCA1-46F5-95F2-FCCF0ACD79A6}" presName="Name1" presStyleCnt="0"/>
      <dgm:spPr/>
    </dgm:pt>
    <dgm:pt modelId="{5A471AEE-C696-4CF7-AC86-BB7E9129BB60}" type="pres">
      <dgm:prSet presAssocID="{1B5926FE-BCA1-46F5-95F2-FCCF0ACD79A6}" presName="cycle" presStyleCnt="0"/>
      <dgm:spPr/>
    </dgm:pt>
    <dgm:pt modelId="{9852B2A9-6004-4787-A574-7922FF3AB82A}" type="pres">
      <dgm:prSet presAssocID="{1B5926FE-BCA1-46F5-95F2-FCCF0ACD79A6}" presName="srcNode" presStyleLbl="node1" presStyleIdx="0" presStyleCnt="3"/>
      <dgm:spPr/>
    </dgm:pt>
    <dgm:pt modelId="{7D3D5F83-7493-49C8-8237-28C8AEB4998B}" type="pres">
      <dgm:prSet presAssocID="{1B5926FE-BCA1-46F5-95F2-FCCF0ACD79A6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3E234757-7552-4A4E-8B0E-282D38FDBEC0}" type="pres">
      <dgm:prSet presAssocID="{1B5926FE-BCA1-46F5-95F2-FCCF0ACD79A6}" presName="extraNode" presStyleLbl="node1" presStyleIdx="0" presStyleCnt="3"/>
      <dgm:spPr/>
    </dgm:pt>
    <dgm:pt modelId="{B6DFE6B4-A610-4E7D-B804-2802F6CE22C2}" type="pres">
      <dgm:prSet presAssocID="{1B5926FE-BCA1-46F5-95F2-FCCF0ACD79A6}" presName="dstNode" presStyleLbl="node1" presStyleIdx="0" presStyleCnt="3"/>
      <dgm:spPr/>
    </dgm:pt>
    <dgm:pt modelId="{6BA62763-B6F7-45D4-A8EA-C7835E29138A}" type="pres">
      <dgm:prSet presAssocID="{AFB3FDD1-3936-4EE8-A116-87C4D69F1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7BC23F-0502-4555-86B9-F8CBFD51FAED}" type="pres">
      <dgm:prSet presAssocID="{AFB3FDD1-3936-4EE8-A116-87C4D69F1C59}" presName="accent_1" presStyleCnt="0"/>
      <dgm:spPr/>
    </dgm:pt>
    <dgm:pt modelId="{0229D3A1-0FCE-4A5D-877C-5CBC696760D8}" type="pres">
      <dgm:prSet presAssocID="{AFB3FDD1-3936-4EE8-A116-87C4D69F1C59}" presName="accentRepeatNode" presStyleLbl="solidFgAcc1" presStyleIdx="0" presStyleCnt="3"/>
      <dgm:spPr/>
      <dgm:t>
        <a:bodyPr/>
        <a:lstStyle/>
        <a:p>
          <a:endParaRPr lang="zh-TW" altLang="en-US"/>
        </a:p>
      </dgm:t>
    </dgm:pt>
    <dgm:pt modelId="{768EC1CC-5680-4D37-B026-CBA14619DF38}" type="pres">
      <dgm:prSet presAssocID="{D811E52D-2B50-44B9-A38D-3F1125FFB60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377EDA-23E9-4D9F-A606-FA975D34A7AC}" type="pres">
      <dgm:prSet presAssocID="{D811E52D-2B50-44B9-A38D-3F1125FFB607}" presName="accent_2" presStyleCnt="0"/>
      <dgm:spPr/>
    </dgm:pt>
    <dgm:pt modelId="{52131880-396A-4CD4-A180-8ADB6698EB81}" type="pres">
      <dgm:prSet presAssocID="{D811E52D-2B50-44B9-A38D-3F1125FFB607}" presName="accentRepeatNode" presStyleLbl="solidFgAcc1" presStyleIdx="1" presStyleCnt="3"/>
      <dgm:spPr/>
    </dgm:pt>
    <dgm:pt modelId="{B8F6F719-5776-4C88-B268-37CE6A670596}" type="pres">
      <dgm:prSet presAssocID="{2BBAC430-20F2-4444-A7C0-E2D837F9844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08AC6-D8EA-43B5-9AEF-B3995B61F49B}" type="pres">
      <dgm:prSet presAssocID="{2BBAC430-20F2-4444-A7C0-E2D837F9844C}" presName="accent_3" presStyleCnt="0"/>
      <dgm:spPr/>
    </dgm:pt>
    <dgm:pt modelId="{A587B3AE-475F-4714-BC4A-7CFFBE2EC53C}" type="pres">
      <dgm:prSet presAssocID="{2BBAC430-20F2-4444-A7C0-E2D837F9844C}" presName="accentRepeatNode" presStyleLbl="solidFgAcc1" presStyleIdx="2" presStyleCnt="3"/>
      <dgm:spPr/>
    </dgm:pt>
  </dgm:ptLst>
  <dgm:cxnLst>
    <dgm:cxn modelId="{3B0E2290-66E7-41FA-B89E-05EB28A7D942}" type="presOf" srcId="{2BBAC430-20F2-4444-A7C0-E2D837F9844C}" destId="{B8F6F719-5776-4C88-B268-37CE6A670596}" srcOrd="0" destOrd="0" presId="urn:microsoft.com/office/officeart/2008/layout/VerticalCurvedList"/>
    <dgm:cxn modelId="{05CED754-6C8D-46F5-9A2E-5B151C83B68E}" type="presOf" srcId="{D811E52D-2B50-44B9-A38D-3F1125FFB607}" destId="{768EC1CC-5680-4D37-B026-CBA14619DF38}" srcOrd="0" destOrd="0" presId="urn:microsoft.com/office/officeart/2008/layout/VerticalCurvedList"/>
    <dgm:cxn modelId="{0C19F9A4-83FD-4B67-9BC1-AC60666EB96B}" type="presOf" srcId="{1B5926FE-BCA1-46F5-95F2-FCCF0ACD79A6}" destId="{7A1D5491-C7FA-4F63-A488-F7A2C47C3660}" srcOrd="0" destOrd="0" presId="urn:microsoft.com/office/officeart/2008/layout/VerticalCurvedList"/>
    <dgm:cxn modelId="{516220FC-C1E6-4B68-A628-7F446B0A0CA8}" type="presOf" srcId="{4CFB4925-4DEB-45B0-B730-3FCB1A00AC2E}" destId="{7D3D5F83-7493-49C8-8237-28C8AEB4998B}" srcOrd="0" destOrd="0" presId="urn:microsoft.com/office/officeart/2008/layout/VerticalCurvedList"/>
    <dgm:cxn modelId="{758560E6-C7C0-488F-A134-6557A7745729}" srcId="{1B5926FE-BCA1-46F5-95F2-FCCF0ACD79A6}" destId="{D811E52D-2B50-44B9-A38D-3F1125FFB607}" srcOrd="1" destOrd="0" parTransId="{8F5FF109-AB2C-455E-8056-29A6EA63D088}" sibTransId="{8BFA62AF-D436-491F-BAA9-17911AE8B9D7}"/>
    <dgm:cxn modelId="{73BC1952-7685-475F-B786-78DD07BCE33B}" srcId="{1B5926FE-BCA1-46F5-95F2-FCCF0ACD79A6}" destId="{2BBAC430-20F2-4444-A7C0-E2D837F9844C}" srcOrd="2" destOrd="0" parTransId="{B61C0137-1337-4C13-909C-9514E63F757A}" sibTransId="{6DFB14B7-1ACC-49D8-B4E0-04C91002C759}"/>
    <dgm:cxn modelId="{4C2964D2-239B-4740-9070-E1AAB1C62231}" srcId="{1B5926FE-BCA1-46F5-95F2-FCCF0ACD79A6}" destId="{AFB3FDD1-3936-4EE8-A116-87C4D69F1C59}" srcOrd="0" destOrd="0" parTransId="{26469F55-3A36-433A-B56A-B273F21B0D8C}" sibTransId="{4CFB4925-4DEB-45B0-B730-3FCB1A00AC2E}"/>
    <dgm:cxn modelId="{01284443-BD1A-4214-A8CD-0BDF757628F0}" type="presOf" srcId="{AFB3FDD1-3936-4EE8-A116-87C4D69F1C59}" destId="{6BA62763-B6F7-45D4-A8EA-C7835E29138A}" srcOrd="0" destOrd="0" presId="urn:microsoft.com/office/officeart/2008/layout/VerticalCurvedList"/>
    <dgm:cxn modelId="{FFEFD3BF-8A70-469A-8F79-C0D7B843C723}" type="presParOf" srcId="{7A1D5491-C7FA-4F63-A488-F7A2C47C3660}" destId="{C71BBEA4-0627-4830-A17F-9A9204F662B6}" srcOrd="0" destOrd="0" presId="urn:microsoft.com/office/officeart/2008/layout/VerticalCurvedList"/>
    <dgm:cxn modelId="{7D14184E-2565-4E62-B8E3-6F78F0C47816}" type="presParOf" srcId="{C71BBEA4-0627-4830-A17F-9A9204F662B6}" destId="{5A471AEE-C696-4CF7-AC86-BB7E9129BB60}" srcOrd="0" destOrd="0" presId="urn:microsoft.com/office/officeart/2008/layout/VerticalCurvedList"/>
    <dgm:cxn modelId="{892C669A-E6F5-4E6B-989D-59C5A55E5553}" type="presParOf" srcId="{5A471AEE-C696-4CF7-AC86-BB7E9129BB60}" destId="{9852B2A9-6004-4787-A574-7922FF3AB82A}" srcOrd="0" destOrd="0" presId="urn:microsoft.com/office/officeart/2008/layout/VerticalCurvedList"/>
    <dgm:cxn modelId="{287E7C9B-43BC-460C-93AF-014207D828B6}" type="presParOf" srcId="{5A471AEE-C696-4CF7-AC86-BB7E9129BB60}" destId="{7D3D5F83-7493-49C8-8237-28C8AEB4998B}" srcOrd="1" destOrd="0" presId="urn:microsoft.com/office/officeart/2008/layout/VerticalCurvedList"/>
    <dgm:cxn modelId="{4F6D05A4-CE8A-4589-B7AD-156ABA98B3F8}" type="presParOf" srcId="{5A471AEE-C696-4CF7-AC86-BB7E9129BB60}" destId="{3E234757-7552-4A4E-8B0E-282D38FDBEC0}" srcOrd="2" destOrd="0" presId="urn:microsoft.com/office/officeart/2008/layout/VerticalCurvedList"/>
    <dgm:cxn modelId="{456BCB32-EE97-4DB2-B18A-D2F70F481E8D}" type="presParOf" srcId="{5A471AEE-C696-4CF7-AC86-BB7E9129BB60}" destId="{B6DFE6B4-A610-4E7D-B804-2802F6CE22C2}" srcOrd="3" destOrd="0" presId="urn:microsoft.com/office/officeart/2008/layout/VerticalCurvedList"/>
    <dgm:cxn modelId="{8D5FF6F4-70A5-4055-8A87-FD06C63F62C2}" type="presParOf" srcId="{C71BBEA4-0627-4830-A17F-9A9204F662B6}" destId="{6BA62763-B6F7-45D4-A8EA-C7835E29138A}" srcOrd="1" destOrd="0" presId="urn:microsoft.com/office/officeart/2008/layout/VerticalCurvedList"/>
    <dgm:cxn modelId="{C2DA986F-EC4A-45BE-96E5-173FB7257977}" type="presParOf" srcId="{C71BBEA4-0627-4830-A17F-9A9204F662B6}" destId="{8A7BC23F-0502-4555-86B9-F8CBFD51FAED}" srcOrd="2" destOrd="0" presId="urn:microsoft.com/office/officeart/2008/layout/VerticalCurvedList"/>
    <dgm:cxn modelId="{9C9C00DF-179F-4072-A867-38B305550ECD}" type="presParOf" srcId="{8A7BC23F-0502-4555-86B9-F8CBFD51FAED}" destId="{0229D3A1-0FCE-4A5D-877C-5CBC696760D8}" srcOrd="0" destOrd="0" presId="urn:microsoft.com/office/officeart/2008/layout/VerticalCurvedList"/>
    <dgm:cxn modelId="{AEDE82E0-F99B-4BEB-B38A-31C86422398C}" type="presParOf" srcId="{C71BBEA4-0627-4830-A17F-9A9204F662B6}" destId="{768EC1CC-5680-4D37-B026-CBA14619DF38}" srcOrd="3" destOrd="0" presId="urn:microsoft.com/office/officeart/2008/layout/VerticalCurvedList"/>
    <dgm:cxn modelId="{CA2E924F-3ABD-4C05-B864-BD905148999A}" type="presParOf" srcId="{C71BBEA4-0627-4830-A17F-9A9204F662B6}" destId="{50377EDA-23E9-4D9F-A606-FA975D34A7AC}" srcOrd="4" destOrd="0" presId="urn:microsoft.com/office/officeart/2008/layout/VerticalCurvedList"/>
    <dgm:cxn modelId="{511B4ABA-672D-44A5-B4D7-72A632906B34}" type="presParOf" srcId="{50377EDA-23E9-4D9F-A606-FA975D34A7AC}" destId="{52131880-396A-4CD4-A180-8ADB6698EB81}" srcOrd="0" destOrd="0" presId="urn:microsoft.com/office/officeart/2008/layout/VerticalCurvedList"/>
    <dgm:cxn modelId="{F6EC4530-BE55-489D-9CBB-6F7EE47F200E}" type="presParOf" srcId="{C71BBEA4-0627-4830-A17F-9A9204F662B6}" destId="{B8F6F719-5776-4C88-B268-37CE6A670596}" srcOrd="5" destOrd="0" presId="urn:microsoft.com/office/officeart/2008/layout/VerticalCurvedList"/>
    <dgm:cxn modelId="{67A76902-8726-4324-BF7E-0B05CF119C4D}" type="presParOf" srcId="{C71BBEA4-0627-4830-A17F-9A9204F662B6}" destId="{65F08AC6-D8EA-43B5-9AEF-B3995B61F49B}" srcOrd="6" destOrd="0" presId="urn:microsoft.com/office/officeart/2008/layout/VerticalCurvedList"/>
    <dgm:cxn modelId="{226867EA-E2E8-4C3F-AF32-6845C866E961}" type="presParOf" srcId="{65F08AC6-D8EA-43B5-9AEF-B3995B61F49B}" destId="{A587B3AE-475F-4714-BC4A-7CFFBE2EC5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D5F83-7493-49C8-8237-28C8AEB4998B}">
      <dsp:nvSpPr>
        <dsp:cNvPr id="0" name=""/>
        <dsp:cNvSpPr/>
      </dsp:nvSpPr>
      <dsp:spPr>
        <a:xfrm>
          <a:off x="-4579392" y="-702136"/>
          <a:ext cx="5455064" cy="5455064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62763-B6F7-45D4-A8EA-C7835E29138A}">
      <dsp:nvSpPr>
        <dsp:cNvPr id="0" name=""/>
        <dsp:cNvSpPr/>
      </dsp:nvSpPr>
      <dsp:spPr>
        <a:xfrm>
          <a:off x="563172" y="405079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/>
            <a:t>Functional Analysis</a:t>
          </a:r>
          <a:endParaRPr lang="zh-TW" sz="3900" kern="1200" dirty="0"/>
        </a:p>
      </dsp:txBody>
      <dsp:txXfrm>
        <a:off x="563172" y="405079"/>
        <a:ext cx="9440249" cy="810158"/>
      </dsp:txXfrm>
    </dsp:sp>
    <dsp:sp modelId="{0229D3A1-0FCE-4A5D-877C-5CBC696760D8}">
      <dsp:nvSpPr>
        <dsp:cNvPr id="0" name=""/>
        <dsp:cNvSpPr/>
      </dsp:nvSpPr>
      <dsp:spPr>
        <a:xfrm>
          <a:off x="56823" y="303809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C1CC-5680-4D37-B026-CBA14619DF38}">
      <dsp:nvSpPr>
        <dsp:cNvPr id="0" name=""/>
        <dsp:cNvSpPr/>
      </dsp:nvSpPr>
      <dsp:spPr>
        <a:xfrm>
          <a:off x="857665" y="1620316"/>
          <a:ext cx="9145756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/>
            <a:t>Dataflow Analysis</a:t>
          </a:r>
          <a:endParaRPr lang="zh-TW" sz="3900" kern="1200" dirty="0"/>
        </a:p>
      </dsp:txBody>
      <dsp:txXfrm>
        <a:off x="857665" y="1620316"/>
        <a:ext cx="9145756" cy="810158"/>
      </dsp:txXfrm>
    </dsp:sp>
    <dsp:sp modelId="{52131880-396A-4CD4-A180-8ADB6698EB81}">
      <dsp:nvSpPr>
        <dsp:cNvPr id="0" name=""/>
        <dsp:cNvSpPr/>
      </dsp:nvSpPr>
      <dsp:spPr>
        <a:xfrm>
          <a:off x="351316" y="1519047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6F719-5776-4C88-B268-37CE6A670596}">
      <dsp:nvSpPr>
        <dsp:cNvPr id="0" name=""/>
        <dsp:cNvSpPr/>
      </dsp:nvSpPr>
      <dsp:spPr>
        <a:xfrm>
          <a:off x="563172" y="2835554"/>
          <a:ext cx="9440249" cy="810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063" tIns="99060" rIns="99060" bIns="9906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 dirty="0" smtClean="0"/>
            <a:t>活動</a:t>
          </a:r>
          <a:r>
            <a:rPr lang="en-US" altLang="zh-TW" sz="3900" kern="1200" dirty="0" smtClean="0"/>
            <a:t>Analysis</a:t>
          </a:r>
          <a:endParaRPr lang="zh-TW" sz="3900" kern="1200" dirty="0"/>
        </a:p>
      </dsp:txBody>
      <dsp:txXfrm>
        <a:off x="563172" y="2835554"/>
        <a:ext cx="9440249" cy="810158"/>
      </dsp:txXfrm>
    </dsp:sp>
    <dsp:sp modelId="{A587B3AE-475F-4714-BC4A-7CFFBE2EC53C}">
      <dsp:nvSpPr>
        <dsp:cNvPr id="0" name=""/>
        <dsp:cNvSpPr/>
      </dsp:nvSpPr>
      <dsp:spPr>
        <a:xfrm>
          <a:off x="56823" y="2734284"/>
          <a:ext cx="1012698" cy="10126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19DE-12A6-48F3-A404-0085D352AD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01137-CF70-4E04-8948-B94EC7395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1.Save</a:t>
            </a:r>
            <a:r>
              <a:rPr lang="en-US" altLang="zh-TW" baseline="0" dirty="0" smtClean="0"/>
              <a:t> 3 images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simultaneously, and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images to Cloud by UDP(4G)</a:t>
            </a:r>
          </a:p>
          <a:p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2.VGA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3 input’s images (by USB)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1137-CF70-4E04-8948-B94EC73957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3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package1.package"/><Relationship Id="rId4" Type="http://schemas.openxmlformats.org/officeDocument/2006/relationships/hyperlink" Target="softandhard%20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loudcnt%20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.vsd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Vehicle Monitoring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855845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Advisor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陳朝烈</a:t>
            </a:r>
            <a:endParaRPr lang="en-US" altLang="zh-TW" dirty="0" smtClean="0"/>
          </a:p>
          <a:p>
            <a:r>
              <a:rPr lang="en-US" altLang="zh-TW" dirty="0" smtClean="0"/>
              <a:t>Member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葉日勝</a:t>
            </a:r>
            <a:r>
              <a:rPr lang="zh-TW" altLang="en-US" dirty="0"/>
              <a:t> </a:t>
            </a:r>
            <a:r>
              <a:rPr lang="zh-TW" altLang="en-US" dirty="0" smtClean="0"/>
              <a:t>  黃柏儒   黃少鏞   楊豐瑞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3400" y="461791"/>
            <a:ext cx="10058400" cy="1609344"/>
          </a:xfrm>
        </p:spPr>
        <p:txBody>
          <a:bodyPr/>
          <a:lstStyle/>
          <a:p>
            <a:r>
              <a:rPr lang="en-US" altLang="zh-TW" b="1" dirty="0" err="1" smtClean="0"/>
              <a:t>mcu</a:t>
            </a:r>
            <a:endParaRPr lang="zh-TW" altLang="en-US" b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3613052" y="2321815"/>
            <a:ext cx="2289260" cy="2828421"/>
            <a:chOff x="3404690" y="2321815"/>
            <a:chExt cx="2289260" cy="2828421"/>
          </a:xfrm>
        </p:grpSpPr>
        <p:sp>
          <p:nvSpPr>
            <p:cNvPr id="30" name="圓角矩形 29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747171" y="2939668"/>
              <a:ext cx="167116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Image[3]</a:t>
              </a:r>
              <a:endParaRPr lang="zh-TW" altLang="en-US" sz="2400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80080" y="3519488"/>
              <a:ext cx="180534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{</a:t>
              </a:r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 smtClean="0"/>
                <a:t>M_Photo</a:t>
              </a:r>
              <a:r>
                <a:rPr lang="en-US" altLang="zh-TW" sz="2400" b="1" dirty="0" smtClean="0"/>
                <a:t>,</a:t>
              </a:r>
              <a:endParaRPr lang="zh-TW" altLang="en-US" sz="2400" b="1" dirty="0"/>
            </a:p>
            <a:p>
              <a:pPr algn="ctr"/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r>
                <a:rPr lang="en-US" altLang="zh-TW" sz="2400" b="1" dirty="0" smtClean="0"/>
                <a:t>}</a:t>
              </a:r>
              <a:endParaRPr lang="zh-TW" altLang="en-US" sz="2400" b="1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32" name="圓角矩形 31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952473" y="3227915"/>
              <a:ext cx="1987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Input 3 image by USB, save in array, send by UDP(4G) 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25" name="圓角矩形 24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228459" y="2997083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85460" y="3657988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228459" y="4318893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0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6078290" y="2407811"/>
            <a:ext cx="2289260" cy="28284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154789" y="2535912"/>
            <a:ext cx="21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PARAMETER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61090" y="3090014"/>
            <a:ext cx="2284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Topic</a:t>
            </a:r>
          </a:p>
          <a:p>
            <a:pPr algn="ctr"/>
            <a:r>
              <a:rPr lang="en-US" altLang="zh-TW" sz="2400" b="1" dirty="0" smtClean="0"/>
              <a:t>(MQTT Topic)</a:t>
            </a:r>
            <a:endParaRPr lang="en-US" altLang="zh-TW" sz="2400" b="1" dirty="0"/>
          </a:p>
        </p:txBody>
      </p:sp>
      <p:sp>
        <p:nvSpPr>
          <p:cNvPr id="32" name="圓角矩形 31"/>
          <p:cNvSpPr/>
          <p:nvPr/>
        </p:nvSpPr>
        <p:spPr>
          <a:xfrm>
            <a:off x="8694366" y="2407810"/>
            <a:ext cx="3408734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45572" y="2535912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785686" y="3712383"/>
            <a:ext cx="353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Send Image(image</a:t>
            </a:r>
            <a:r>
              <a:rPr lang="en-US" altLang="zh-TW" b="1" dirty="0" smtClean="0"/>
              <a:t>[],Topic</a:t>
            </a:r>
            <a:r>
              <a:rPr lang="en-US" altLang="zh-TW" b="1" dirty="0"/>
              <a:t>); </a:t>
            </a:r>
            <a:endParaRPr lang="zh-TW" altLang="en-US" b="1" dirty="0"/>
          </a:p>
        </p:txBody>
      </p:sp>
      <p:sp>
        <p:nvSpPr>
          <p:cNvPr id="36" name="圓角矩形 35"/>
          <p:cNvSpPr/>
          <p:nvPr/>
        </p:nvSpPr>
        <p:spPr>
          <a:xfrm>
            <a:off x="480156" y="2407811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03561" y="253591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89205" y="3035992"/>
            <a:ext cx="167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Image[3]</a:t>
            </a:r>
            <a:endParaRPr lang="zh-TW" altLang="en-US" sz="24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2114" y="3615812"/>
            <a:ext cx="180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{</a:t>
            </a:r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 smtClean="0"/>
              <a:t>M_Photo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}</a:t>
            </a:r>
            <a:endParaRPr lang="zh-TW" altLang="en-US" sz="24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926681" y="4081715"/>
            <a:ext cx="2640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Image[]</a:t>
            </a:r>
          </a:p>
          <a:p>
            <a:pPr algn="ctr"/>
            <a:r>
              <a:rPr lang="en-US" altLang="zh-TW" sz="2400" b="1" dirty="0"/>
              <a:t>(Image Content)</a:t>
            </a:r>
            <a:endParaRPr lang="zh-TW" altLang="en-US" sz="2400" b="1" dirty="0"/>
          </a:p>
        </p:txBody>
      </p:sp>
      <p:sp>
        <p:nvSpPr>
          <p:cNvPr id="53" name="圓角矩形 52"/>
          <p:cNvSpPr/>
          <p:nvPr/>
        </p:nvSpPr>
        <p:spPr>
          <a:xfrm>
            <a:off x="3279222" y="1369152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675781" y="1496163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554611" y="2599619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567272" y="1957828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3279536" y="4081715"/>
            <a:ext cx="2289260" cy="2361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676095" y="4208726"/>
            <a:ext cx="15630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OUTPUT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554925" y="5312182"/>
            <a:ext cx="180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r>
              <a:rPr lang="en-US" altLang="zh-TW" sz="2400" b="1" dirty="0" smtClean="0"/>
              <a:t>,</a:t>
            </a:r>
            <a:endParaRPr lang="zh-TW" altLang="en-US" sz="2400" b="1" dirty="0"/>
          </a:p>
          <a:p>
            <a:pPr algn="ctr"/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567586" y="4670391"/>
            <a:ext cx="16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To RSP3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8877044" y="4393392"/>
            <a:ext cx="303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//</a:t>
            </a:r>
            <a:r>
              <a:rPr lang="en-US" altLang="zh-TW" b="1" dirty="0" smtClean="0"/>
              <a:t>Send to the specified </a:t>
            </a:r>
            <a:r>
              <a:rPr lang="en-US" altLang="zh-TW" b="1" dirty="0" err="1" smtClean="0"/>
              <a:t>Rasperry</a:t>
            </a:r>
            <a:r>
              <a:rPr lang="en-US" altLang="zh-TW" b="1" dirty="0" smtClean="0"/>
              <a:t> Pi by MQTT</a:t>
            </a:r>
            <a:endParaRPr lang="zh-TW" altLang="en-US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9034439" y="3170314"/>
            <a:ext cx="303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TW" b="1" dirty="0" smtClean="0"/>
              <a:t>Read Image[];</a:t>
            </a:r>
            <a:endParaRPr lang="fr-FR" altLang="zh-TW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0180"/>
            <a:ext cx="10058400" cy="1609344"/>
          </a:xfrm>
        </p:spPr>
        <p:txBody>
          <a:bodyPr/>
          <a:lstStyle/>
          <a:p>
            <a:r>
              <a:rPr lang="en-US" altLang="zh-TW" b="1" dirty="0"/>
              <a:t>Rsp1 </a:t>
            </a:r>
            <a:r>
              <a:rPr lang="en-US" altLang="zh-TW" b="1" dirty="0" smtClean="0"/>
              <a:t>(</a:t>
            </a:r>
            <a:r>
              <a:rPr lang="en-US" altLang="zh-TW" b="1" dirty="0"/>
              <a:t>Distribute photo)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44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Rsp2 (</a:t>
            </a:r>
            <a:r>
              <a:rPr lang="en-US" altLang="zh-TW" b="1" dirty="0"/>
              <a:t>Stitch photo)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543622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73444" y="3676014"/>
              <a:ext cx="201364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515080" y="3026257"/>
              <a:ext cx="46306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Affine - image</a:t>
              </a:r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493" y="2320724"/>
            <a:ext cx="2289260" cy="2828421"/>
            <a:chOff x="66493" y="2320723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66493" y="2320723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0256" y="2448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1634" y="3316397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3544" y="3977302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86342" y="2320724"/>
            <a:ext cx="2640724" cy="2828421"/>
            <a:chOff x="4923417" y="2320724"/>
            <a:chExt cx="2640724" cy="2828421"/>
          </a:xfrm>
        </p:grpSpPr>
        <p:sp>
          <p:nvSpPr>
            <p:cNvPr id="22" name="圓角矩形 21"/>
            <p:cNvSpPr/>
            <p:nvPr/>
          </p:nvSpPr>
          <p:spPr>
            <a:xfrm>
              <a:off x="5075026" y="2320724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51525" y="2448825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57826" y="3002927"/>
              <a:ext cx="22849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</a:p>
            <a:p>
              <a:pPr algn="ctr"/>
              <a:r>
                <a:rPr lang="en-US" altLang="zh-TW" sz="2400" b="1" dirty="0" smtClean="0"/>
                <a:t>(MQTT Topic)</a:t>
              </a:r>
              <a:endParaRPr lang="en-US" altLang="zh-TW" sz="2400" b="1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923417" y="3994628"/>
              <a:ext cx="26407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Image[]</a:t>
              </a:r>
            </a:p>
            <a:p>
              <a:pPr algn="ctr"/>
              <a:r>
                <a:rPr lang="en-US" altLang="zh-TW" sz="2400" b="1" dirty="0"/>
                <a:t>(Image Content)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3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Rsp3 (</a:t>
            </a:r>
            <a:r>
              <a:rPr lang="en-US" altLang="zh-TW" b="1" dirty="0"/>
              <a:t>Stitch photo)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543622" y="2320724"/>
            <a:ext cx="2289260" cy="2828421"/>
            <a:chOff x="3404690" y="2321815"/>
            <a:chExt cx="2289260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73444" y="3676014"/>
              <a:ext cx="201364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L-</a:t>
              </a:r>
              <a:r>
                <a:rPr lang="en-US" altLang="zh-TW" sz="2400" b="1" dirty="0" err="1" smtClean="0"/>
                <a:t>M_Photo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6493" y="2320724"/>
            <a:ext cx="2289260" cy="2828421"/>
            <a:chOff x="66493" y="2320723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66493" y="2320723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20256" y="2448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01634" y="3316397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L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3544" y="3977302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err="1"/>
                <a:t>M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86343" y="2320724"/>
            <a:ext cx="2640724" cy="2828421"/>
            <a:chOff x="4923418" y="2320724"/>
            <a:chExt cx="2640724" cy="2828421"/>
          </a:xfrm>
        </p:grpSpPr>
        <p:sp>
          <p:nvSpPr>
            <p:cNvPr id="22" name="圓角矩形 21"/>
            <p:cNvSpPr/>
            <p:nvPr/>
          </p:nvSpPr>
          <p:spPr>
            <a:xfrm>
              <a:off x="5075026" y="2320724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51525" y="2448825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057826" y="3002927"/>
              <a:ext cx="22849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</a:p>
            <a:p>
              <a:pPr algn="ctr"/>
              <a:r>
                <a:rPr lang="en-US" altLang="zh-TW" sz="2400" b="1" dirty="0" smtClean="0"/>
                <a:t>(MQTT Topic)</a:t>
              </a:r>
              <a:endParaRPr lang="en-US" altLang="zh-TW" sz="2400" b="1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923418" y="3994628"/>
              <a:ext cx="26407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Image[]</a:t>
              </a:r>
            </a:p>
            <a:p>
              <a:pPr algn="ctr"/>
              <a:r>
                <a:rPr lang="en-US" altLang="zh-TW" sz="2400" b="1" dirty="0" smtClean="0"/>
                <a:t>(Image Content)</a:t>
              </a:r>
              <a:endParaRPr lang="zh-TW" altLang="en-US" sz="2400" b="1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515080" y="3026257"/>
              <a:ext cx="46306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Affine - image</a:t>
              </a:r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2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Rsp4 </a:t>
            </a:r>
            <a:r>
              <a:rPr lang="en-US" altLang="zh-TW" b="1" dirty="0"/>
              <a:t>(Stitch photo)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2530104" y="2320724"/>
            <a:ext cx="2312728" cy="2828421"/>
            <a:chOff x="2808909" y="2320724"/>
            <a:chExt cx="2312728" cy="2828421"/>
          </a:xfrm>
        </p:grpSpPr>
        <p:sp>
          <p:nvSpPr>
            <p:cNvPr id="5" name="圓角矩形 4"/>
            <p:cNvSpPr/>
            <p:nvPr/>
          </p:nvSpPr>
          <p:spPr>
            <a:xfrm>
              <a:off x="2820643" y="2320724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83771" y="2447735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808909" y="3606232"/>
              <a:ext cx="231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L-M-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034326" y="2320724"/>
            <a:ext cx="2289260" cy="2828421"/>
            <a:chOff x="6052600" y="2320725"/>
            <a:chExt cx="2289260" cy="2828421"/>
          </a:xfrm>
        </p:grpSpPr>
        <p:sp>
          <p:nvSpPr>
            <p:cNvPr id="9" name="圓角矩形 8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49350" y="2320723"/>
            <a:ext cx="2289260" cy="2828421"/>
            <a:chOff x="177694" y="2320725"/>
            <a:chExt cx="228926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177694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1099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42343" y="3283453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M-</a:t>
              </a:r>
              <a:r>
                <a:rPr lang="en-US" altLang="zh-TW" sz="2400" b="1" dirty="0" err="1" smtClean="0"/>
                <a:t>R_Photo</a:t>
              </a:r>
              <a:endParaRPr lang="zh-TW" altLang="en-US" sz="2400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42343" y="3978281"/>
              <a:ext cx="181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L-</a:t>
              </a:r>
              <a:r>
                <a:rPr lang="en-US" altLang="zh-TW" sz="2400" b="1" dirty="0" err="1" smtClean="0"/>
                <a:t>M_Photo</a:t>
              </a:r>
              <a:endParaRPr lang="zh-TW" altLang="en-US" sz="2400" b="1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515080" y="2320724"/>
            <a:ext cx="4630651" cy="2828421"/>
            <a:chOff x="7515080" y="2320723"/>
            <a:chExt cx="4630651" cy="2828421"/>
          </a:xfrm>
        </p:grpSpPr>
        <p:sp>
          <p:nvSpPr>
            <p:cNvPr id="20" name="圓角矩形 19"/>
            <p:cNvSpPr/>
            <p:nvPr/>
          </p:nvSpPr>
          <p:spPr>
            <a:xfrm>
              <a:off x="7544008" y="2320723"/>
              <a:ext cx="4572795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999088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15080" y="3245332"/>
              <a:ext cx="46306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err="1" smtClean="0"/>
                <a:t>KeyPoints</a:t>
              </a:r>
              <a:r>
                <a:rPr lang="en-US" altLang="zh-TW" b="1" dirty="0" smtClean="0"/>
                <a:t> Detector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Extraction – data array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Feature Matching - image</a:t>
              </a:r>
              <a:endParaRPr lang="en-US" altLang="zh-TW" b="1" dirty="0"/>
            </a:p>
            <a:p>
              <a:pPr algn="ctr"/>
              <a:r>
                <a:rPr lang="en-US" altLang="zh-TW" b="1" dirty="0" smtClean="0"/>
                <a:t>Stitch - image</a:t>
              </a:r>
              <a:endParaRPr lang="en-US" altLang="zh-TW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3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5156" y="94074"/>
            <a:ext cx="10058400" cy="1609344"/>
          </a:xfrm>
        </p:spPr>
        <p:txBody>
          <a:bodyPr/>
          <a:lstStyle/>
          <a:p>
            <a:r>
              <a:rPr lang="en-US" altLang="zh-TW" b="1" dirty="0" smtClean="0"/>
              <a:t>MQTT</a:t>
            </a:r>
            <a:endParaRPr lang="zh-TW" altLang="en-US" b="1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839624" y="2320724"/>
            <a:ext cx="2289260" cy="3047925"/>
            <a:chOff x="9839624" y="2320724"/>
            <a:chExt cx="2289260" cy="3047925"/>
          </a:xfrm>
        </p:grpSpPr>
        <p:sp>
          <p:nvSpPr>
            <p:cNvPr id="19" name="圓角矩形 18"/>
            <p:cNvSpPr/>
            <p:nvPr/>
          </p:nvSpPr>
          <p:spPr>
            <a:xfrm>
              <a:off x="9839624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9946193" y="3060325"/>
              <a:ext cx="21826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/>
                <a:t>To reduce communication loss, use QOS2 to build</a:t>
              </a:r>
            </a:p>
            <a:p>
              <a:endParaRPr lang="zh-TW" altLang="en-US" sz="24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142189" y="2448832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30643" y="2320723"/>
            <a:ext cx="3314700" cy="2828421"/>
            <a:chOff x="230643" y="2320723"/>
            <a:chExt cx="331470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230643" y="2320723"/>
              <a:ext cx="331470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268745" y="2380220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38074" y="2854843"/>
              <a:ext cx="3043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1 :  </a:t>
              </a:r>
              <a:r>
                <a:rPr lang="en-US" altLang="zh-TW" dirty="0" err="1" smtClean="0"/>
                <a:t>M_Photo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R_Photo</a:t>
              </a:r>
              <a:endParaRPr lang="en-US" altLang="zh-TW" dirty="0" smtClean="0"/>
            </a:p>
            <a:p>
              <a:pPr algn="ctr"/>
              <a:endParaRPr lang="en-US" altLang="zh-TW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76545" y="3363047"/>
              <a:ext cx="2966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2:  </a:t>
              </a:r>
              <a:r>
                <a:rPr lang="en-US" altLang="zh-TW" dirty="0" err="1" smtClean="0"/>
                <a:t>L_Photo</a:t>
              </a:r>
              <a:r>
                <a:rPr lang="en-US" altLang="zh-TW" dirty="0"/>
                <a:t>, 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08208" y="3871251"/>
              <a:ext cx="23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3 : M-</a:t>
              </a:r>
              <a:r>
                <a:rPr lang="en-US" altLang="zh-TW" dirty="0" err="1" smtClean="0"/>
                <a:t>R_Photo</a:t>
              </a:r>
              <a:endParaRPr lang="en-US" altLang="zh-TW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12633" y="4379455"/>
              <a:ext cx="2293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4 : L-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  <a:p>
              <a:pPr algn="ctr"/>
              <a:endParaRPr lang="en-US" altLang="zh-TW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7320257" y="2320723"/>
            <a:ext cx="2289260" cy="2828421"/>
            <a:chOff x="7220667" y="2320723"/>
            <a:chExt cx="2289260" cy="2828421"/>
          </a:xfrm>
        </p:grpSpPr>
        <p:grpSp>
          <p:nvGrpSpPr>
            <p:cNvPr id="8" name="群組 7"/>
            <p:cNvGrpSpPr/>
            <p:nvPr/>
          </p:nvGrpSpPr>
          <p:grpSpPr>
            <a:xfrm>
              <a:off x="7220667" y="2320723"/>
              <a:ext cx="2289260" cy="2828421"/>
              <a:chOff x="6052600" y="2320725"/>
              <a:chExt cx="2289260" cy="2828421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052600" y="2320725"/>
                <a:ext cx="2289260" cy="282842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29099" y="2448826"/>
                <a:ext cx="2184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bg1"/>
                    </a:solidFill>
                  </a:rPr>
                  <a:t>PARAMETER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7321605" y="3547713"/>
              <a:ext cx="2087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Topic</a:t>
              </a:r>
              <a:endParaRPr lang="zh-TW" altLang="en-US" sz="2400" b="1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775450" y="2320723"/>
            <a:ext cx="3314700" cy="2828421"/>
            <a:chOff x="3710848" y="2320723"/>
            <a:chExt cx="3314700" cy="2828421"/>
          </a:xfrm>
        </p:grpSpPr>
        <p:sp>
          <p:nvSpPr>
            <p:cNvPr id="31" name="圓角矩形 30"/>
            <p:cNvSpPr/>
            <p:nvPr/>
          </p:nvSpPr>
          <p:spPr>
            <a:xfrm>
              <a:off x="3710848" y="2320723"/>
              <a:ext cx="331470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625046" y="2380220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846660" y="2854843"/>
              <a:ext cx="3043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1 :  </a:t>
              </a:r>
              <a:r>
                <a:rPr lang="en-US" altLang="zh-TW" dirty="0" err="1" smtClean="0"/>
                <a:t>M_Photo</a:t>
              </a:r>
              <a:r>
                <a:rPr lang="en-US" altLang="zh-TW" dirty="0" smtClean="0"/>
                <a:t>, </a:t>
              </a:r>
              <a:r>
                <a:rPr lang="en-US" altLang="zh-TW" dirty="0" err="1" smtClean="0"/>
                <a:t>R_Photo</a:t>
              </a:r>
              <a:endParaRPr lang="en-US" altLang="zh-TW" dirty="0" smtClean="0"/>
            </a:p>
            <a:p>
              <a:pPr algn="ctr"/>
              <a:endParaRPr lang="en-US" altLang="zh-TW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885132" y="3363047"/>
              <a:ext cx="2966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2:  </a:t>
              </a:r>
              <a:r>
                <a:rPr lang="en-US" altLang="zh-TW" dirty="0" err="1" smtClean="0"/>
                <a:t>L_Photo</a:t>
              </a:r>
              <a:r>
                <a:rPr lang="en-US" altLang="zh-TW" dirty="0"/>
                <a:t>, 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216793" y="3871251"/>
              <a:ext cx="23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3 : M-</a:t>
              </a:r>
              <a:r>
                <a:rPr lang="en-US" altLang="zh-TW" dirty="0" err="1" smtClean="0"/>
                <a:t>R_Photo</a:t>
              </a:r>
              <a:endParaRPr lang="en-US" altLang="zh-TW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221218" y="4379455"/>
              <a:ext cx="2293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Topic 4 : L-</a:t>
              </a:r>
              <a:r>
                <a:rPr lang="en-US" altLang="zh-TW" dirty="0" err="1" smtClean="0"/>
                <a:t>M_Photo</a:t>
              </a:r>
              <a:endParaRPr lang="en-US" altLang="zh-TW" dirty="0"/>
            </a:p>
            <a:p>
              <a:pPr algn="ctr"/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ui</a:t>
            </a:r>
            <a:endParaRPr lang="zh-TW" altLang="en-US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3537620" y="2321815"/>
            <a:ext cx="2440123" cy="2828421"/>
            <a:chOff x="3329258" y="2321815"/>
            <a:chExt cx="2440123" cy="2828421"/>
          </a:xfrm>
        </p:grpSpPr>
        <p:sp>
          <p:nvSpPr>
            <p:cNvPr id="5" name="圓角矩形 4"/>
            <p:cNvSpPr/>
            <p:nvPr/>
          </p:nvSpPr>
          <p:spPr>
            <a:xfrm>
              <a:off x="3404690" y="2321815"/>
              <a:ext cx="2289260" cy="282842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01249" y="2448826"/>
              <a:ext cx="1563004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</a:rPr>
                <a:t>OUTPUT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329258" y="3412580"/>
              <a:ext cx="2440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/>
                <a:t>Display Image</a:t>
              </a:r>
              <a:endParaRPr lang="en-US" altLang="zh-TW" sz="2400" b="1" dirty="0" smtClean="0"/>
            </a:p>
            <a:p>
              <a:pPr algn="ctr"/>
              <a:r>
                <a:rPr lang="en-US" altLang="zh-TW" sz="2400" b="1" dirty="0" smtClean="0"/>
                <a:t>(</a:t>
              </a:r>
              <a:r>
                <a:rPr lang="en-US" altLang="zh-TW" sz="2400" b="1" dirty="0"/>
                <a:t>VGA or HDMI)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412119" y="2320725"/>
            <a:ext cx="2289260" cy="2828421"/>
            <a:chOff x="6052600" y="2320725"/>
            <a:chExt cx="2289260" cy="2828421"/>
          </a:xfrm>
        </p:grpSpPr>
        <p:sp>
          <p:nvSpPr>
            <p:cNvPr id="10" name="圓角矩形 9"/>
            <p:cNvSpPr/>
            <p:nvPr/>
          </p:nvSpPr>
          <p:spPr>
            <a:xfrm>
              <a:off x="6052600" y="2320725"/>
              <a:ext cx="2289260" cy="282842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129099" y="2448826"/>
              <a:ext cx="2184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PARAMETER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802007" y="3534090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Null</a:t>
              </a:r>
              <a:endParaRPr lang="zh-TW" altLang="en-US" sz="2400" b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9211187" y="2320724"/>
            <a:ext cx="2289260" cy="2828421"/>
            <a:chOff x="8801612" y="2320724"/>
            <a:chExt cx="2289260" cy="2828421"/>
          </a:xfrm>
        </p:grpSpPr>
        <p:sp>
          <p:nvSpPr>
            <p:cNvPr id="14" name="圓角矩形 13"/>
            <p:cNvSpPr/>
            <p:nvPr/>
          </p:nvSpPr>
          <p:spPr>
            <a:xfrm>
              <a:off x="8801612" y="2320724"/>
              <a:ext cx="2289260" cy="28284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114924" y="2448826"/>
              <a:ext cx="1662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METHOD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9041211" y="3038593"/>
              <a:ext cx="198753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/>
                <a:t>UDP receive data</a:t>
              </a:r>
              <a:r>
                <a:rPr lang="en-US" altLang="zh-TW" b="1" dirty="0" smtClean="0"/>
                <a:t>, display interface through </a:t>
              </a:r>
              <a:r>
                <a:rPr lang="en-US" altLang="zh-TW" b="1" dirty="0" smtClean="0"/>
                <a:t>C</a:t>
              </a:r>
              <a:r>
                <a:rPr lang="en-US" altLang="zh-TW" b="1" dirty="0"/>
                <a:t># </a:t>
              </a:r>
              <a:r>
                <a:rPr lang="en-US" altLang="zh-TW" b="1" dirty="0" smtClean="0"/>
                <a:t>Form</a:t>
              </a:r>
              <a:r>
                <a:rPr lang="en-US" altLang="zh-TW" b="1" dirty="0" smtClean="0"/>
                <a:t>, use </a:t>
              </a:r>
              <a:r>
                <a:rPr lang="en-US" altLang="zh-TW" b="1" dirty="0" smtClean="0"/>
                <a:t>VGA </a:t>
              </a:r>
              <a:r>
                <a:rPr lang="en-US" altLang="zh-TW" b="1" dirty="0"/>
                <a:t>or </a:t>
              </a:r>
              <a:r>
                <a:rPr lang="en-US" altLang="zh-TW" b="1" dirty="0" smtClean="0"/>
                <a:t>HDMI to display screen</a:t>
              </a:r>
              <a:endParaRPr lang="en-US" altLang="zh-TW" b="1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13985" y="2320725"/>
            <a:ext cx="2289260" cy="2828421"/>
            <a:chOff x="813985" y="2320725"/>
            <a:chExt cx="2289260" cy="2828421"/>
          </a:xfrm>
        </p:grpSpPr>
        <p:sp>
          <p:nvSpPr>
            <p:cNvPr id="18" name="圓角矩形 17"/>
            <p:cNvSpPr/>
            <p:nvPr/>
          </p:nvSpPr>
          <p:spPr>
            <a:xfrm>
              <a:off x="813985" y="2320725"/>
              <a:ext cx="2289260" cy="28284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337390" y="2448826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bg1"/>
                  </a:solidFill>
                </a:rPr>
                <a:t>INPUT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857116" y="3657988"/>
              <a:ext cx="2149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L-M-</a:t>
              </a:r>
              <a:r>
                <a:rPr lang="en-US" altLang="zh-TW" sz="2400" b="1" dirty="0" err="1"/>
                <a:t>R</a:t>
              </a:r>
              <a:r>
                <a:rPr lang="en-US" altLang="zh-TW" sz="2400" b="1" dirty="0" err="1" smtClean="0"/>
                <a:t>_Photo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2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群組 196"/>
          <p:cNvGrpSpPr/>
          <p:nvPr/>
        </p:nvGrpSpPr>
        <p:grpSpPr>
          <a:xfrm>
            <a:off x="-1292648" y="-627839"/>
            <a:ext cx="15843440" cy="7726282"/>
            <a:chOff x="-1292648" y="-627839"/>
            <a:chExt cx="15843440" cy="7726282"/>
          </a:xfrm>
        </p:grpSpPr>
        <p:cxnSp>
          <p:nvCxnSpPr>
            <p:cNvPr id="146" name="肘形接點 145"/>
            <p:cNvCxnSpPr>
              <a:endCxn id="127" idx="0"/>
            </p:cNvCxnSpPr>
            <p:nvPr/>
          </p:nvCxnSpPr>
          <p:spPr>
            <a:xfrm rot="5400000">
              <a:off x="9989410" y="1293643"/>
              <a:ext cx="1590968" cy="1070819"/>
            </a:xfrm>
            <a:prstGeom prst="bentConnector3">
              <a:avLst>
                <a:gd name="adj1" fmla="val 5474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-1292648" y="783239"/>
              <a:ext cx="1442434" cy="1545465"/>
              <a:chOff x="772732" y="734096"/>
              <a:chExt cx="1442434" cy="154546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CAM1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R_Photo</a:t>
                </a:r>
                <a:endParaRPr lang="zh-TW" altLang="en-US" dirty="0"/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-1292648" y="2558377"/>
              <a:ext cx="1442434" cy="1545465"/>
              <a:chOff x="772732" y="2509234"/>
              <a:chExt cx="1442434" cy="154546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CAM2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2732" y="2509234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/>
                  <a:t>M</a:t>
                </a:r>
                <a:r>
                  <a:rPr lang="en-US" altLang="zh-TW" dirty="0" err="1" smtClean="0"/>
                  <a:t>_Photo</a:t>
                </a:r>
                <a:endParaRPr lang="zh-TW" altLang="en-US" dirty="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-1292648" y="4333515"/>
              <a:ext cx="1442434" cy="1545465"/>
              <a:chOff x="772732" y="4284372"/>
              <a:chExt cx="1442434" cy="154546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772732" y="4284372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CAM3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72732" y="4284372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Catch</a:t>
                </a:r>
              </a:p>
              <a:p>
                <a:pPr algn="ctr"/>
                <a:r>
                  <a:rPr lang="en-US" altLang="zh-TW" dirty="0" err="1" smtClean="0"/>
                  <a:t>L_Photo</a:t>
                </a:r>
                <a:endParaRPr lang="zh-TW" altLang="en-US" dirty="0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149784" y="1236808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</a:t>
              </a:r>
              <a:r>
                <a:rPr lang="en-US" altLang="zh-TW" sz="1200" b="1" dirty="0"/>
                <a:t>.</a:t>
              </a:r>
              <a:r>
                <a:rPr lang="en-US" altLang="zh-TW" sz="1200" dirty="0" smtClean="0"/>
                <a:t>R_Photo</a:t>
              </a:r>
              <a:endParaRPr lang="zh-TW" altLang="en-US" sz="12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4284" y="3316845"/>
              <a:ext cx="96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10560" y="5120110"/>
              <a:ext cx="90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1.</a:t>
              </a:r>
              <a:r>
                <a:rPr lang="zh-TW" altLang="en-US" sz="1200" b="1" dirty="0" smtClean="0"/>
                <a:t> </a:t>
              </a:r>
              <a:r>
                <a:rPr lang="en-US" altLang="zh-TW" sz="1200" dirty="0" err="1" smtClean="0"/>
                <a:t>L_Photo</a:t>
              </a:r>
              <a:endParaRPr lang="zh-TW" altLang="en-US" sz="1200" dirty="0"/>
            </a:p>
          </p:txBody>
        </p:sp>
        <p:cxnSp>
          <p:nvCxnSpPr>
            <p:cNvPr id="37" name="肘形接點 36"/>
            <p:cNvCxnSpPr>
              <a:stCxn id="4" idx="3"/>
              <a:endCxn id="13" idx="1"/>
            </p:cNvCxnSpPr>
            <p:nvPr/>
          </p:nvCxnSpPr>
          <p:spPr>
            <a:xfrm>
              <a:off x="149786" y="1555972"/>
              <a:ext cx="1942563" cy="151280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6" idx="3"/>
              <a:endCxn id="12" idx="1"/>
            </p:cNvCxnSpPr>
            <p:nvPr/>
          </p:nvCxnSpPr>
          <p:spPr>
            <a:xfrm flipV="1">
              <a:off x="149786" y="3331109"/>
              <a:ext cx="19425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>
              <a:stCxn id="10" idx="3"/>
            </p:cNvCxnSpPr>
            <p:nvPr/>
          </p:nvCxnSpPr>
          <p:spPr>
            <a:xfrm flipV="1">
              <a:off x="149786" y="3580102"/>
              <a:ext cx="1942563" cy="1526146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群組 55"/>
            <p:cNvGrpSpPr/>
            <p:nvPr/>
          </p:nvGrpSpPr>
          <p:grpSpPr>
            <a:xfrm>
              <a:off x="2092349" y="1042964"/>
              <a:ext cx="2307466" cy="3570131"/>
              <a:chOff x="3436512" y="824248"/>
              <a:chExt cx="2307466" cy="3570131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3436512" y="1830407"/>
                <a:ext cx="2307466" cy="2563972"/>
                <a:chOff x="3075903" y="1737573"/>
                <a:chExt cx="2307466" cy="256397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075903" y="1737573"/>
                  <a:ext cx="2307466" cy="25639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/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MCU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075903" y="1737573"/>
                  <a:ext cx="2307466" cy="2039314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Read image-data</a:t>
                  </a:r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Show and Send image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3436512" y="824248"/>
                <a:ext cx="1146220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USB</a:t>
                </a:r>
              </a:p>
              <a:p>
                <a:pPr algn="ctr"/>
                <a:r>
                  <a:rPr lang="en-US" altLang="zh-TW" dirty="0" smtClean="0"/>
                  <a:t>HOST</a:t>
                </a:r>
                <a:endParaRPr lang="zh-TW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634247" y="824248"/>
                <a:ext cx="1109731" cy="54451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/>
                  <a:t>WiFi</a:t>
                </a:r>
                <a:endParaRPr lang="en-US" altLang="zh-TW" dirty="0" smtClean="0"/>
              </a:p>
              <a:p>
                <a:pPr algn="ctr"/>
                <a:r>
                  <a:rPr lang="en-US" altLang="zh-TW" dirty="0" smtClean="0"/>
                  <a:t>4G/5G</a:t>
                </a:r>
                <a:endParaRPr lang="zh-TW" altLang="en-US" dirty="0"/>
              </a:p>
            </p:txBody>
          </p:sp>
        </p:grpSp>
        <p:cxnSp>
          <p:nvCxnSpPr>
            <p:cNvPr id="61" name="直線單箭頭接點 60"/>
            <p:cNvCxnSpPr>
              <a:stCxn id="12" idx="3"/>
            </p:cNvCxnSpPr>
            <p:nvPr/>
          </p:nvCxnSpPr>
          <p:spPr>
            <a:xfrm flipV="1">
              <a:off x="4399815" y="3331108"/>
              <a:ext cx="129218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圓角矩形 54"/>
            <p:cNvSpPr/>
            <p:nvPr/>
          </p:nvSpPr>
          <p:spPr>
            <a:xfrm>
              <a:off x="5224062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1296006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USB</a:t>
              </a:r>
            </a:p>
            <a:p>
              <a:pPr algn="ctr"/>
              <a:endParaRPr lang="en-US" altLang="zh-TW" dirty="0"/>
            </a:p>
            <a:p>
              <a:pPr algn="ctr"/>
              <a:r>
                <a:rPr lang="en-US" altLang="zh-TW" dirty="0" smtClean="0"/>
                <a:t>HUB</a:t>
              </a:r>
              <a:endParaRPr lang="zh-TW" altLang="en-US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4400747" y="2463278"/>
              <a:ext cx="795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2.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L_Photo</a:t>
              </a:r>
              <a:endParaRPr lang="zh-TW" altLang="en-US" sz="1200" b="1" dirty="0"/>
            </a:p>
          </p:txBody>
        </p:sp>
        <p:cxnSp>
          <p:nvCxnSpPr>
            <p:cNvPr id="84" name="肘形接點 83"/>
            <p:cNvCxnSpPr>
              <a:endCxn id="63" idx="2"/>
            </p:cNvCxnSpPr>
            <p:nvPr/>
          </p:nvCxnSpPr>
          <p:spPr>
            <a:xfrm rot="5400000" flipH="1" flipV="1">
              <a:off x="7839490" y="1927667"/>
              <a:ext cx="1454788" cy="1047467"/>
            </a:xfrm>
            <a:prstGeom prst="bentConnector3">
              <a:avLst>
                <a:gd name="adj1" fmla="val 12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8154184" y="2426923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  <a:p>
              <a:r>
                <a:rPr lang="en-US" altLang="zh-TW" sz="1200" dirty="0" err="1" smtClean="0"/>
                <a:t>M_Photo</a:t>
              </a:r>
              <a:endParaRPr lang="zh-TW" altLang="en-US" sz="12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8146866" y="3519444"/>
              <a:ext cx="795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/>
                <a:t>3.</a:t>
              </a:r>
            </a:p>
            <a:p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  <a:p>
              <a:r>
                <a:rPr lang="en-US" altLang="zh-TW" sz="1200" dirty="0" err="1"/>
                <a:t>L</a:t>
              </a:r>
              <a:r>
                <a:rPr lang="en-US" altLang="zh-TW" sz="1200" dirty="0" err="1" smtClean="0"/>
                <a:t>_Photo</a:t>
              </a:r>
              <a:endParaRPr lang="zh-TW" altLang="en-US" sz="1200" dirty="0"/>
            </a:p>
          </p:txBody>
        </p:sp>
        <p:sp>
          <p:nvSpPr>
            <p:cNvPr id="96" name="圓角矩形 95"/>
            <p:cNvSpPr/>
            <p:nvPr/>
          </p:nvSpPr>
          <p:spPr>
            <a:xfrm>
              <a:off x="9430090" y="2463278"/>
              <a:ext cx="419928" cy="15076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MQTT</a:t>
              </a:r>
            </a:p>
          </p:txBody>
        </p:sp>
        <p:grpSp>
          <p:nvGrpSpPr>
            <p:cNvPr id="68" name="群組 67"/>
            <p:cNvGrpSpPr/>
            <p:nvPr/>
          </p:nvGrpSpPr>
          <p:grpSpPr>
            <a:xfrm>
              <a:off x="10040598" y="2624535"/>
              <a:ext cx="2034954" cy="1941178"/>
              <a:chOff x="772732" y="2509234"/>
              <a:chExt cx="1442434" cy="1545465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772732" y="2509234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RSP4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72732" y="2509234"/>
                <a:ext cx="1442434" cy="108878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/>
                  <a:t>Stitch photo	</a:t>
                </a:r>
              </a:p>
              <a:p>
                <a:pPr algn="r"/>
                <a:r>
                  <a:rPr lang="en-US" altLang="zh-TW" dirty="0" smtClean="0"/>
                  <a:t>(R-M)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(M-L)	</a:t>
                </a:r>
                <a:endParaRPr lang="zh-TW" altLang="en-US" dirty="0"/>
              </a:p>
            </p:txBody>
          </p:sp>
        </p:grpSp>
        <p:sp>
          <p:nvSpPr>
            <p:cNvPr id="102" name="文字方塊 101"/>
            <p:cNvSpPr txBox="1"/>
            <p:nvPr/>
          </p:nvSpPr>
          <p:spPr>
            <a:xfrm>
              <a:off x="11299685" y="5170729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L-</a:t>
              </a:r>
              <a:r>
                <a:rPr lang="en-US" altLang="zh-TW" sz="1200" dirty="0" err="1"/>
                <a:t>M</a:t>
              </a:r>
              <a:r>
                <a:rPr lang="en-US" altLang="zh-TW" sz="1200" dirty="0" err="1" smtClean="0"/>
                <a:t>_Photo</a:t>
              </a:r>
              <a:endParaRPr lang="en-US" altLang="zh-TW" sz="1200" dirty="0" smtClean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1283378" y="1295087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/>
                <a:t>4</a:t>
              </a:r>
              <a:r>
                <a:rPr lang="en-US" altLang="zh-TW" sz="1200" b="1" dirty="0" smtClean="0"/>
                <a:t>.</a:t>
              </a:r>
            </a:p>
            <a:p>
              <a:r>
                <a:rPr lang="en-US" altLang="zh-TW" sz="1200" dirty="0" smtClean="0"/>
                <a:t>M-</a:t>
              </a:r>
              <a:r>
                <a:rPr lang="en-US" altLang="zh-TW" sz="1200" dirty="0" err="1" smtClean="0"/>
                <a:t>R_Photo</a:t>
              </a:r>
              <a:endParaRPr lang="en-US" altLang="zh-TW" sz="1200" dirty="0" smtClean="0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13051177" y="2821111"/>
              <a:ext cx="1499615" cy="1545465"/>
              <a:chOff x="772732" y="734096"/>
              <a:chExt cx="1442434" cy="154546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772732" y="734096"/>
                <a:ext cx="1442434" cy="15454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/>
              </a:p>
              <a:p>
                <a:pPr algn="ctr"/>
                <a:endParaRPr lang="en-US" altLang="zh-TW" dirty="0" smtClean="0"/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UI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72732" y="734096"/>
                <a:ext cx="1442434" cy="11462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Display</a:t>
                </a:r>
              </a:p>
              <a:p>
                <a:pPr algn="ctr"/>
                <a:r>
                  <a:rPr lang="en-US" altLang="zh-TW" dirty="0" smtClean="0"/>
                  <a:t>Video</a:t>
                </a:r>
              </a:p>
              <a:p>
                <a:pPr algn="ctr"/>
                <a:r>
                  <a:rPr lang="en-US" altLang="zh-TW" dirty="0" smtClean="0"/>
                  <a:t>Surveillance</a:t>
                </a:r>
                <a:endParaRPr lang="zh-TW" altLang="en-US" dirty="0"/>
              </a:p>
            </p:txBody>
          </p:sp>
        </p:grpSp>
        <p:cxnSp>
          <p:nvCxnSpPr>
            <p:cNvPr id="110" name="直線單箭頭接點 109"/>
            <p:cNvCxnSpPr>
              <a:stCxn id="69" idx="3"/>
              <a:endCxn id="107" idx="1"/>
            </p:cNvCxnSpPr>
            <p:nvPr/>
          </p:nvCxnSpPr>
          <p:spPr>
            <a:xfrm flipV="1">
              <a:off x="12075552" y="3593844"/>
              <a:ext cx="975625" cy="128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13051177" y="1910593"/>
              <a:ext cx="1499615" cy="5445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Ethernet</a:t>
              </a:r>
              <a:endParaRPr lang="zh-TW" altLang="en-US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40909" y="774897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473677" y="774897"/>
              <a:ext cx="10550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640*480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268487" y="-627839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1080*480</a:t>
              </a:r>
              <a:endParaRPr lang="zh-TW" altLang="en-US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2210338" y="1033568"/>
              <a:ext cx="11801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1520*480</a:t>
              </a:r>
              <a:endParaRPr lang="zh-TW" altLang="en-US" dirty="0"/>
            </a:p>
          </p:txBody>
        </p:sp>
        <p:sp>
          <p:nvSpPr>
            <p:cNvPr id="87" name="圓角矩形 86"/>
            <p:cNvSpPr/>
            <p:nvPr/>
          </p:nvSpPr>
          <p:spPr>
            <a:xfrm>
              <a:off x="12604038" y="1475477"/>
              <a:ext cx="296214" cy="371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8220781" y="5068396"/>
              <a:ext cx="1748894" cy="2030047"/>
              <a:chOff x="8193567" y="4613094"/>
              <a:chExt cx="1748894" cy="2030047"/>
            </a:xfrm>
          </p:grpSpPr>
          <p:grpSp>
            <p:nvGrpSpPr>
              <p:cNvPr id="65" name="群組 64"/>
              <p:cNvGrpSpPr/>
              <p:nvPr/>
            </p:nvGrpSpPr>
            <p:grpSpPr>
              <a:xfrm>
                <a:off x="8199651" y="4619972"/>
                <a:ext cx="1742810" cy="2023169"/>
                <a:chOff x="772732" y="2509234"/>
                <a:chExt cx="1442434" cy="1545465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RSP3</a:t>
                  </a:r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772732" y="2509234"/>
                  <a:ext cx="1442434" cy="11462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/>
                </a:p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 smtClean="0"/>
                </a:p>
                <a:p>
                  <a:pPr algn="ctr"/>
                  <a:r>
                    <a:rPr lang="en-US" altLang="zh-TW" dirty="0" smtClean="0"/>
                    <a:t>Stitch </a:t>
                  </a:r>
                  <a:r>
                    <a:rPr lang="en-US" altLang="zh-TW" dirty="0"/>
                    <a:t>photo</a:t>
                  </a:r>
                </a:p>
                <a:p>
                  <a:pPr algn="ctr"/>
                  <a:r>
                    <a:rPr lang="en-US" altLang="zh-TW" dirty="0"/>
                    <a:t>(</a:t>
                  </a:r>
                  <a:r>
                    <a:rPr lang="en-US" altLang="zh-TW" dirty="0" smtClean="0"/>
                    <a:t>M)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(L)</a:t>
                  </a:r>
                  <a:endParaRPr lang="zh-TW" altLang="en-US" dirty="0"/>
                </a:p>
              </p:txBody>
            </p:sp>
          </p:grpSp>
          <p:sp>
            <p:nvSpPr>
              <p:cNvPr id="86" name="矩形 85"/>
              <p:cNvSpPr/>
              <p:nvPr/>
            </p:nvSpPr>
            <p:spPr>
              <a:xfrm>
                <a:off x="8193567" y="4613094"/>
                <a:ext cx="1742810" cy="7096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5723839" y="2526336"/>
              <a:ext cx="2311757" cy="2563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RSP1</a:t>
              </a:r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23839" y="2526336"/>
              <a:ext cx="2311757" cy="190161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 smtClean="0"/>
            </a:p>
            <a:p>
              <a:pPr algn="ctr"/>
              <a:r>
                <a:rPr lang="en-US" altLang="zh-TW" dirty="0" smtClean="0"/>
                <a:t>Get image source</a:t>
              </a:r>
            </a:p>
            <a:p>
              <a:pPr algn="ctr"/>
              <a:r>
                <a:rPr lang="en-US" altLang="zh-TW" dirty="0" smtClean="0"/>
                <a:t> Distribute photos</a:t>
              </a:r>
              <a:endParaRPr lang="zh-TW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722921" y="2526336"/>
              <a:ext cx="2314317" cy="4749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8216491" y="-299163"/>
              <a:ext cx="1757392" cy="2055915"/>
              <a:chOff x="8216491" y="-299163"/>
              <a:chExt cx="1757392" cy="2055915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8216494" y="-299163"/>
                <a:ext cx="1745324" cy="2023169"/>
                <a:chOff x="770312" y="2509234"/>
                <a:chExt cx="1444854" cy="1545465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772732" y="2509234"/>
                  <a:ext cx="1442434" cy="15454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770312" y="2958334"/>
                  <a:ext cx="1436843" cy="591975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Stitch photo</a:t>
                  </a:r>
                </a:p>
                <a:p>
                  <a:pPr algn="ctr"/>
                  <a:r>
                    <a:rPr lang="en-US" altLang="zh-TW" dirty="0" smtClean="0"/>
                    <a:t>(R)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 (M)</a:t>
                  </a:r>
                  <a:endParaRPr lang="zh-TW" altLang="en-US" dirty="0"/>
                </a:p>
              </p:txBody>
            </p:sp>
          </p:grpSp>
          <p:sp>
            <p:nvSpPr>
              <p:cNvPr id="89" name="矩形 88"/>
              <p:cNvSpPr/>
              <p:nvPr/>
            </p:nvSpPr>
            <p:spPr>
              <a:xfrm>
                <a:off x="8216491" y="1071055"/>
                <a:ext cx="1757392" cy="6856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Subscriber</a:t>
                </a:r>
                <a:endParaRPr lang="zh-TW" altLang="en-US" dirty="0"/>
              </a:p>
            </p:txBody>
          </p:sp>
        </p:grpSp>
        <p:cxnSp>
          <p:nvCxnSpPr>
            <p:cNvPr id="36" name="肘形接點 35"/>
            <p:cNvCxnSpPr>
              <a:endCxn id="86" idx="0"/>
            </p:cNvCxnSpPr>
            <p:nvPr/>
          </p:nvCxnSpPr>
          <p:spPr>
            <a:xfrm rot="16200000" flipH="1">
              <a:off x="7806799" y="3783009"/>
              <a:ext cx="1548952" cy="1021822"/>
            </a:xfrm>
            <a:prstGeom prst="bentConnector3">
              <a:avLst>
                <a:gd name="adj1" fmla="val -95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8216491" y="-303055"/>
              <a:ext cx="1757392" cy="618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RSP2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9957800" y="288754"/>
              <a:ext cx="2193719" cy="77495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/>
                <a:t>Broker</a:t>
              </a:r>
              <a:r>
                <a:rPr lang="zh-TW" altLang="en-US" dirty="0" smtClean="0"/>
                <a:t>  </a:t>
              </a:r>
              <a:endParaRPr lang="zh-TW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985014" y="5789115"/>
              <a:ext cx="2193719" cy="774955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/>
                <a:t>Broker</a:t>
              </a:r>
              <a:endParaRPr lang="zh-TW" altLang="en-US" dirty="0"/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12008912" y="3551831"/>
              <a:ext cx="1304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5.</a:t>
              </a:r>
            </a:p>
            <a:p>
              <a:r>
                <a:rPr lang="en-US" altLang="zh-TW" sz="1200" dirty="0" smtClean="0"/>
                <a:t>(L-M-R)Photo</a:t>
              </a:r>
              <a:endParaRPr lang="en-US" altLang="zh-TW" sz="1200" dirty="0"/>
            </a:p>
            <a:p>
              <a:endParaRPr lang="en-US" altLang="zh-TW" sz="1200" dirty="0" smtClean="0"/>
            </a:p>
            <a:p>
              <a:endParaRPr lang="zh-TW" altLang="en-US" sz="12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0040599" y="2624536"/>
              <a:ext cx="417770" cy="19411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</a:t>
              </a:r>
            </a:p>
            <a:p>
              <a:pPr algn="ctr"/>
              <a:r>
                <a:rPr lang="en-US" altLang="zh-TW" sz="1200" dirty="0" smtClean="0"/>
                <a:t>U</a:t>
              </a:r>
            </a:p>
            <a:p>
              <a:pPr algn="ctr"/>
              <a:r>
                <a:rPr lang="en-US" altLang="zh-TW" sz="1200" dirty="0" smtClean="0"/>
                <a:t>B</a:t>
              </a:r>
            </a:p>
            <a:p>
              <a:pPr algn="ctr"/>
              <a:r>
                <a:rPr lang="en-US" altLang="zh-TW" sz="1200" dirty="0" smtClean="0"/>
                <a:t>S</a:t>
              </a:r>
            </a:p>
            <a:p>
              <a:pPr algn="ctr"/>
              <a:r>
                <a:rPr lang="en-US" altLang="zh-TW" sz="1200" dirty="0" smtClean="0"/>
                <a:t>C</a:t>
              </a:r>
            </a:p>
            <a:p>
              <a:pPr algn="ctr"/>
              <a:r>
                <a:rPr lang="en-US" altLang="zh-TW" sz="1200" dirty="0" smtClean="0"/>
                <a:t>R</a:t>
              </a:r>
            </a:p>
            <a:p>
              <a:pPr algn="ctr"/>
              <a:r>
                <a:rPr lang="en-US" altLang="zh-TW" sz="1200" dirty="0" smtClean="0"/>
                <a:t>I</a:t>
              </a:r>
            </a:p>
            <a:p>
              <a:pPr algn="ctr"/>
              <a:r>
                <a:rPr lang="en-US" altLang="zh-TW" sz="1200" dirty="0" smtClean="0"/>
                <a:t>B</a:t>
              </a:r>
            </a:p>
            <a:p>
              <a:pPr algn="ctr"/>
              <a:r>
                <a:rPr lang="en-US" altLang="zh-TW" sz="1200" dirty="0" smtClean="0"/>
                <a:t>E</a:t>
              </a:r>
            </a:p>
            <a:p>
              <a:pPr algn="ctr"/>
              <a:r>
                <a:rPr lang="en-US" altLang="zh-TW" sz="1200" dirty="0" smtClean="0"/>
                <a:t>R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27705" y="3000814"/>
              <a:ext cx="2310451" cy="57928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Broker</a:t>
              </a:r>
              <a:endParaRPr lang="en-US" altLang="zh-TW" dirty="0" smtClean="0"/>
            </a:p>
          </p:txBody>
        </p:sp>
        <p:sp>
          <p:nvSpPr>
            <p:cNvPr id="28" name="向下箭號 27"/>
            <p:cNvSpPr/>
            <p:nvPr/>
          </p:nvSpPr>
          <p:spPr>
            <a:xfrm>
              <a:off x="6760809" y="2878776"/>
              <a:ext cx="237816" cy="33276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9975759" y="5786583"/>
              <a:ext cx="1106115" cy="7774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sp>
          <p:nvSpPr>
            <p:cNvPr id="116" name="向下箭號 115"/>
            <p:cNvSpPr/>
            <p:nvPr/>
          </p:nvSpPr>
          <p:spPr>
            <a:xfrm rot="16200000">
              <a:off x="9834421" y="6002307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向下箭號 140"/>
            <p:cNvSpPr/>
            <p:nvPr/>
          </p:nvSpPr>
          <p:spPr>
            <a:xfrm rot="16200000">
              <a:off x="10990168" y="6002307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9948544" y="288706"/>
              <a:ext cx="1106115" cy="7774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Publish</a:t>
              </a:r>
            </a:p>
          </p:txBody>
        </p:sp>
        <p:sp>
          <p:nvSpPr>
            <p:cNvPr id="143" name="向下箭號 142"/>
            <p:cNvSpPr/>
            <p:nvPr/>
          </p:nvSpPr>
          <p:spPr>
            <a:xfrm rot="16200000">
              <a:off x="10947918" y="508794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向下箭號 114"/>
            <p:cNvSpPr/>
            <p:nvPr/>
          </p:nvSpPr>
          <p:spPr>
            <a:xfrm rot="16200000">
              <a:off x="9817469" y="503212"/>
              <a:ext cx="237816" cy="346038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肘形接點 184"/>
            <p:cNvCxnSpPr/>
            <p:nvPr/>
          </p:nvCxnSpPr>
          <p:spPr>
            <a:xfrm rot="16200000" flipV="1">
              <a:off x="10178348" y="4642142"/>
              <a:ext cx="1218386" cy="1065527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43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93313"/>
              </p:ext>
            </p:extLst>
          </p:nvPr>
        </p:nvGraphicFramePr>
        <p:xfrm>
          <a:off x="139700" y="2095500"/>
          <a:ext cx="23368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cap.VideoCapture</a:t>
                      </a:r>
                      <a:r>
                        <a:rPr lang="en-US" altLang="zh-TW" dirty="0" smtClean="0"/>
                        <a:t>()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UDP_send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5781"/>
              </p:ext>
            </p:extLst>
          </p:nvPr>
        </p:nvGraphicFramePr>
        <p:xfrm>
          <a:off x="3175000" y="2171700"/>
          <a:ext cx="23368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Photo(R,M,L)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Output(Path):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(RSP2)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(RSP2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(RSP3)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MQTT_Distribute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87794"/>
              </p:ext>
            </p:extLst>
          </p:nvPr>
        </p:nvGraphicFramePr>
        <p:xfrm>
          <a:off x="6400800" y="-11684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19954"/>
              </p:ext>
            </p:extLst>
          </p:nvPr>
        </p:nvGraphicFramePr>
        <p:xfrm>
          <a:off x="9486900" y="1705094"/>
          <a:ext cx="2590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(R-M)Photo[0:640,:] (M-L)Photo[640:1280,:]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80665"/>
              </p:ext>
            </p:extLst>
          </p:nvPr>
        </p:nvGraphicFramePr>
        <p:xfrm>
          <a:off x="6400800" y="3716020"/>
          <a:ext cx="2336800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L_Photo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Output: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(M-L)Photo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Parameter: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M_Photo</a:t>
                      </a:r>
                      <a:r>
                        <a:rPr lang="en-US" altLang="zh-TW" dirty="0" smtClean="0"/>
                        <a:t>[0:200,:] </a:t>
                      </a:r>
                      <a:r>
                        <a:rPr lang="en-US" altLang="zh-TW" dirty="0" err="1" smtClean="0"/>
                        <a:t>L_Photo</a:t>
                      </a:r>
                      <a:r>
                        <a:rPr lang="en-US" altLang="zh-TW" dirty="0" smtClean="0"/>
                        <a:t>[440:640,:]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8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Method:</a:t>
                      </a:r>
                    </a:p>
                    <a:p>
                      <a:pPr algn="ctr"/>
                      <a:r>
                        <a:rPr lang="en-US" altLang="zh-TW" dirty="0" smtClean="0"/>
                        <a:t>SURF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Affine Transform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Stitch by Blending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endCxn id="6" idx="1"/>
          </p:cNvCxnSpPr>
          <p:nvPr/>
        </p:nvCxnSpPr>
        <p:spPr>
          <a:xfrm>
            <a:off x="2476500" y="3403600"/>
            <a:ext cx="698500" cy="2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6" idx="0"/>
          </p:cNvCxnSpPr>
          <p:nvPr/>
        </p:nvCxnSpPr>
        <p:spPr>
          <a:xfrm rot="5400000" flipH="1" flipV="1">
            <a:off x="4902200" y="673100"/>
            <a:ext cx="93980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2"/>
          </p:cNvCxnSpPr>
          <p:nvPr/>
        </p:nvCxnSpPr>
        <p:spPr>
          <a:xfrm rot="16200000" flipH="1">
            <a:off x="4815205" y="4168775"/>
            <a:ext cx="1113790" cy="20574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endCxn id="8" idx="0"/>
          </p:cNvCxnSpPr>
          <p:nvPr/>
        </p:nvCxnSpPr>
        <p:spPr>
          <a:xfrm>
            <a:off x="8737600" y="450334"/>
            <a:ext cx="2044700" cy="12547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endCxn id="8" idx="2"/>
          </p:cNvCxnSpPr>
          <p:nvPr/>
        </p:nvCxnSpPr>
        <p:spPr>
          <a:xfrm flipV="1">
            <a:off x="8737600" y="5362694"/>
            <a:ext cx="2044700" cy="10439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65200" y="15171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MCU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013668" y="508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7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en-US" altLang="zh-TW" sz="4000" dirty="0" smtClean="0"/>
                  <a:t>Dataflow Analysis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內容版面配置區 2"/>
          <p:cNvSpPr txBox="1">
            <a:spLocks/>
          </p:cNvSpPr>
          <p:nvPr/>
        </p:nvSpPr>
        <p:spPr>
          <a:xfrm>
            <a:off x="1022335" y="1958766"/>
            <a:ext cx="9810422" cy="394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+mn-ea"/>
              </a:rPr>
              <a:t>Step1:UDP</a:t>
            </a:r>
            <a:r>
              <a:rPr lang="zh-TW" altLang="en-US" sz="2400" dirty="0">
                <a:latin typeface="+mn-ea"/>
              </a:rPr>
              <a:t>收取車輛傳輸的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個角度照片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，並利用</a:t>
            </a:r>
            <a:r>
              <a:rPr lang="en-US" altLang="zh-TW" sz="2400" dirty="0">
                <a:latin typeface="+mn-ea"/>
              </a:rPr>
              <a:t>MQTT</a:t>
            </a:r>
            <a:r>
              <a:rPr lang="zh-TW" altLang="en-US" sz="2400" dirty="0" smtClean="0">
                <a:latin typeface="+mn-ea"/>
              </a:rPr>
              <a:t>分送至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</a:t>
            </a:r>
            <a:r>
              <a:rPr lang="en-US" altLang="zh-TW" sz="2400" dirty="0" smtClean="0">
                <a:latin typeface="+mn-ea"/>
              </a:rPr>
              <a:t>node(node1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2 3)</a:t>
            </a:r>
            <a:r>
              <a:rPr lang="zh-TW" altLang="en-US" sz="2400" dirty="0">
                <a:latin typeface="+mn-ea"/>
              </a:rPr>
              <a:t>做分散式</a:t>
            </a:r>
            <a:r>
              <a:rPr lang="zh-TW" altLang="en-US" sz="2400" dirty="0" smtClean="0">
                <a:latin typeface="+mn-ea"/>
              </a:rPr>
              <a:t>運</a:t>
            </a:r>
            <a:r>
              <a:rPr lang="zh-TW" altLang="en-US" sz="2400" dirty="0">
                <a:latin typeface="+mn-ea"/>
              </a:rPr>
              <a:t>算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Step2:node</a:t>
            </a:r>
            <a:r>
              <a:rPr lang="zh-TW" altLang="en-US" sz="2400" dirty="0">
                <a:latin typeface="+mn-ea"/>
              </a:rPr>
              <a:t>同步收取</a:t>
            </a:r>
            <a:r>
              <a:rPr lang="zh-TW" altLang="en-US" sz="2400" dirty="0" smtClean="0">
                <a:latin typeface="+mn-ea"/>
              </a:rPr>
              <a:t>照片後找出</a:t>
            </a:r>
            <a:r>
              <a:rPr lang="en-US" altLang="zh-TW" sz="2400" dirty="0" err="1" smtClean="0">
                <a:latin typeface="+mn-ea"/>
              </a:rPr>
              <a:t>keypoints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Step3:node2</a:t>
            </a:r>
            <a:r>
              <a:rPr lang="zh-TW" altLang="en-US" sz="2400" dirty="0">
                <a:latin typeface="+mn-ea"/>
              </a:rPr>
              <a:t>找出的</a:t>
            </a:r>
            <a:r>
              <a:rPr lang="en-US" altLang="zh-TW" sz="2400" dirty="0" err="1" smtClean="0">
                <a:latin typeface="+mn-ea"/>
              </a:rPr>
              <a:t>keypoints</a:t>
            </a:r>
            <a:r>
              <a:rPr lang="zh-TW" altLang="en-US" sz="2400" dirty="0" smtClean="0">
                <a:latin typeface="+mn-ea"/>
              </a:rPr>
              <a:t>丟至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</a:p>
          <a:p>
            <a:r>
              <a:rPr lang="en-US" altLang="zh-TW" sz="2400" dirty="0" smtClean="0">
                <a:latin typeface="+mn-ea"/>
              </a:rPr>
              <a:t>Step4:node1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>
                <a:latin typeface="+mn-ea"/>
              </a:rPr>
              <a:t>n</a:t>
            </a:r>
            <a:r>
              <a:rPr lang="en-US" altLang="zh-TW" sz="2400" dirty="0" smtClean="0">
                <a:latin typeface="+mn-ea"/>
              </a:rPr>
              <a:t>ode3</a:t>
            </a:r>
            <a:r>
              <a:rPr lang="zh-TW" altLang="en-US" sz="2400" dirty="0">
                <a:latin typeface="+mn-ea"/>
              </a:rPr>
              <a:t>將照片</a:t>
            </a:r>
            <a:r>
              <a:rPr lang="en-US" altLang="zh-TW" sz="2400" dirty="0" smtClean="0">
                <a:latin typeface="+mn-ea"/>
              </a:rPr>
              <a:t>2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合併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Step5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做</a:t>
            </a:r>
            <a:r>
              <a:rPr lang="en-US" altLang="zh-TW" sz="2400" dirty="0" smtClean="0">
                <a:latin typeface="+mn-ea"/>
              </a:rPr>
              <a:t>affine</a:t>
            </a:r>
            <a:r>
              <a:rPr lang="zh-TW" altLang="en-US" sz="2400" dirty="0" smtClean="0">
                <a:latin typeface="+mn-ea"/>
              </a:rPr>
              <a:t>並</a:t>
            </a:r>
            <a:r>
              <a:rPr lang="zh-TW" altLang="en-US" sz="2400" dirty="0">
                <a:latin typeface="+mn-ea"/>
              </a:rPr>
              <a:t>丟回</a:t>
            </a:r>
            <a:r>
              <a:rPr lang="en-US" altLang="zh-TW" sz="2400" dirty="0">
                <a:latin typeface="+mn-ea"/>
              </a:rPr>
              <a:t>Master</a:t>
            </a:r>
          </a:p>
          <a:p>
            <a:r>
              <a:rPr lang="en-US" altLang="zh-TW" sz="2400" dirty="0" smtClean="0">
                <a:latin typeface="+mn-ea"/>
              </a:rPr>
              <a:t>Step6:</a:t>
            </a:r>
            <a:r>
              <a:rPr lang="zh-TW" altLang="en-US" sz="2400" dirty="0" smtClean="0">
                <a:latin typeface="+mn-ea"/>
              </a:rPr>
              <a:t>合併</a:t>
            </a:r>
            <a:r>
              <a:rPr lang="en-US" altLang="zh-TW" sz="2400" dirty="0" smtClean="0">
                <a:latin typeface="+mn-ea"/>
              </a:rPr>
              <a:t>node1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dirty="0" smtClean="0">
                <a:latin typeface="+mn-ea"/>
              </a:rPr>
              <a:t>node2</a:t>
            </a:r>
            <a:r>
              <a:rPr lang="zh-TW" altLang="en-US" sz="2400" dirty="0">
                <a:latin typeface="+mn-ea"/>
              </a:rPr>
              <a:t>合併的</a:t>
            </a:r>
            <a:r>
              <a:rPr lang="zh-TW" altLang="en-US" sz="2400" dirty="0" smtClean="0">
                <a:latin typeface="+mn-ea"/>
              </a:rPr>
              <a:t>照片變成</a:t>
            </a:r>
            <a:r>
              <a:rPr lang="zh-TW" altLang="en-US" sz="2400" dirty="0">
                <a:latin typeface="+mn-ea"/>
              </a:rPr>
              <a:t>一</a:t>
            </a:r>
            <a:r>
              <a:rPr lang="zh-TW" altLang="en-US" sz="2400" dirty="0" smtClean="0">
                <a:latin typeface="+mn-ea"/>
              </a:rPr>
              <a:t>張廣</a:t>
            </a:r>
            <a:r>
              <a:rPr lang="zh-TW" altLang="en-US" sz="2400" dirty="0">
                <a:latin typeface="+mn-ea"/>
              </a:rPr>
              <a:t>角圖</a:t>
            </a:r>
          </a:p>
          <a:p>
            <a:r>
              <a:rPr lang="en-US" altLang="zh-TW" sz="2400" dirty="0" smtClean="0">
                <a:latin typeface="+mn-ea"/>
              </a:rPr>
              <a:t>Final</a:t>
            </a:r>
            <a:r>
              <a:rPr lang="zh-TW" altLang="en-US" sz="2400" dirty="0" smtClean="0">
                <a:latin typeface="+mn-ea"/>
              </a:rPr>
              <a:t>：利用</a:t>
            </a:r>
            <a:r>
              <a:rPr lang="en-US" altLang="zh-TW" sz="2400" dirty="0">
                <a:latin typeface="+mn-ea"/>
              </a:rPr>
              <a:t>UDP</a:t>
            </a:r>
            <a:r>
              <a:rPr lang="zh-TW" altLang="en-US" sz="2400" dirty="0">
                <a:latin typeface="+mn-ea"/>
              </a:rPr>
              <a:t>丟至行控中心的</a:t>
            </a:r>
            <a:r>
              <a:rPr lang="en-US" altLang="zh-TW" sz="2400" dirty="0">
                <a:latin typeface="+mn-ea"/>
              </a:rPr>
              <a:t>UI</a:t>
            </a:r>
            <a:r>
              <a:rPr lang="zh-TW" altLang="en-US" sz="2400" dirty="0" smtClean="0">
                <a:latin typeface="+mn-ea"/>
              </a:rPr>
              <a:t>段端進行監控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833610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329458" y="24258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933" y="3653524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9458" y="488202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1" y="1564600"/>
            <a:ext cx="9946598" cy="5163461"/>
          </a:xfrm>
        </p:spPr>
      </p:pic>
      <p:grpSp>
        <p:nvGrpSpPr>
          <p:cNvPr id="10" name="群組 9"/>
          <p:cNvGrpSpPr/>
          <p:nvPr/>
        </p:nvGrpSpPr>
        <p:grpSpPr>
          <a:xfrm>
            <a:off x="1080000" y="540000"/>
            <a:ext cx="9946598" cy="1012698"/>
            <a:chOff x="1029183" y="615869"/>
            <a:chExt cx="9946598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35532" y="717139"/>
              <a:ext cx="9440249" cy="810158"/>
              <a:chOff x="563172" y="2835554"/>
              <a:chExt cx="9440249" cy="8101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矩形 7"/>
              <p:cNvSpPr/>
              <p:nvPr/>
            </p:nvSpPr>
            <p:spPr>
              <a:xfrm>
                <a:off x="563172" y="2835554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zh-TW" altLang="en-US" sz="4000" dirty="0" smtClean="0"/>
                  <a:t>活動</a:t>
                </a:r>
                <a:r>
                  <a:rPr lang="en-US" altLang="zh-TW" sz="4000" dirty="0" smtClean="0"/>
                  <a:t>Analysis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29183" y="615869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250838" y="660553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8274" y="1691002"/>
            <a:ext cx="3724720" cy="44811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Driver: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Can watch 3 directions of images through screen, and upload to Cloud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MCU will receive manager’s </a:t>
            </a:r>
            <a:r>
              <a:rPr lang="en-US" altLang="zh-TW" dirty="0" smtClean="0"/>
              <a:t>warning for bad driving behavior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Cloud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Receive 3 images and stitch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resource allocation properly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Supervisor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Display panorama on UI</a:t>
            </a:r>
            <a:r>
              <a:rPr lang="en-US" altLang="zh-TW" dirty="0"/>
              <a:t>, </a:t>
            </a:r>
            <a:r>
              <a:rPr lang="en-US" altLang="zh-TW" dirty="0" smtClean="0"/>
              <a:t>and monitor </a:t>
            </a:r>
            <a:r>
              <a:rPr lang="en-US" altLang="zh-TW" dirty="0"/>
              <a:t>driver’s </a:t>
            </a:r>
            <a:r>
              <a:rPr lang="en-US" altLang="zh-TW" dirty="0" smtClean="0"/>
              <a:t>behavior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Send </a:t>
            </a:r>
            <a:r>
              <a:rPr lang="en-US" altLang="zh-TW" dirty="0"/>
              <a:t>down the </a:t>
            </a:r>
            <a:r>
              <a:rPr lang="en-US" altLang="zh-TW" dirty="0" smtClean="0"/>
              <a:t>waring instruction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101105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524051" y="4383177"/>
            <a:ext cx="136906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694375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683978" y="4840615"/>
            <a:ext cx="360000" cy="36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694375" y="1691002"/>
            <a:ext cx="6688217" cy="4721422"/>
            <a:chOff x="4723744" y="1691002"/>
            <a:chExt cx="6688217" cy="4721422"/>
          </a:xfrm>
        </p:grpSpPr>
        <p:sp>
          <p:nvSpPr>
            <p:cNvPr id="8" name="橢圓 7"/>
            <p:cNvSpPr/>
            <p:nvPr/>
          </p:nvSpPr>
          <p:spPr>
            <a:xfrm>
              <a:off x="5711866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723744" y="590729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4431263" y="4933687"/>
              <a:ext cx="1949950" cy="10075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6527005" y="5521464"/>
              <a:ext cx="222882" cy="217822"/>
              <a:chOff x="706582" y="3175462"/>
              <a:chExt cx="266008" cy="266006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706582" y="3175462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722586" y="3192087"/>
                <a:ext cx="234000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6458" y="3225663"/>
                <a:ext cx="166255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870537" y="5447442"/>
              <a:ext cx="131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CAMERA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0669378">
              <a:off x="6509009" y="6016408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896024" y="5933846"/>
              <a:ext cx="1867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RASPBERRY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4980158" y="5447477"/>
              <a:ext cx="273812" cy="1585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5400011" y="5054268"/>
              <a:ext cx="2092" cy="51629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雲朵形 19"/>
            <p:cNvSpPr/>
            <p:nvPr/>
          </p:nvSpPr>
          <p:spPr>
            <a:xfrm>
              <a:off x="6718026" y="2055916"/>
              <a:ext cx="2227236" cy="151354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6054705" y="3569457"/>
              <a:ext cx="708115" cy="11743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477370" y="3883467"/>
              <a:ext cx="112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7421408" y="2734154"/>
              <a:ext cx="213060" cy="23605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8067717" y="2719876"/>
              <a:ext cx="195749" cy="25033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7853230" y="2590282"/>
              <a:ext cx="20302" cy="2938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8763234" y="3569457"/>
              <a:ext cx="785418" cy="114949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圓角矩形 31"/>
            <p:cNvSpPr/>
            <p:nvPr/>
          </p:nvSpPr>
          <p:spPr>
            <a:xfrm>
              <a:off x="9538626" y="4872665"/>
              <a:ext cx="1873335" cy="12788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UI</a:t>
              </a:r>
              <a:endParaRPr lang="zh-TW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9170880" y="3883467"/>
              <a:ext cx="980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UDP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69012" y="1691002"/>
              <a:ext cx="92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MQTT</a:t>
              </a:r>
              <a:endPara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41882" y="5629963"/>
              <a:ext cx="335520" cy="2042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MCU</a:t>
              </a:r>
              <a:endParaRPr lang="zh-TW" altLang="en-US" sz="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4793944" y="5219627"/>
              <a:ext cx="222882" cy="217822"/>
              <a:chOff x="800967" y="3194140"/>
              <a:chExt cx="266008" cy="266006"/>
            </a:xfrm>
          </p:grpSpPr>
          <p:sp>
            <p:nvSpPr>
              <p:cNvPr id="49" name="橢圓 48"/>
              <p:cNvSpPr/>
              <p:nvPr/>
            </p:nvSpPr>
            <p:spPr>
              <a:xfrm>
                <a:off x="800967" y="3194140"/>
                <a:ext cx="266008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816971" y="3210765"/>
                <a:ext cx="233999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850843" y="3244341"/>
                <a:ext cx="166254" cy="165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298212" y="4343675"/>
              <a:ext cx="222882" cy="217822"/>
              <a:chOff x="730162" y="2321538"/>
              <a:chExt cx="266008" cy="266005"/>
            </a:xfrm>
          </p:grpSpPr>
          <p:sp>
            <p:nvSpPr>
              <p:cNvPr id="53" name="橢圓 52"/>
              <p:cNvSpPr/>
              <p:nvPr/>
            </p:nvSpPr>
            <p:spPr>
              <a:xfrm>
                <a:off x="730162" y="2321538"/>
                <a:ext cx="266008" cy="26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746167" y="2338156"/>
                <a:ext cx="233999" cy="23275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780038" y="23717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56" name="群組 55"/>
            <p:cNvGrpSpPr/>
            <p:nvPr/>
          </p:nvGrpSpPr>
          <p:grpSpPr>
            <a:xfrm>
              <a:off x="5780426" y="5204331"/>
              <a:ext cx="222881" cy="217822"/>
              <a:chOff x="616302" y="3155629"/>
              <a:chExt cx="266007" cy="266006"/>
            </a:xfrm>
          </p:grpSpPr>
          <p:sp>
            <p:nvSpPr>
              <p:cNvPr id="57" name="橢圓 56"/>
              <p:cNvSpPr/>
              <p:nvPr/>
            </p:nvSpPr>
            <p:spPr>
              <a:xfrm>
                <a:off x="616302" y="3155629"/>
                <a:ext cx="266007" cy="2660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632307" y="3172256"/>
                <a:ext cx="234001" cy="2327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666180" y="3205832"/>
                <a:ext cx="166255" cy="1655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20669378">
              <a:off x="7000328" y="2617771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20669378">
              <a:off x="7688860" y="2287454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20669378">
              <a:off x="8428921" y="2449620"/>
              <a:ext cx="285567" cy="20420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20669378">
              <a:off x="7552042" y="2991730"/>
              <a:ext cx="575258" cy="364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080000" y="540000"/>
            <a:ext cx="9946598" cy="1012698"/>
            <a:chOff x="1045458" y="365781"/>
            <a:chExt cx="9946598" cy="1012698"/>
          </a:xfrm>
        </p:grpSpPr>
        <p:grpSp>
          <p:nvGrpSpPr>
            <p:cNvPr id="45" name="群組 44"/>
            <p:cNvGrpSpPr/>
            <p:nvPr/>
          </p:nvGrpSpPr>
          <p:grpSpPr>
            <a:xfrm>
              <a:off x="1551807" y="467051"/>
              <a:ext cx="9440249" cy="810158"/>
              <a:chOff x="563172" y="405079"/>
              <a:chExt cx="9440249" cy="81015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矩形 63"/>
              <p:cNvSpPr/>
              <p:nvPr/>
            </p:nvSpPr>
            <p:spPr>
              <a:xfrm>
                <a:off x="563172" y="405079"/>
                <a:ext cx="9440249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en-US" altLang="zh-TW" sz="4000" dirty="0"/>
                  <a:t>Functional Analysis</a:t>
                </a:r>
                <a:endParaRPr lang="zh-TW" altLang="zh-TW" sz="4000" dirty="0"/>
              </a:p>
            </p:txBody>
          </p:sp>
        </p:grpSp>
        <p:sp>
          <p:nvSpPr>
            <p:cNvPr id="67" name="橢圓 66"/>
            <p:cNvSpPr/>
            <p:nvPr/>
          </p:nvSpPr>
          <p:spPr>
            <a:xfrm>
              <a:off x="1045458" y="365781"/>
              <a:ext cx="1012698" cy="1012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1267113" y="41046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9" name="直線單箭頭接點 68"/>
          <p:cNvCxnSpPr/>
          <p:nvPr/>
        </p:nvCxnSpPr>
        <p:spPr>
          <a:xfrm flipH="1">
            <a:off x="5548033" y="5445858"/>
            <a:ext cx="273812" cy="1585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剪去同側角落矩形 38"/>
          <p:cNvSpPr/>
          <p:nvPr/>
        </p:nvSpPr>
        <p:spPr>
          <a:xfrm flipV="1">
            <a:off x="4873107" y="4593752"/>
            <a:ext cx="1007523" cy="42061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en-US" altLang="zh-TW" sz="4000" dirty="0" smtClean="0"/>
                  <a:t>Dataflow Analysis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" y="1508013"/>
            <a:ext cx="10890345" cy="5376247"/>
          </a:xfrm>
        </p:spPr>
      </p:pic>
    </p:spTree>
    <p:extLst>
      <p:ext uri="{BB962C8B-B14F-4D97-AF65-F5344CB8AC3E}">
        <p14:creationId xmlns:p14="http://schemas.microsoft.com/office/powerpoint/2010/main" val="54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r>
                  <a:rPr lang="en-US" altLang="zh-TW" sz="4000" dirty="0"/>
                  <a:t>Dataflow </a:t>
                </a:r>
                <a:r>
                  <a:rPr lang="en-US" altLang="zh-TW" sz="4000" dirty="0" smtClean="0"/>
                  <a:t>Analysis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" y="1508013"/>
            <a:ext cx="10890345" cy="5376247"/>
          </a:xfrm>
        </p:spPr>
      </p:pic>
      <p:sp>
        <p:nvSpPr>
          <p:cNvPr id="2" name="矩形 1"/>
          <p:cNvSpPr/>
          <p:nvPr/>
        </p:nvSpPr>
        <p:spPr>
          <a:xfrm>
            <a:off x="723579" y="2476026"/>
            <a:ext cx="971871" cy="8100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3579" y="3685701"/>
            <a:ext cx="971871" cy="8100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3579" y="4904901"/>
            <a:ext cx="971871" cy="810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49128" y="3786267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14415" y="3786267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79702" y="3786267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01828" y="4443492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67115" y="4443492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32402" y="4443492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61036" y="2149440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316340" y="5929392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11627" y="5929392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46902" y="4056267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326919" y="4061109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481624" y="4064409"/>
            <a:ext cx="540000" cy="54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261641" y="4069251"/>
            <a:ext cx="540000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942189" y="4056267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6911" y="4064409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19640" y="2149440"/>
            <a:ext cx="540000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6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27" grpId="0" animBg="1"/>
      <p:bldP spid="3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r>
                  <a:rPr lang="en-US" altLang="zh-TW" sz="4000" dirty="0"/>
                  <a:t>Dataflow </a:t>
                </a:r>
                <a:r>
                  <a:rPr lang="en-US" altLang="zh-TW" sz="4000" dirty="0" smtClean="0"/>
                  <a:t>Analysis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32" y="1552696"/>
            <a:ext cx="8242389" cy="5241723"/>
          </a:xfrm>
        </p:spPr>
      </p:pic>
    </p:spTree>
    <p:extLst>
      <p:ext uri="{BB962C8B-B14F-4D97-AF65-F5344CB8AC3E}">
        <p14:creationId xmlns:p14="http://schemas.microsoft.com/office/powerpoint/2010/main" val="3286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pPr lvl="0"/>
                <a:r>
                  <a:rPr lang="en-US" altLang="zh-TW" sz="4000" dirty="0" smtClean="0"/>
                  <a:t>Code Analysis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3" name="物件 2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85547"/>
              </p:ext>
            </p:extLst>
          </p:nvPr>
        </p:nvGraphicFramePr>
        <p:xfrm>
          <a:off x="1493305" y="1552696"/>
          <a:ext cx="9331843" cy="519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5" imgW="9343927" imgH="5200650" progId="Visio.Drawing.15">
                  <p:embed/>
                </p:oleObj>
              </mc:Choice>
              <mc:Fallback>
                <p:oleObj name="Visio" r:id="rId5" imgW="9343927" imgH="5200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3305" y="1552696"/>
                        <a:ext cx="9331843" cy="519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2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0000" y="540000"/>
            <a:ext cx="9652105" cy="1012698"/>
            <a:chOff x="1041347" y="553524"/>
            <a:chExt cx="9652105" cy="1012698"/>
          </a:xfrm>
        </p:grpSpPr>
        <p:grpSp>
          <p:nvGrpSpPr>
            <p:cNvPr id="5" name="群組 4"/>
            <p:cNvGrpSpPr/>
            <p:nvPr/>
          </p:nvGrpSpPr>
          <p:grpSpPr>
            <a:xfrm>
              <a:off x="1547696" y="654793"/>
              <a:ext cx="9145756" cy="810158"/>
              <a:chOff x="857665" y="1620316"/>
              <a:chExt cx="9145756" cy="8101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857665" y="1620316"/>
                <a:ext cx="9145756" cy="8101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3063" tIns="99060" rIns="99060" bIns="99060" numCol="1" spcCol="1270" anchor="ctr" anchorCtr="0">
                <a:noAutofit/>
              </a:bodyPr>
              <a:lstStyle/>
              <a:p>
                <a:r>
                  <a:rPr lang="en-US" altLang="zh-TW" sz="4000" dirty="0"/>
                  <a:t>Code </a:t>
                </a:r>
                <a:r>
                  <a:rPr lang="en-US" altLang="zh-TW" sz="4000" dirty="0" smtClean="0"/>
                  <a:t>Analysis</a:t>
                </a:r>
                <a:endParaRPr lang="zh-TW" altLang="zh-TW" sz="4000" dirty="0"/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1041347" y="553524"/>
              <a:ext cx="1012698" cy="1012698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 6"/>
            <p:cNvSpPr/>
            <p:nvPr/>
          </p:nvSpPr>
          <p:spPr>
            <a:xfrm>
              <a:off x="1263002" y="598207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" name="物件 1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27198"/>
              </p:ext>
            </p:extLst>
          </p:nvPr>
        </p:nvGraphicFramePr>
        <p:xfrm>
          <a:off x="2358187" y="1508013"/>
          <a:ext cx="7602079" cy="526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4" imgW="8810545" imgH="6105628" progId="Visio.Drawing.15">
                  <p:embed/>
                </p:oleObj>
              </mc:Choice>
              <mc:Fallback>
                <p:oleObj name="Visio" r:id="rId4" imgW="8810545" imgH="610562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8187" y="1508013"/>
                        <a:ext cx="7602079" cy="526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圓角矩形 24"/>
          <p:cNvSpPr/>
          <p:nvPr/>
        </p:nvSpPr>
        <p:spPr>
          <a:xfrm>
            <a:off x="8901071" y="2304196"/>
            <a:ext cx="2289260" cy="28284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481570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00029" y="639185"/>
            <a:ext cx="5269376" cy="1609344"/>
          </a:xfrm>
        </p:spPr>
        <p:txBody>
          <a:bodyPr/>
          <a:lstStyle/>
          <a:p>
            <a:r>
              <a:rPr lang="en-US" altLang="zh-TW" dirty="0" err="1" smtClean="0"/>
              <a:t>Udp</a:t>
            </a:r>
            <a:r>
              <a:rPr lang="en-US" altLang="zh-TW" dirty="0" smtClean="0"/>
              <a:t>(monitored)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89514" y="6435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Udp</a:t>
            </a:r>
            <a:r>
              <a:rPr lang="en-US" altLang="zh-TW" dirty="0"/>
              <a:t>(monitoring)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30589" y="2304196"/>
            <a:ext cx="2289260" cy="28284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53994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45063" y="2980554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L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002064" y="3641459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M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45063" y="430236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R</a:t>
            </a:r>
            <a:r>
              <a:rPr lang="en-US" altLang="zh-TW" sz="2400" b="1" dirty="0" err="1" smtClean="0"/>
              <a:t>_Photo</a:t>
            </a:r>
            <a:endParaRPr lang="zh-TW" altLang="en-US" sz="24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35333" y="2432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INPUT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22372" y="3641459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(L-M-R)Photo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214383" y="2382478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METHOD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044447" y="3010442"/>
            <a:ext cx="2087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Use socket build Ethernet for </a:t>
            </a:r>
            <a:r>
              <a:rPr lang="en-US" altLang="zh-TW" b="1" dirty="0"/>
              <a:t>strengthen deliver’s </a:t>
            </a:r>
            <a:r>
              <a:rPr lang="en-US" altLang="zh-TW" b="1" dirty="0" smtClean="0"/>
              <a:t>instantaneity,</a:t>
            </a:r>
            <a:endParaRPr lang="en-US" altLang="zh-TW" b="1" dirty="0" smtClean="0"/>
          </a:p>
          <a:p>
            <a:r>
              <a:rPr lang="en-US" altLang="zh-TW" b="1" dirty="0"/>
              <a:t>a</a:t>
            </a:r>
            <a:r>
              <a:rPr lang="en-US" altLang="zh-TW" b="1" dirty="0" smtClean="0"/>
              <a:t>nd u</a:t>
            </a:r>
            <a:r>
              <a:rPr lang="en-US" altLang="zh-TW" b="1" dirty="0" smtClean="0"/>
              <a:t>se UDP to transmission</a:t>
            </a:r>
            <a:endParaRPr lang="zh-TW" altLang="en-US" b="1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600700" y="406400"/>
            <a:ext cx="0" cy="58420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1094</TotalTime>
  <Words>779</Words>
  <Application>Microsoft Office PowerPoint</Application>
  <PresentationFormat>寬螢幕</PresentationFormat>
  <Paragraphs>372</Paragraphs>
  <Slides>20</Slides>
  <Notes>1</Notes>
  <HiddenSlides>2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Rockwell</vt:lpstr>
      <vt:lpstr>Rockwell Condensed</vt:lpstr>
      <vt:lpstr>Times New Roman</vt:lpstr>
      <vt:lpstr>Wingdings</vt:lpstr>
      <vt:lpstr>木刻字型</vt:lpstr>
      <vt:lpstr>Visio</vt:lpstr>
      <vt:lpstr>Vehicle Monitoring System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Udp(monitored)</vt:lpstr>
      <vt:lpstr>mcu</vt:lpstr>
      <vt:lpstr>Rsp1 (Distribute photo)</vt:lpstr>
      <vt:lpstr>Rsp2 (Stitch photo)</vt:lpstr>
      <vt:lpstr>Rsp3 (Stitch photo)</vt:lpstr>
      <vt:lpstr>Rsp4 (Stitch photo)</vt:lpstr>
      <vt:lpstr>MQTT</vt:lpstr>
      <vt:lpstr>ui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daniel.sy.huang@outlook.com</dc:creator>
  <cp:lastModifiedBy>黃柏儒</cp:lastModifiedBy>
  <cp:revision>109</cp:revision>
  <dcterms:created xsi:type="dcterms:W3CDTF">2018-04-17T13:41:02Z</dcterms:created>
  <dcterms:modified xsi:type="dcterms:W3CDTF">2018-06-19T16:35:52Z</dcterms:modified>
</cp:coreProperties>
</file>