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7" r:id="rId8"/>
    <p:sldId id="265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ADA1-0C23-4623-9239-29091FB145B1}" type="datetimeFigureOut">
              <a:rPr lang="en-IN" smtClean="0"/>
              <a:pPr/>
              <a:t>17-06-2020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F74A-9E17-43A9-BFAC-601B1795784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1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718-E0DE-48E9-850A-2E7F52044918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7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2F2-EABC-4FFF-A106-E79FFEF28AEF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09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CF5-D904-40EA-83D1-00B6680808D1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1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58D-740D-4B36-A1A6-6DB367983BF6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4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9F33-4DCD-4F50-93E8-207332CDB8A9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AF7-7A18-4A4A-BB5E-60523C30E23B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DE-1E7E-463A-A58F-F66DF11B30E5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D749-99E7-4AB3-AE6D-2C6D1563C1AC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0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ECA-BB86-4F35-AEA0-706060B9F981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F604-B3C1-45D3-985E-DE9E8785C877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9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1CCE9A-D860-42C2-B0D6-B58CA184E92B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4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EA5B-9FF1-4F59-9393-6A1B7F739090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conhome/8685076/proceeding" TargetMode="External"/><Relationship Id="rId2" Type="http://schemas.openxmlformats.org/officeDocument/2006/relationships/hyperlink" Target="https://ieeexplore.ieee.org/document/869315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A6D91-9561-4EC7-88DB-A4FD819C3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96" y="643467"/>
            <a:ext cx="5975956" cy="4127545"/>
          </a:xfrm>
        </p:spPr>
        <p:txBody>
          <a:bodyPr anchor="ctr">
            <a:normAutofit/>
          </a:bodyPr>
          <a:lstStyle/>
          <a:p>
            <a:r>
              <a:rPr lang="en-IN" sz="4800" dirty="0"/>
              <a:t>TITLE OF THE PROJECT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669E-479B-478D-A0C6-DB8DB90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950269"/>
            <a:ext cx="7508776" cy="12642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000" dirty="0">
                <a:solidFill>
                  <a:srgbClr val="FFFFFF"/>
                </a:solidFill>
              </a:rPr>
              <a:t>TEAM Name</a:t>
            </a:r>
          </a:p>
          <a:p>
            <a:pPr>
              <a:lnSpc>
                <a:spcPct val="110000"/>
              </a:lnSpc>
            </a:pPr>
            <a:r>
              <a:rPr lang="en-IN" sz="1000" dirty="0">
                <a:solidFill>
                  <a:srgbClr val="FFFFFF"/>
                </a:solidFill>
              </a:rPr>
              <a:t>Jai </a:t>
            </a:r>
            <a:r>
              <a:rPr lang="en-IN" sz="1000" dirty="0" err="1">
                <a:solidFill>
                  <a:srgbClr val="FFFFFF"/>
                </a:solidFill>
              </a:rPr>
              <a:t>kumawat</a:t>
            </a:r>
            <a:r>
              <a:rPr lang="en-IN" sz="1000" dirty="0">
                <a:solidFill>
                  <a:srgbClr val="FFFFFF"/>
                </a:solidFill>
              </a:rPr>
              <a:t> (e18CSE072)</a:t>
            </a:r>
          </a:p>
          <a:p>
            <a:pPr>
              <a:lnSpc>
                <a:spcPct val="110000"/>
              </a:lnSpc>
            </a:pPr>
            <a:r>
              <a:rPr lang="en-IN" sz="1000" dirty="0">
                <a:solidFill>
                  <a:srgbClr val="FFFFFF"/>
                </a:solidFill>
              </a:rPr>
              <a:t>DIGVIJAY SINGH (e18CSE049)</a:t>
            </a:r>
          </a:p>
          <a:p>
            <a:pPr>
              <a:lnSpc>
                <a:spcPct val="110000"/>
              </a:lnSpc>
            </a:pPr>
            <a:r>
              <a:rPr lang="en-IN" sz="1000" dirty="0">
                <a:solidFill>
                  <a:srgbClr val="FFFFFF"/>
                </a:solidFill>
              </a:rPr>
              <a:t>………………………………………..</a:t>
            </a:r>
          </a:p>
          <a:p>
            <a:pPr>
              <a:lnSpc>
                <a:spcPct val="110000"/>
              </a:lnSpc>
            </a:pPr>
            <a:endParaRPr lang="en-IN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IN" sz="1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C766E-F052-4D9E-AF0D-ED76815D0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51" r="25139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2135B-2F95-477C-A023-9C40C3274C55}"/>
              </a:ext>
            </a:extLst>
          </p:cNvPr>
          <p:cNvSpPr txBox="1"/>
          <p:nvPr/>
        </p:nvSpPr>
        <p:spPr>
          <a:xfrm>
            <a:off x="10537472" y="64746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8B16DB7-D310-42A8-A3F1-360E43CC53BF}"/>
              </a:ext>
            </a:extLst>
          </p:cNvPr>
          <p:cNvSpPr txBox="1">
            <a:spLocks/>
          </p:cNvSpPr>
          <p:nvPr/>
        </p:nvSpPr>
        <p:spPr>
          <a:xfrm>
            <a:off x="4654296" y="6214533"/>
            <a:ext cx="5854248" cy="629399"/>
          </a:xfrm>
          <a:prstGeom prst="rect">
            <a:avLst/>
          </a:prstGeom>
        </p:spPr>
        <p:txBody>
          <a:bodyPr vert="horz" lIns="91440" tIns="91440" rIns="91440" bIns="9144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IN" sz="1600" b="1" dirty="0">
                <a:solidFill>
                  <a:srgbClr val="FFFFFF"/>
                </a:solidFill>
              </a:rPr>
              <a:t>Computer Science Engineering Department</a:t>
            </a:r>
          </a:p>
          <a:p>
            <a:pPr algn="ctr">
              <a:lnSpc>
                <a:spcPct val="110000"/>
              </a:lnSpc>
            </a:pPr>
            <a:r>
              <a:rPr lang="en-IN" sz="1600" b="1" dirty="0">
                <a:solidFill>
                  <a:srgbClr val="FFFFFF"/>
                </a:solidFill>
              </a:rPr>
              <a:t>Bennett University, Greater Noida, U.P.</a:t>
            </a:r>
          </a:p>
          <a:p>
            <a:pPr>
              <a:lnSpc>
                <a:spcPct val="110000"/>
              </a:lnSpc>
            </a:pPr>
            <a:endParaRPr lang="en-IN" sz="16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IN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7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700" b="1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F40F6-8A3D-4C01-9587-3125BF93F34C}"/>
              </a:ext>
            </a:extLst>
          </p:cNvPr>
          <p:cNvSpPr txBox="1"/>
          <p:nvPr/>
        </p:nvSpPr>
        <p:spPr>
          <a:xfrm>
            <a:off x="5657850" y="819150"/>
            <a:ext cx="41433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J. Singh and V. Grewal, “A Survey of Different Strategies to Pacify</a:t>
            </a:r>
          </a:p>
          <a:p>
            <a:r>
              <a:rPr lang="en-IN" sz="2000" dirty="0"/>
              <a:t>    ARP Poisoning Attacks in Wireless        </a:t>
            </a:r>
          </a:p>
          <a:p>
            <a:r>
              <a:rPr lang="en-IN" sz="2000" dirty="0"/>
              <a:t>    Networks,” Int. J. </a:t>
            </a:r>
            <a:r>
              <a:rPr lang="en-IN" sz="2000" dirty="0" err="1"/>
              <a:t>Comput</a:t>
            </a:r>
            <a:r>
              <a:rPr lang="en-IN" sz="2000" dirty="0"/>
              <a:t>. Appl.,</a:t>
            </a:r>
          </a:p>
          <a:p>
            <a:r>
              <a:rPr lang="en-IN" sz="2000" dirty="0"/>
              <a:t>    vol. 116, no. 11, pp. 25–28, 2015.</a:t>
            </a:r>
          </a:p>
          <a:p>
            <a:r>
              <a:rPr lang="en-IN" sz="20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err="1"/>
              <a:t>Mahendra</a:t>
            </a:r>
            <a:r>
              <a:rPr lang="en-IN" sz="2000" dirty="0"/>
              <a:t>  Data “</a:t>
            </a:r>
            <a:r>
              <a:rPr lang="en-IN" sz="2000" b="1" dirty="0"/>
              <a:t> </a:t>
            </a:r>
            <a:r>
              <a:rPr lang="en-US" sz="2000" u="sng" dirty="0">
                <a:hlinkClick r:id="rId2"/>
              </a:rPr>
              <a:t>The Defense Against ARP Spoofing Attack Using Semi-Static ARP Cache Table</a:t>
            </a:r>
            <a:r>
              <a:rPr lang="en-US" sz="2000" dirty="0"/>
              <a:t>”, in </a:t>
            </a:r>
            <a:r>
              <a:rPr lang="en-US" sz="2000" u="sng" dirty="0">
                <a:hlinkClick r:id="rId3"/>
              </a:rPr>
              <a:t>2018 International Conference on Sustainable Information Engineering and Technology (SIET)</a:t>
            </a:r>
            <a:endParaRPr lang="en-IN" sz="2000" b="1" dirty="0"/>
          </a:p>
          <a:p>
            <a:r>
              <a:rPr lang="en-US" sz="2000" dirty="0"/>
              <a:t> 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Various  </a:t>
            </a:r>
            <a:r>
              <a:rPr lang="en-IN" sz="2000" dirty="0"/>
              <a:t>blogs and educational sites on internet.</a:t>
            </a:r>
            <a:endParaRPr lang="en-IN" sz="2000" b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8176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32C701-CBC7-4DF2-B3F5-A8F9DEE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Thank You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2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1240076"/>
            <a:ext cx="3062591" cy="458452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sz="2400" dirty="0"/>
              <a:t>Securing the user’s data that pass through the internet is a pervasive challenge until today. One of the threats is  ARP poisoning or ARP spoofing. Those attacks are meant to exploit the vulnerability of the ARP protocol.</a:t>
            </a:r>
          </a:p>
          <a:p>
            <a:r>
              <a:rPr lang="en-IN" sz="2400" dirty="0"/>
              <a:t>This project proposed a method to tackle the ARP spoofing through static entries. </a:t>
            </a:r>
          </a:p>
        </p:txBody>
      </p:sp>
    </p:spTree>
    <p:extLst>
      <p:ext uri="{BB962C8B-B14F-4D97-AF65-F5344CB8AC3E}">
        <p14:creationId xmlns:p14="http://schemas.microsoft.com/office/powerpoint/2010/main" val="2269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26" y="1275586"/>
            <a:ext cx="2727813" cy="458452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105" y="1639572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sz="3600" dirty="0"/>
              <a:t>Create static entries</a:t>
            </a:r>
          </a:p>
          <a:p>
            <a:r>
              <a:rPr lang="en-US" sz="3600" dirty="0"/>
              <a:t>Scan for possible attacks</a:t>
            </a:r>
          </a:p>
          <a:p>
            <a:r>
              <a:rPr lang="en-US" sz="3600" dirty="0"/>
              <a:t>Warn for found attacks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145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rgbClr val="FFFFFF"/>
                </a:solidFill>
              </a:rPr>
              <a:t>Data </a:t>
            </a:r>
            <a:r>
              <a:rPr lang="en-IN" sz="3000" b="1" dirty="0" err="1">
                <a:solidFill>
                  <a:srgbClr val="FFFFFF"/>
                </a:solidFill>
              </a:rPr>
              <a:t>resoUrces</a:t>
            </a:r>
            <a:r>
              <a:rPr lang="en-IN" sz="3000" b="1" dirty="0">
                <a:solidFill>
                  <a:srgbClr val="FFFFFF"/>
                </a:solidFill>
              </a:rPr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sz="2400" dirty="0"/>
              <a:t>Router</a:t>
            </a:r>
          </a:p>
          <a:p>
            <a:r>
              <a:rPr lang="en-IN" sz="2400" dirty="0"/>
              <a:t>Linux Machine</a:t>
            </a:r>
          </a:p>
          <a:p>
            <a:r>
              <a:rPr lang="en-IN" sz="2400" dirty="0"/>
              <a:t>Python</a:t>
            </a:r>
          </a:p>
          <a:p>
            <a:r>
              <a:rPr lang="en-IN" sz="2400" dirty="0" err="1"/>
              <a:t>Scapy</a:t>
            </a:r>
            <a:r>
              <a:rPr lang="en-IN" sz="2400" dirty="0"/>
              <a:t> </a:t>
            </a:r>
          </a:p>
          <a:p>
            <a:r>
              <a:rPr lang="en-IN" sz="2400" dirty="0"/>
              <a:t>Subprocess</a:t>
            </a:r>
          </a:p>
          <a:p>
            <a:r>
              <a:rPr lang="en-IN" sz="2400" dirty="0"/>
              <a:t>Android Device(Attack Demonstration)</a:t>
            </a:r>
          </a:p>
        </p:txBody>
      </p:sp>
    </p:spTree>
    <p:extLst>
      <p:ext uri="{BB962C8B-B14F-4D97-AF65-F5344CB8AC3E}">
        <p14:creationId xmlns:p14="http://schemas.microsoft.com/office/powerpoint/2010/main" val="190007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200" b="1">
                <a:solidFill>
                  <a:srgbClr val="FFFFFF"/>
                </a:solidFill>
              </a:rPr>
              <a:t>Methodology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A59B5-E618-4E77-9E22-61BF02B1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84" y="148121"/>
            <a:ext cx="6034827" cy="6519009"/>
          </a:xfrm>
        </p:spPr>
        <p:txBody>
          <a:bodyPr anchor="t">
            <a:noAutofit/>
          </a:bodyPr>
          <a:lstStyle/>
          <a:p>
            <a:r>
              <a:rPr lang="en-IN" sz="2200" dirty="0"/>
              <a:t>Static ARP is generated for the device for prevention of attack .</a:t>
            </a:r>
          </a:p>
          <a:p>
            <a:r>
              <a:rPr lang="en-IN" sz="2200" dirty="0"/>
              <a:t>Legacy support is kept in mind making sure the functionality works even if router doesn't support it .</a:t>
            </a:r>
          </a:p>
          <a:p>
            <a:r>
              <a:rPr lang="en-IN" sz="2200" dirty="0"/>
              <a:t>Multiple options are provided to make and maintain the table .</a:t>
            </a:r>
          </a:p>
          <a:p>
            <a:r>
              <a:rPr lang="en-IN" sz="2200" dirty="0"/>
              <a:t>Dual layer Scanning is also done to detect ARP spoofing .</a:t>
            </a:r>
          </a:p>
          <a:p>
            <a:r>
              <a:rPr lang="en-IN" sz="2200" dirty="0"/>
              <a:t>Low processor utilization is ensured for the scanning so that it may indefinitely in the background .</a:t>
            </a:r>
          </a:p>
          <a:p>
            <a:r>
              <a:rPr lang="en-IN" sz="2200" dirty="0"/>
              <a:t>Code can be easily ported to raspberry pie , this provides cheap security solution 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4225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Results Achieved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16C2-53E1-4516-A2EA-39A9CBCC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We were able to create static entries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1F7B31-D222-44F4-BF96-CEE45A46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594" y="2333625"/>
            <a:ext cx="5715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Results Achieved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16C2-53E1-4516-A2EA-39A9CBCC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Scan for possible attacks</a:t>
            </a:r>
          </a:p>
          <a:p>
            <a:r>
              <a:rPr lang="en-US" dirty="0"/>
              <a:t>Warn for possible attack</a:t>
            </a:r>
            <a:endParaRPr lang="en-IN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1ECC70-F55F-4D1E-A45C-EF221EED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7" y="2861244"/>
            <a:ext cx="5715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5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200" b="1" dirty="0">
                <a:solidFill>
                  <a:srgbClr val="FFFFFF"/>
                </a:solidFill>
              </a:rPr>
              <a:t>Performance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16C2-53E1-4516-A2EA-39A9CBCC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552" y="285227"/>
            <a:ext cx="7600426" cy="6409188"/>
          </a:xfrm>
        </p:spPr>
        <p:txBody>
          <a:bodyPr anchor="t">
            <a:normAutofit/>
          </a:bodyPr>
          <a:lstStyle/>
          <a:p>
            <a:r>
              <a:rPr lang="en-IN" dirty="0"/>
              <a:t>Static ARP generation pings all the addresses one time therefore initial setup has O(n) time complexity where n denotes number of addresses .</a:t>
            </a:r>
          </a:p>
          <a:p>
            <a:r>
              <a:rPr lang="en-IN" dirty="0"/>
              <a:t>However time taken by this might be higher compared to other functions with same time complexity due to </a:t>
            </a:r>
            <a:r>
              <a:rPr lang="en-IN" b="1" dirty="0"/>
              <a:t>high constant time for one operation.</a:t>
            </a:r>
          </a:p>
          <a:p>
            <a:r>
              <a:rPr lang="en-IN" dirty="0"/>
              <a:t>Manual Addition</a:t>
            </a:r>
            <a:r>
              <a:rPr lang="en-IN" b="1" dirty="0"/>
              <a:t>(if opted) </a:t>
            </a:r>
            <a:r>
              <a:rPr lang="en-IN" dirty="0"/>
              <a:t>also has O(m) time complexity where m is the number of entries added . But Amortized Analysis gives constant time due to conditional calling .</a:t>
            </a:r>
          </a:p>
          <a:p>
            <a:r>
              <a:rPr lang="en-IN" dirty="0"/>
              <a:t>Low level scanning takes O(d) time where d is the number of devices in ARP table .</a:t>
            </a:r>
          </a:p>
          <a:p>
            <a:r>
              <a:rPr lang="en-IN" dirty="0"/>
              <a:t>High level scanning also takes O(d) to give initial result but it can be run indefinitely with ease due to </a:t>
            </a:r>
            <a:r>
              <a:rPr lang="en-IN" b="1" dirty="0"/>
              <a:t>its low burst time and high I/O operations .</a:t>
            </a:r>
          </a:p>
          <a:p>
            <a:r>
              <a:rPr lang="en-IN" dirty="0"/>
              <a:t>Therefore Total Scan complexity for initial result = O(d)</a:t>
            </a:r>
          </a:p>
        </p:txBody>
      </p:sp>
    </p:spTree>
    <p:extLst>
      <p:ext uri="{BB962C8B-B14F-4D97-AF65-F5344CB8AC3E}">
        <p14:creationId xmlns:p14="http://schemas.microsoft.com/office/powerpoint/2010/main" val="379981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85" y="1497529"/>
            <a:ext cx="2727813" cy="4584527"/>
          </a:xfrm>
        </p:spPr>
        <p:txBody>
          <a:bodyPr>
            <a:normAutofit/>
          </a:bodyPr>
          <a:lstStyle/>
          <a:p>
            <a:r>
              <a:rPr lang="en-IN" sz="27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616" y="1595184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sz="2400" dirty="0"/>
              <a:t>We successfully proved the effectiveness of our proposed method. </a:t>
            </a:r>
          </a:p>
          <a:p>
            <a:r>
              <a:rPr lang="en-IN" sz="2400" dirty="0"/>
              <a:t>It does not need any modification of existing ARP protocol standard and devices. </a:t>
            </a:r>
          </a:p>
          <a:p>
            <a:r>
              <a:rPr lang="en-IN" sz="2400" dirty="0"/>
              <a:t>It also easy to implement in every host. </a:t>
            </a:r>
          </a:p>
        </p:txBody>
      </p:sp>
    </p:spTree>
    <p:extLst>
      <p:ext uri="{BB962C8B-B14F-4D97-AF65-F5344CB8AC3E}">
        <p14:creationId xmlns:p14="http://schemas.microsoft.com/office/powerpoint/2010/main" val="7140931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TITLE OF THE PROJECT</vt:lpstr>
      <vt:lpstr>Introduction</vt:lpstr>
      <vt:lpstr>Objectives</vt:lpstr>
      <vt:lpstr>Data resoUrces Used</vt:lpstr>
      <vt:lpstr>Methodology </vt:lpstr>
      <vt:lpstr>Results Achieved</vt:lpstr>
      <vt:lpstr>Results Achieved</vt:lpstr>
      <vt:lpstr>Performance evaluation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jklm.kumawat@gmail.com</dc:creator>
  <cp:lastModifiedBy>Digvijay Shekhawat</cp:lastModifiedBy>
  <cp:revision>3</cp:revision>
  <dcterms:created xsi:type="dcterms:W3CDTF">2020-06-17T16:13:22Z</dcterms:created>
  <dcterms:modified xsi:type="dcterms:W3CDTF">2020-06-17T16:55:24Z</dcterms:modified>
</cp:coreProperties>
</file>