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png" ContentType="image/png"/>
  <Override PartName="/ppt/media/image6.png" ContentType="image/png"/>
  <Override PartName="/ppt/media/image1.jpeg" ContentType="image/jpeg"/>
  <Override PartName="/ppt/media/image3.png" ContentType="image/png"/>
  <Override PartName="/ppt/media/image4.png" ContentType="image/png"/>
  <Override PartName="/ppt/media/image5.png" ContentType="image/png"/>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IN"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IN" sz="4400" spc="-1" strike="noStrike">
                <a:solidFill>
                  <a:srgbClr val="006699"/>
                </a:solidFill>
                <a:latin typeface="Arial"/>
              </a:rPr>
              <a:t>Click to edit the title text format</a:t>
            </a:r>
            <a:endParaRPr b="0" lang="en-IN"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4A3BB3E7-417B-4063-9A88-1ECE7A1F084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Click to edit the outline text format</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Second Outline Level</a:t>
            </a:r>
            <a:endParaRPr b="0" lang="en-IN"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66cc"/>
                </a:solidFill>
                <a:latin typeface="Arial"/>
              </a:rPr>
              <a:t>Third Outline Level</a:t>
            </a:r>
            <a:endParaRPr b="0" lang="en-IN"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66cc"/>
                </a:solidFill>
                <a:latin typeface="Arial"/>
              </a:rPr>
              <a:t>Fourth Outline Level</a:t>
            </a:r>
            <a:endParaRPr b="0" lang="en-IN"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66cc"/>
                </a:solidFill>
                <a:latin typeface="Arial"/>
              </a:rPr>
              <a:t>Fifth Outline Level</a:t>
            </a:r>
            <a:endParaRPr b="0" lang="en-IN"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66cc"/>
                </a:solidFill>
                <a:latin typeface="Arial"/>
              </a:rPr>
              <a:t>Sixth Outline Level</a:t>
            </a:r>
            <a:endParaRPr b="0" lang="en-IN"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66cc"/>
                </a:solidFill>
                <a:latin typeface="Arial"/>
              </a:rPr>
              <a:t>Seventh Outline Level</a:t>
            </a:r>
            <a:endParaRPr b="0" lang="en-IN"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0C81F8C2-529B-4BBB-A911-F46E4F5E1B8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hyperlink" Target="https://archive.ics.uci.edu/ml/datasets/banknote+authentication" TargetMode="External"/><Relationship Id="rId2" Type="http://schemas.openxmlformats.org/officeDocument/2006/relationships/hyperlink" Target="https://mybinder.org/v2/gh/digishgabhawala/deepLearningTraining/master?filepath=Intro%2Fbinary_classification_bank_notes.ipynb" TargetMode="External"/><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hyperlink" Target="https://archive.ics.uci.edu/ml/datasets/Wine" TargetMode="External"/><Relationship Id="rId2" Type="http://schemas.openxmlformats.org/officeDocument/2006/relationships/hyperlink" Target="https://mybinder.org/v2/gh/digishgabhawala/deepLearningTraining/master?filepath=Intro%2Fmulti_classification_wines.ipynb" TargetMode="External"/><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hyperlink" Target="http://yann.lecun.com/exdb/mnist/" TargetMode="External"/><Relationship Id="rId2" Type="http://schemas.openxmlformats.org/officeDocument/2006/relationships/hyperlink" Target="https://www.tensorflow.org/datasets/catalog/mnist" TargetMode="External"/><Relationship Id="rId3" Type="http://schemas.openxmlformats.org/officeDocument/2006/relationships/hyperlink" Target="https://mybinder.org/v2/gh/digishgabhawala/deepLearningTraining/master?filepath=Intro%2Fmnist.ipynb" TargetMode="External"/><Relationship Id="rId4"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www.tensorflow.org/install/pip" TargetMode="External"/><Relationship Id="rId2" Type="http://schemas.openxmlformats.org/officeDocument/2006/relationships/hyperlink" Target="https://github.com/digishgabhawala/deepLearningTraining/tree/master/Intro" TargetMode="External"/><Relationship Id="rId3" Type="http://schemas.openxmlformats.org/officeDocument/2006/relationships/hyperlink" Target="https://mybinder.org/v2/gh/digishgabhawala/deepLearningTraining/master?filepath=Intro" TargetMode="External"/><Relationship Id="rId4"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32000" y="1224000"/>
            <a:ext cx="9071640" cy="1262160"/>
          </a:xfrm>
          <a:prstGeom prst="rect">
            <a:avLst/>
          </a:prstGeom>
          <a:noFill/>
          <a:ln>
            <a:noFill/>
          </a:ln>
        </p:spPr>
        <p:txBody>
          <a:bodyPr lIns="0" rIns="0" tIns="0" bIns="0" anchor="ctr">
            <a:spAutoFit/>
          </a:bodyPr>
          <a:p>
            <a:pPr algn="ctr"/>
            <a:r>
              <a:rPr b="0" lang="en-IN" sz="4400" spc="-1" strike="noStrike">
                <a:solidFill>
                  <a:srgbClr val="006699"/>
                </a:solidFill>
                <a:latin typeface="Arial"/>
              </a:rPr>
              <a:t>AI and Deep Learning with TensorFlow</a:t>
            </a:r>
            <a:endParaRPr b="0" lang="en-IN" sz="4400" spc="-1" strike="noStrike">
              <a:solidFill>
                <a:srgbClr val="006699"/>
              </a:solidFill>
              <a:latin typeface="Arial"/>
            </a:endParaRPr>
          </a:p>
        </p:txBody>
      </p:sp>
      <p:sp>
        <p:nvSpPr>
          <p:cNvPr id="86" name="TextShape 2"/>
          <p:cNvSpPr txBox="1"/>
          <p:nvPr/>
        </p:nvSpPr>
        <p:spPr>
          <a:xfrm>
            <a:off x="432000" y="3024000"/>
            <a:ext cx="4751640" cy="1262160"/>
          </a:xfrm>
          <a:prstGeom prst="rect">
            <a:avLst/>
          </a:prstGeom>
          <a:noFill/>
          <a:ln>
            <a:noFill/>
          </a:ln>
        </p:spPr>
        <p:txBody>
          <a:bodyPr lIns="0" rIns="0" tIns="0" bIns="0" anchor="ctr">
            <a:spAutoFit/>
          </a:bodyPr>
          <a:p>
            <a:pPr algn="ctr"/>
            <a:r>
              <a:rPr b="0" lang="en-IN" sz="4400" spc="-1" strike="noStrike">
                <a:solidFill>
                  <a:srgbClr val="006699"/>
                </a:solidFill>
                <a:latin typeface="Arial"/>
              </a:rPr>
              <a:t>1. Introduction </a:t>
            </a:r>
            <a:endParaRPr b="0" lang="en-IN" sz="4400" spc="-1" strike="noStrike">
              <a:solidFill>
                <a:srgbClr val="006699"/>
              </a:solidFill>
              <a:latin typeface="Arial"/>
            </a:endParaRPr>
          </a:p>
        </p:txBody>
      </p:sp>
      <p:sp>
        <p:nvSpPr>
          <p:cNvPr id="87" name="TextShape 3"/>
          <p:cNvSpPr txBox="1"/>
          <p:nvPr/>
        </p:nvSpPr>
        <p:spPr>
          <a:xfrm>
            <a:off x="5184000" y="4569840"/>
            <a:ext cx="4751640" cy="1262160"/>
          </a:xfrm>
          <a:prstGeom prst="rect">
            <a:avLst/>
          </a:prstGeom>
          <a:noFill/>
          <a:ln>
            <a:noFill/>
          </a:ln>
        </p:spPr>
        <p:txBody>
          <a:bodyPr lIns="0" rIns="0" tIns="0" bIns="0" anchor="ctr">
            <a:spAutoFit/>
          </a:bodyPr>
          <a:p>
            <a:pPr algn="ctr"/>
            <a:r>
              <a:rPr b="0" lang="en-IN" sz="4400" spc="-1" strike="noStrike">
                <a:solidFill>
                  <a:srgbClr val="006699"/>
                </a:solidFill>
                <a:latin typeface="Arial"/>
              </a:rPr>
              <a:t>By Digish Gabhawala</a:t>
            </a:r>
            <a:endParaRPr b="0" lang="en-IN" sz="4400" spc="-1" strike="noStrike">
              <a:solidFill>
                <a:srgbClr val="006699"/>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Standard / Known use cases</a:t>
            </a:r>
            <a:endParaRPr b="0" lang="en-IN" sz="4400" spc="-1" strike="noStrike">
              <a:solidFill>
                <a:srgbClr val="ffffff"/>
              </a:solidFill>
              <a:latin typeface="Arial"/>
            </a:endParaRPr>
          </a:p>
        </p:txBody>
      </p:sp>
      <p:sp>
        <p:nvSpPr>
          <p:cNvPr id="104"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Social Media </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Recommendation Engine / Search engine/ Translate </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Chatbots / Camera </a:t>
            </a:r>
            <a:r>
              <a:rPr b="0" lang="en-IN" sz="3200" spc="-1" strike="noStrike">
                <a:solidFill>
                  <a:srgbClr val="0066cc"/>
                </a:solidFill>
                <a:latin typeface="Arial"/>
              </a:rPr>
              <a:t>/ Image to Text</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Self Driven Cars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Fraud Detection</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Agriculture </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Healthcare</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Fun Facts</a:t>
            </a:r>
            <a:endParaRPr b="0" lang="en-IN" sz="4400" spc="-1" strike="noStrike">
              <a:solidFill>
                <a:srgbClr val="ffffff"/>
              </a:solidFill>
              <a:latin typeface="Arial"/>
            </a:endParaRPr>
          </a:p>
        </p:txBody>
      </p:sp>
      <p:sp>
        <p:nvSpPr>
          <p:cNvPr id="106"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Artificial Intelligence In Sports – A Computer System That Defeats A World Champion – Deep Blue</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An Artificial Intelligence system developed at Texas A&amp;M University permits computer programmers to write basic algorithms that can examine extensive footage and find missing people in under two hours.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There was experiment in Japan in 2018 to read mind using AI</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Fun Facts</a:t>
            </a:r>
            <a:endParaRPr b="0" lang="en-IN" sz="4400" spc="-1" strike="noStrike">
              <a:solidFill>
                <a:srgbClr val="ffffff"/>
              </a:solidFill>
              <a:latin typeface="Arial"/>
            </a:endParaRPr>
          </a:p>
        </p:txBody>
      </p:sp>
      <p:sp>
        <p:nvSpPr>
          <p:cNvPr id="108"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Uganda’s Queen Elizabeth National Park uses Predictive modeling to predict poaching threat levels. Such models can be used to generate efficient and feasible patrol routes for the park rangers.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the Berlin-based agricultural tech startup PEAT has developed a deep learning algorithm-based application called Plantix which can identify defects and nutrient deficiencies in the soil.</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Musenet can compose music based on AI</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Fun Facts</a:t>
            </a:r>
            <a:endParaRPr b="0" lang="en-IN" sz="4400" spc="-1" strike="noStrike">
              <a:solidFill>
                <a:srgbClr val="ffffff"/>
              </a:solidFill>
              <a:latin typeface="Arial"/>
            </a:endParaRPr>
          </a:p>
        </p:txBody>
      </p:sp>
      <p:sp>
        <p:nvSpPr>
          <p:cNvPr id="110"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DeepMind’s AI-based AlphaGo software, which is known for defeating Lee Sedol, the world champion in the game of GO, is considered to be one of the most significant accomplishment in the field of AI.</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Shortly after the victory, DeepMind created an advanced version of AlphaGo called AlphaGo Zero which defeated the predecessor in an AI-AI face off. Unlike the original AlphaGo, which DeepMind trained over time by using a large amount of data and supervision, the advanced system, AlphaGo Zero taught itself to master the game.</a:t>
            </a:r>
            <a:endParaRPr b="0" lang="en-IN" sz="28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301320"/>
            <a:ext cx="9071640" cy="637560"/>
          </a:xfrm>
          <a:prstGeom prst="rect">
            <a:avLst/>
          </a:prstGeom>
          <a:noFill/>
          <a:ln>
            <a:noFill/>
          </a:ln>
        </p:spPr>
        <p:txBody>
          <a:bodyPr lIns="0" rIns="0" tIns="0" bIns="0" anchor="ctr">
            <a:spAutoFit/>
          </a:bodyPr>
          <a:p>
            <a:pPr algn="ctr"/>
            <a:endParaRPr b="0" lang="en-IN" sz="4400" spc="-1" strike="noStrike">
              <a:solidFill>
                <a:srgbClr val="ffffff"/>
              </a:solidFill>
              <a:latin typeface="Arial"/>
            </a:endParaRPr>
          </a:p>
        </p:txBody>
      </p:sp>
      <p:pic>
        <p:nvPicPr>
          <p:cNvPr id="112" name="" descr=""/>
          <p:cNvPicPr/>
          <p:nvPr/>
        </p:nvPicPr>
        <p:blipFill>
          <a:blip r:embed="rId1"/>
          <a:stretch/>
        </p:blipFill>
        <p:spPr>
          <a:xfrm>
            <a:off x="1908000" y="989640"/>
            <a:ext cx="6339240" cy="65401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How ML Works - 1</a:t>
            </a:r>
            <a:endParaRPr b="0" lang="en-IN" sz="4400" spc="-1" strike="noStrike">
              <a:solidFill>
                <a:srgbClr val="ffffff"/>
              </a:solidFill>
              <a:latin typeface="Arial"/>
            </a:endParaRPr>
          </a:p>
        </p:txBody>
      </p:sp>
      <p:pic>
        <p:nvPicPr>
          <p:cNvPr id="114" name="" descr=""/>
          <p:cNvPicPr/>
          <p:nvPr/>
        </p:nvPicPr>
        <p:blipFill>
          <a:blip r:embed="rId1"/>
          <a:stretch/>
        </p:blipFill>
        <p:spPr>
          <a:xfrm>
            <a:off x="22320" y="921960"/>
            <a:ext cx="10079640" cy="6299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How ML Works - 2</a:t>
            </a:r>
            <a:endParaRPr b="0" lang="en-IN" sz="4400" spc="-1" strike="noStrike">
              <a:solidFill>
                <a:srgbClr val="ffffff"/>
              </a:solidFill>
              <a:latin typeface="Arial"/>
            </a:endParaRPr>
          </a:p>
        </p:txBody>
      </p:sp>
      <p:pic>
        <p:nvPicPr>
          <p:cNvPr id="116" name="" descr=""/>
          <p:cNvPicPr/>
          <p:nvPr/>
        </p:nvPicPr>
        <p:blipFill>
          <a:blip r:embed="rId1"/>
          <a:stretch/>
        </p:blipFill>
        <p:spPr>
          <a:xfrm>
            <a:off x="22320" y="921960"/>
            <a:ext cx="10079640" cy="6299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How ML Works - 3</a:t>
            </a:r>
            <a:endParaRPr b="0" lang="en-IN" sz="4400" spc="-1" strike="noStrike">
              <a:solidFill>
                <a:srgbClr val="ffffff"/>
              </a:solidFill>
              <a:latin typeface="Arial"/>
            </a:endParaRPr>
          </a:p>
        </p:txBody>
      </p:sp>
      <p:pic>
        <p:nvPicPr>
          <p:cNvPr id="118" name="" descr=""/>
          <p:cNvPicPr/>
          <p:nvPr/>
        </p:nvPicPr>
        <p:blipFill>
          <a:blip r:embed="rId1"/>
          <a:stretch/>
        </p:blipFill>
        <p:spPr>
          <a:xfrm>
            <a:off x="22320" y="1029960"/>
            <a:ext cx="10079640" cy="6299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How ML Works - 4</a:t>
            </a:r>
            <a:endParaRPr b="0" lang="en-IN" sz="4400" spc="-1" strike="noStrike">
              <a:solidFill>
                <a:srgbClr val="ffffff"/>
              </a:solidFill>
              <a:latin typeface="Arial"/>
            </a:endParaRPr>
          </a:p>
        </p:txBody>
      </p:sp>
      <p:pic>
        <p:nvPicPr>
          <p:cNvPr id="120" name="" descr=""/>
          <p:cNvPicPr/>
          <p:nvPr/>
        </p:nvPicPr>
        <p:blipFill>
          <a:blip r:embed="rId1"/>
          <a:stretch/>
        </p:blipFill>
        <p:spPr>
          <a:xfrm>
            <a:off x="77040" y="936000"/>
            <a:ext cx="10137600" cy="63360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Binary Classification Example</a:t>
            </a:r>
            <a:endParaRPr b="0" lang="en-IN" sz="4400" spc="-1" strike="noStrike">
              <a:solidFill>
                <a:srgbClr val="ffffff"/>
              </a:solidFill>
              <a:latin typeface="Arial"/>
            </a:endParaRPr>
          </a:p>
        </p:txBody>
      </p:sp>
      <p:sp>
        <p:nvSpPr>
          <p:cNvPr id="122"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Dataset : </a:t>
            </a:r>
            <a:r>
              <a:rPr b="0" lang="en-IN" sz="3200" spc="-1" strike="noStrike">
                <a:solidFill>
                  <a:srgbClr val="0066cc"/>
                </a:solidFill>
                <a:latin typeface="Arial"/>
                <a:hlinkClick r:id="rId1"/>
              </a:rPr>
              <a:t>https://archive.ics.uci.edu/ml/datasets/banknote+authentication</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Notebook: </a:t>
            </a:r>
            <a:r>
              <a:rPr b="0" lang="en-IN" sz="3200" spc="-1" strike="noStrike">
                <a:solidFill>
                  <a:srgbClr val="0066cc"/>
                </a:solidFill>
                <a:latin typeface="Arial"/>
                <a:hlinkClick r:id="rId2"/>
              </a:rPr>
              <a:t>https://mybinder.org/v2/gh/digishgabhawala/deepLearningTraining/master?filepath=Intro%2Fbinary_classification_bank_notes.ipynb</a:t>
            </a:r>
            <a:r>
              <a:rPr b="0" lang="en-IN" sz="3200" spc="-1" strike="noStrike">
                <a:solidFill>
                  <a:srgbClr val="0066cc"/>
                </a:solidFill>
                <a:latin typeface="Arial"/>
              </a:rPr>
              <a:t> </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0" y="2341080"/>
            <a:ext cx="9071640" cy="1262160"/>
          </a:xfrm>
          <a:prstGeom prst="rect">
            <a:avLst/>
          </a:prstGeom>
          <a:noFill/>
          <a:ln>
            <a:noFill/>
          </a:ln>
        </p:spPr>
        <p:txBody>
          <a:bodyPr lIns="0" rIns="0" tIns="0" bIns="0" anchor="ctr">
            <a:spAutoFit/>
          </a:bodyPr>
          <a:p>
            <a:pPr algn="ctr"/>
            <a:r>
              <a:rPr b="0" lang="en-IN" sz="4400" spc="-1" strike="noStrike">
                <a:solidFill>
                  <a:srgbClr val="006699"/>
                </a:solidFill>
                <a:latin typeface="Arial"/>
              </a:rPr>
              <a:t>Introduction</a:t>
            </a:r>
            <a:endParaRPr b="0" lang="en-IN" sz="4400" spc="-1" strike="noStrike">
              <a:solidFill>
                <a:srgbClr val="006699"/>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Multi Classification Example</a:t>
            </a:r>
            <a:endParaRPr b="0" lang="en-IN" sz="4400" spc="-1" strike="noStrike">
              <a:solidFill>
                <a:srgbClr val="ffffff"/>
              </a:solidFill>
              <a:latin typeface="Arial"/>
            </a:endParaRPr>
          </a:p>
        </p:txBody>
      </p:sp>
      <p:sp>
        <p:nvSpPr>
          <p:cNvPr id="124"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Dataset : </a:t>
            </a:r>
            <a:r>
              <a:rPr b="0" lang="en-IN" sz="3200" spc="-1" strike="noStrike">
                <a:solidFill>
                  <a:srgbClr val="0066cc"/>
                </a:solidFill>
                <a:latin typeface="Arial"/>
                <a:hlinkClick r:id="rId1"/>
              </a:rPr>
              <a:t>https://archive.ics.uci.edu/ml/datasets/Wine</a:t>
            </a:r>
            <a:r>
              <a:rPr b="0" lang="en-IN" sz="3200" spc="-1" strike="noStrike">
                <a:solidFill>
                  <a:srgbClr val="0066cc"/>
                </a:solidFill>
                <a:latin typeface="Arial"/>
              </a:rPr>
              <a:t> </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Notebook: </a:t>
            </a:r>
            <a:r>
              <a:rPr b="0" lang="en-IN" sz="3200" spc="-1" strike="noStrike">
                <a:solidFill>
                  <a:srgbClr val="0066cc"/>
                </a:solidFill>
                <a:latin typeface="Arial"/>
                <a:hlinkClick r:id="rId2"/>
              </a:rPr>
              <a:t>https://mybinder.org/v2/gh/digishgabhawala/deepLearningTraining/master?filepath=Intro%2Fmulti_classification_wines.ipynb</a:t>
            </a:r>
            <a:r>
              <a:rPr b="0" lang="en-IN" sz="3200" spc="-1" strike="noStrike">
                <a:solidFill>
                  <a:srgbClr val="0066cc"/>
                </a:solidFill>
                <a:latin typeface="Arial"/>
              </a:rPr>
              <a:t> </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Mnist Example</a:t>
            </a:r>
            <a:endParaRPr b="0" lang="en-IN" sz="4400" spc="-1" strike="noStrike">
              <a:solidFill>
                <a:srgbClr val="ffffff"/>
              </a:solidFill>
              <a:latin typeface="Arial"/>
            </a:endParaRPr>
          </a:p>
        </p:txBody>
      </p:sp>
      <p:sp>
        <p:nvSpPr>
          <p:cNvPr id="126"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Data: </a:t>
            </a:r>
            <a:r>
              <a:rPr b="0" lang="en-IN" sz="3200" spc="-1" strike="noStrike">
                <a:solidFill>
                  <a:srgbClr val="0066cc"/>
                </a:solidFill>
                <a:latin typeface="Arial"/>
                <a:hlinkClick r:id="rId1"/>
              </a:rPr>
              <a:t>http://yann.lecun.com/exdb/mnist/</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Dataset : </a:t>
            </a:r>
            <a:r>
              <a:rPr b="0" lang="en-IN" sz="3200" spc="-1" strike="noStrike">
                <a:solidFill>
                  <a:srgbClr val="0066cc"/>
                </a:solidFill>
                <a:latin typeface="Arial"/>
                <a:hlinkClick r:id="rId2"/>
              </a:rPr>
              <a:t>https://www.tensorflow.org/datasets/catalog/mnist</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Notebook:</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hlinkClick r:id="rId3"/>
              </a:rPr>
              <a:t>https://mybinder.org/v2/gh/digishgabhawala/deepLearningTraining/master?filepath=Intro%2Fmnist.ipynb</a:t>
            </a:r>
            <a:r>
              <a:rPr b="0" lang="en-IN" sz="3200" spc="-1" strike="noStrike">
                <a:solidFill>
                  <a:srgbClr val="0066cc"/>
                </a:solidFill>
                <a:latin typeface="Arial"/>
              </a:rPr>
              <a:t> </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Q n A </a:t>
            </a:r>
            <a:endParaRPr b="0" lang="en-IN" sz="4400" spc="-1" strike="noStrike">
              <a:solidFill>
                <a:srgbClr val="ffffff"/>
              </a:solidFill>
              <a:latin typeface="Arial"/>
            </a:endParaRPr>
          </a:p>
        </p:txBody>
      </p:sp>
      <p:sp>
        <p:nvSpPr>
          <p:cNvPr id="128" name="TextShape 2"/>
          <p:cNvSpPr txBox="1"/>
          <p:nvPr/>
        </p:nvSpPr>
        <p:spPr>
          <a:xfrm>
            <a:off x="504000" y="1769040"/>
            <a:ext cx="9071640" cy="4384440"/>
          </a:xfrm>
          <a:prstGeom prst="rect">
            <a:avLst/>
          </a:prstGeom>
          <a:noFill/>
          <a:ln>
            <a:noFill/>
          </a:ln>
        </p:spPr>
        <p:txBody>
          <a:bodyPr lIns="0" rIns="0" tIns="0" bIns="0">
            <a:noAutofit/>
          </a:bodyPr>
          <a:p>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Poll</a:t>
            </a:r>
            <a:endParaRPr b="0" lang="en-IN" sz="4400" spc="-1" strike="noStrike">
              <a:solidFill>
                <a:srgbClr val="ffffff"/>
              </a:solidFill>
              <a:latin typeface="Arial"/>
            </a:endParaRPr>
          </a:p>
        </p:txBody>
      </p:sp>
      <p:sp>
        <p:nvSpPr>
          <p:cNvPr id="130"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When was term Artificial Intelligence coined?</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A 1950-60</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B 1960-70</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C 1970-80</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D 1980+</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endParaRPr b="0" lang="en-IN" sz="28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Poll</a:t>
            </a:r>
            <a:endParaRPr b="0" lang="en-IN" sz="4400" spc="-1" strike="noStrike">
              <a:solidFill>
                <a:srgbClr val="ffffff"/>
              </a:solidFill>
              <a:latin typeface="Arial"/>
            </a:endParaRPr>
          </a:p>
        </p:txBody>
      </p:sp>
      <p:sp>
        <p:nvSpPr>
          <p:cNvPr id="132"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Why was Machine learning not getting much </a:t>
            </a:r>
            <a:r>
              <a:rPr b="0" lang="en-IN" sz="3200" spc="-1" strike="noStrike">
                <a:solidFill>
                  <a:srgbClr val="0066cc"/>
                </a:solidFill>
                <a:latin typeface="Arial"/>
              </a:rPr>
              <a:t>famous till recent times?</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A There was not enough data</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B There were not good algorithms</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C There was not enough computation power</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D All of above</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endParaRPr b="0" lang="en-IN" sz="28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Poll</a:t>
            </a:r>
            <a:endParaRPr b="0" lang="en-IN" sz="4400" spc="-1" strike="noStrike">
              <a:solidFill>
                <a:srgbClr val="ffffff"/>
              </a:solidFill>
              <a:latin typeface="Arial"/>
            </a:endParaRPr>
          </a:p>
        </p:txBody>
      </p:sp>
      <p:sp>
        <p:nvSpPr>
          <p:cNvPr id="134"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How is your backgroud related to AI/ML with TF?</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A. I haven’t heard of it</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B. I know about it but never used it</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C. I have used ML but never used Deep Learning</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D. I have used Deep Learning but haven’t used Tensorflow</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E. I have used Tensorflow and I would be able to help you in session</a:t>
            </a:r>
            <a:endParaRPr b="0" lang="en-IN" sz="28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Let’s Get ready</a:t>
            </a:r>
            <a:endParaRPr b="0" lang="en-IN" sz="4400" spc="-1" strike="noStrike">
              <a:solidFill>
                <a:srgbClr val="ffffff"/>
              </a:solidFill>
              <a:latin typeface="Arial"/>
            </a:endParaRPr>
          </a:p>
        </p:txBody>
      </p:sp>
      <p:sp>
        <p:nvSpPr>
          <p:cNvPr id="90" name="TextShape 2"/>
          <p:cNvSpPr txBox="1"/>
          <p:nvPr/>
        </p:nvSpPr>
        <p:spPr>
          <a:xfrm>
            <a:off x="504000" y="122400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Python : https://www.python.org/downloads/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Tensorflow : </a:t>
            </a:r>
            <a:r>
              <a:rPr b="0" lang="en-IN" sz="3200" spc="-1" strike="noStrike">
                <a:solidFill>
                  <a:srgbClr val="0066cc"/>
                </a:solidFill>
                <a:latin typeface="Arial"/>
                <a:hlinkClick r:id="rId1"/>
              </a:rPr>
              <a:t>https://www.tensorflow.org/install/pip</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Other important libraries : numpy, pandas, matplotlib,sklearn,keras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Github : </a:t>
            </a:r>
            <a:r>
              <a:rPr b="0" lang="en-IN" sz="3200" spc="-1" strike="noStrike">
                <a:solidFill>
                  <a:srgbClr val="0066cc"/>
                </a:solidFill>
                <a:latin typeface="Arial"/>
                <a:hlinkClick r:id="rId2"/>
              </a:rPr>
              <a:t>https://github.com/digishgabhawala/deepLearningTraining/tree/master/Intro</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Notebook Link: </a:t>
            </a:r>
            <a:r>
              <a:rPr b="0" lang="en-IN" sz="3200" spc="-1" strike="noStrike">
                <a:solidFill>
                  <a:srgbClr val="0066cc"/>
                </a:solidFill>
                <a:latin typeface="Arial"/>
                <a:hlinkClick r:id="rId3"/>
              </a:rPr>
              <a:t>https://mybinder.org/v2/gh/digishgabhawala/deepLearningTraining/master?filepath=Intro</a:t>
            </a:r>
            <a:r>
              <a:rPr b="0" lang="en-IN" sz="3200" spc="-1" strike="noStrike">
                <a:solidFill>
                  <a:srgbClr val="0066cc"/>
                </a:solidFill>
                <a:latin typeface="Arial"/>
              </a:rPr>
              <a:t> </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301320"/>
            <a:ext cx="9071640" cy="637560"/>
          </a:xfrm>
          <a:prstGeom prst="rect">
            <a:avLst/>
          </a:prstGeom>
          <a:noFill/>
          <a:ln>
            <a:noFill/>
          </a:ln>
        </p:spPr>
        <p:txBody>
          <a:bodyPr lIns="0" rIns="0" tIns="0" bIns="0" anchor="ctr">
            <a:spAutoFit/>
          </a:bodyPr>
          <a:p>
            <a:pPr algn="ctr"/>
            <a:endParaRPr b="0" lang="en-IN" sz="4400" spc="-1" strike="noStrike">
              <a:solidFill>
                <a:srgbClr val="ffffff"/>
              </a:solidFill>
              <a:latin typeface="Arial"/>
            </a:endParaRPr>
          </a:p>
        </p:txBody>
      </p:sp>
      <p:sp>
        <p:nvSpPr>
          <p:cNvPr id="92" name="TextShape 2"/>
          <p:cNvSpPr txBox="1"/>
          <p:nvPr/>
        </p:nvSpPr>
        <p:spPr>
          <a:xfrm>
            <a:off x="504000" y="1769040"/>
            <a:ext cx="9071640" cy="4384440"/>
          </a:xfrm>
          <a:prstGeom prst="rect">
            <a:avLst/>
          </a:prstGeom>
          <a:noFill/>
          <a:ln>
            <a:noFill/>
          </a:ln>
        </p:spPr>
        <p:txBody>
          <a:bodyPr lIns="0" rIns="0" tIns="0" bIns="0">
            <a:noAutofit/>
          </a:bodyPr>
          <a:p>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What is planned</a:t>
            </a:r>
            <a:endParaRPr b="0" lang="en-IN" sz="4400" spc="-1" strike="noStrike">
              <a:solidFill>
                <a:srgbClr val="ffffff"/>
              </a:solidFill>
              <a:latin typeface="Arial"/>
            </a:endParaRPr>
          </a:p>
        </p:txBody>
      </p:sp>
      <p:sp>
        <p:nvSpPr>
          <p:cNvPr id="94"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Introduction (Today)</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Motivation (Today)</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Sample Code and setup (Today)</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Single Layer Perceptrons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Multi Layer Perceptorns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Fully conected network</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CNNs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RNNS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LSTM</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What is planned</a:t>
            </a:r>
            <a:endParaRPr b="0" lang="en-IN" sz="4400" spc="-1" strike="noStrike">
              <a:solidFill>
                <a:srgbClr val="ffffff"/>
              </a:solidFill>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Saving and Loading Models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Building of deep networks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Keras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Image Classification</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Text classification</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Regression</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What is planned</a:t>
            </a:r>
            <a:endParaRPr b="0" lang="en-IN" sz="4400" spc="-1" strike="noStrike">
              <a:solidFill>
                <a:srgbClr val="ffffff"/>
              </a:solidFill>
              <a:latin typeface="Arial"/>
            </a:endParaRPr>
          </a:p>
        </p:txBody>
      </p:sp>
      <p:sp>
        <p:nvSpPr>
          <p:cNvPr id="98"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Different Loss functions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Different type of Layers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Different type of Optimizers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Different type of Metrices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Hyperparameters</a:t>
            </a: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What is not planned</a:t>
            </a:r>
            <a:endParaRPr b="0" lang="en-IN" sz="4400" spc="-1" strike="noStrike">
              <a:solidFill>
                <a:srgbClr val="ffffff"/>
              </a:solidFill>
              <a:latin typeface="Arial"/>
            </a:endParaRPr>
          </a:p>
        </p:txBody>
      </p:sp>
      <p:sp>
        <p:nvSpPr>
          <p:cNvPr id="100"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Details about Basic Machine learning algorithms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Maths and Formulaes implementation</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Stastistics and Advanced Mathematics</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Data Preprocessing</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Alternatives like Pytorch</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301320"/>
            <a:ext cx="9071640" cy="637560"/>
          </a:xfrm>
          <a:prstGeom prst="rect">
            <a:avLst/>
          </a:prstGeom>
          <a:noFill/>
          <a:ln>
            <a:noFill/>
          </a:ln>
        </p:spPr>
        <p:txBody>
          <a:bodyPr lIns="0" rIns="0" tIns="0" bIns="0" anchor="ctr">
            <a:spAutoFit/>
          </a:bodyPr>
          <a:p>
            <a:pPr algn="ctr"/>
            <a:r>
              <a:rPr b="0" lang="en-IN" sz="4400" spc="-1" strike="noStrike">
                <a:solidFill>
                  <a:srgbClr val="ffffff"/>
                </a:solidFill>
                <a:latin typeface="Arial"/>
              </a:rPr>
              <a:t>What is expected at start</a:t>
            </a:r>
            <a:endParaRPr b="0" lang="en-IN" sz="4400" spc="-1" strike="noStrike">
              <a:solidFill>
                <a:srgbClr val="ffffff"/>
              </a:solidFill>
              <a:latin typeface="Arial"/>
            </a:endParaRPr>
          </a:p>
        </p:txBody>
      </p:sp>
      <p:sp>
        <p:nvSpPr>
          <p:cNvPr id="102"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Basics about Python (Preferred) / </a:t>
            </a:r>
            <a:r>
              <a:rPr b="0" lang="en-IN" sz="3200" spc="-1" strike="noStrike">
                <a:solidFill>
                  <a:srgbClr val="0066cc"/>
                </a:solidFill>
                <a:latin typeface="Arial"/>
              </a:rPr>
              <a:t>any programming language (Would help you to understand)</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Basics about Data Preprocessing and visulization</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Basics of numpy , pandas, sklearn, matplotlib</a:t>
            </a: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N"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N"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LibreOffice/6.2.8.2$Linux_X86_64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2019-12-16T21:05:25Z</dcterms:created>
  <dc:creator/>
  <dc:description/>
  <dc:language>en-IN</dc:language>
  <cp:lastModifiedBy/>
  <dcterms:modified xsi:type="dcterms:W3CDTF">2019-12-17T00:56:54Z</dcterms:modified>
  <cp:revision>4</cp:revision>
  <dc:subject/>
  <dc:title>Blue Curve</dc:title>
</cp:coreProperties>
</file>