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Garamond" panose="02020404030301010803"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ubKWgmwclEgdUl3HnBrkOfJFH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98B979-312F-49C6-96B9-A69AC14D7C7C}">
  <a:tblStyle styleId="{9F98B979-312F-49C6-96B9-A69AC14D7C7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6E7"/>
          </a:solidFill>
        </a:fill>
      </a:tcStyle>
    </a:wholeTbl>
    <a:band1H>
      <a:tcTxStyle/>
      <a:tcStyle>
        <a:tcBdr/>
        <a:fill>
          <a:solidFill>
            <a:srgbClr val="DDECCC"/>
          </a:solidFill>
        </a:fill>
      </a:tcStyle>
    </a:band1H>
    <a:band2H>
      <a:tcTxStyle/>
      <a:tcStyle>
        <a:tcBdr/>
      </a:tcStyle>
    </a:band2H>
    <a:band1V>
      <a:tcTxStyle/>
      <a:tcStyle>
        <a:tcBdr/>
        <a:fill>
          <a:solidFill>
            <a:srgbClr val="DDEC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04690AE-8EBC-4324-825C-64E75561733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9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200">
                <a:solidFill>
                  <a:schemeClr val="dk1"/>
                </a:solidFill>
                <a:latin typeface="Calibri"/>
                <a:ea typeface="Calibri"/>
                <a:cs typeface="Calibri"/>
                <a:sym typeface="Calibri"/>
              </a:rPr>
              <a:t>US2024 YG Data</a:t>
            </a:r>
            <a:endParaRPr/>
          </a:p>
          <a:p>
            <a:pPr marL="0" marR="0" lvl="0" indent="0" algn="l" rtl="0">
              <a:lnSpc>
                <a:spcPct val="100000"/>
              </a:lnSpc>
              <a:spcBef>
                <a:spcPts val="0"/>
              </a:spcBef>
              <a:spcAft>
                <a:spcPts val="0"/>
              </a:spcAft>
              <a:buClr>
                <a:schemeClr val="dk1"/>
              </a:buClr>
              <a:buSzPts val="1200"/>
              <a:buFont typeface="Calibri"/>
              <a:buNone/>
            </a:pPr>
            <a:r>
              <a:rPr lang="en-GB" sz="1200">
                <a:solidFill>
                  <a:schemeClr val="dk1"/>
                </a:solidFill>
                <a:latin typeface="Calibri"/>
                <a:ea typeface="Calibri"/>
                <a:cs typeface="Calibri"/>
                <a:sym typeface="Calibri"/>
              </a:rPr>
              <a:t> Pre-Election Survey: 24</a:t>
            </a:r>
            <a:r>
              <a:rPr lang="en-GB" sz="1200" baseline="30000">
                <a:solidFill>
                  <a:schemeClr val="dk1"/>
                </a:solidFill>
                <a:latin typeface="Calibri"/>
                <a:ea typeface="Calibri"/>
                <a:cs typeface="Calibri"/>
                <a:sym typeface="Calibri"/>
              </a:rPr>
              <a:t>th</a:t>
            </a:r>
            <a:r>
              <a:rPr lang="en-GB" sz="1200">
                <a:solidFill>
                  <a:schemeClr val="dk1"/>
                </a:solidFill>
                <a:latin typeface="Calibri"/>
                <a:ea typeface="Calibri"/>
                <a:cs typeface="Calibri"/>
                <a:sym typeface="Calibri"/>
              </a:rPr>
              <a:t> Sept – 21</a:t>
            </a:r>
            <a:r>
              <a:rPr lang="en-GB" sz="1200" baseline="30000">
                <a:solidFill>
                  <a:schemeClr val="dk1"/>
                </a:solidFill>
                <a:latin typeface="Calibri"/>
                <a:ea typeface="Calibri"/>
                <a:cs typeface="Calibri"/>
                <a:sym typeface="Calibri"/>
              </a:rPr>
              <a:t>st</a:t>
            </a:r>
            <a:r>
              <a:rPr lang="en-GB" sz="1200">
                <a:solidFill>
                  <a:schemeClr val="dk1"/>
                </a:solidFill>
                <a:latin typeface="Calibri"/>
                <a:ea typeface="Calibri"/>
                <a:cs typeface="Calibri"/>
                <a:sym typeface="Calibri"/>
              </a:rPr>
              <a:t> Oct 2024</a:t>
            </a:r>
            <a:br>
              <a:rPr lang="en-GB" sz="1200">
                <a:solidFill>
                  <a:schemeClr val="dk1"/>
                </a:solidFill>
                <a:latin typeface="Calibri"/>
                <a:ea typeface="Calibri"/>
                <a:cs typeface="Calibri"/>
                <a:sym typeface="Calibri"/>
              </a:rPr>
            </a:br>
            <a:r>
              <a:rPr lang="en-GB" sz="1200">
                <a:solidFill>
                  <a:schemeClr val="dk1"/>
                </a:solidFill>
                <a:latin typeface="Calibri"/>
                <a:ea typeface="Calibri"/>
                <a:cs typeface="Calibri"/>
                <a:sym typeface="Calibri"/>
              </a:rPr>
              <a:t>Post-Election Survey: 12</a:t>
            </a:r>
            <a:r>
              <a:rPr lang="en-GB" sz="1200" baseline="30000">
                <a:solidFill>
                  <a:schemeClr val="dk1"/>
                </a:solidFill>
                <a:latin typeface="Calibri"/>
                <a:ea typeface="Calibri"/>
                <a:cs typeface="Calibri"/>
                <a:sym typeface="Calibri"/>
              </a:rPr>
              <a:t>th</a:t>
            </a:r>
            <a:r>
              <a:rPr lang="en-GB" sz="1200">
                <a:solidFill>
                  <a:schemeClr val="dk1"/>
                </a:solidFill>
                <a:latin typeface="Calibri"/>
                <a:ea typeface="Calibri"/>
                <a:cs typeface="Calibri"/>
                <a:sym typeface="Calibri"/>
              </a:rPr>
              <a:t> Nov – 26</a:t>
            </a:r>
            <a:r>
              <a:rPr lang="en-GB" sz="1200" baseline="30000">
                <a:solidFill>
                  <a:schemeClr val="dk1"/>
                </a:solidFill>
                <a:latin typeface="Calibri"/>
                <a:ea typeface="Calibri"/>
                <a:cs typeface="Calibri"/>
                <a:sym typeface="Calibri"/>
              </a:rPr>
              <a:t>th</a:t>
            </a:r>
            <a:r>
              <a:rPr lang="en-GB" sz="1200">
                <a:solidFill>
                  <a:schemeClr val="dk1"/>
                </a:solidFill>
                <a:latin typeface="Calibri"/>
                <a:ea typeface="Calibri"/>
                <a:cs typeface="Calibri"/>
                <a:sym typeface="Calibri"/>
              </a:rPr>
              <a:t> Nov 2024</a:t>
            </a:r>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Total = 5757</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Post 2011</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Pre &amp; Post = 957</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Twitter</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Consent = 1306</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Blank entry = 127</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Usable = 1179         -- But handles may not be valid </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Details = 964            -- Handles found so we have basic details of the account</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Tweeted during election  = 375</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How many of the 957 (Pre &amp; Post) tweeted? = 204</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GB" sz="1200">
                <a:solidFill>
                  <a:schemeClr val="dk1"/>
                </a:solidFill>
                <a:latin typeface="Calibri"/>
                <a:ea typeface="Calibri"/>
                <a:cs typeface="Calibri"/>
                <a:sym typeface="Calibri"/>
              </a:rPr>
              <a:t>So we have a complete set of Pre,  Tweets, and post for 204 individuals.</a:t>
            </a:r>
            <a:endParaRPr/>
          </a:p>
          <a:p>
            <a:pPr marL="0" lvl="0" indent="0" algn="l" rtl="0">
              <a:spcBef>
                <a:spcPts val="0"/>
              </a:spcBef>
              <a:spcAft>
                <a:spcPts val="0"/>
              </a:spcAft>
              <a:buNone/>
            </a:pPr>
            <a:endParaRPr/>
          </a:p>
        </p:txBody>
      </p:sp>
      <p:sp>
        <p:nvSpPr>
          <p:cNvPr id="146" name="Google Shape;14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5"/>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26" name="Google Shape;26;p2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4"/>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3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3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5"/>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5"/>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3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sp>
        <p:nvSpPr>
          <p:cNvPr id="28" name="Google Shape;28;p2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8"/>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28"/>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6"/>
        <p:cNvGrpSpPr/>
        <p:nvPr/>
      </p:nvGrpSpPr>
      <p:grpSpPr>
        <a:xfrm>
          <a:off x="0" y="0"/>
          <a:ext cx="0" cy="0"/>
          <a:chOff x="0" y="0"/>
          <a:chExt cx="0" cy="0"/>
        </a:xfrm>
      </p:grpSpPr>
      <p:sp>
        <p:nvSpPr>
          <p:cNvPr id="47" name="Google Shape;47;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9"/>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51" name="Google Shape;51;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54" name="Google Shape;54;p2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0"/>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30"/>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30"/>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30"/>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3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3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3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3"/>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3"/>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3"/>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3"/>
          <p:cNvSpPr>
            <a:spLocks noGrp="1"/>
          </p:cNvSpPr>
          <p:nvPr>
            <p:ph type="pic" idx="2"/>
          </p:nvPr>
        </p:nvSpPr>
        <p:spPr>
          <a:xfrm>
            <a:off x="15" y="0"/>
            <a:ext cx="12191985" cy="4915076"/>
          </a:xfrm>
          <a:prstGeom prst="rect">
            <a:avLst/>
          </a:prstGeom>
          <a:solidFill>
            <a:srgbClr val="D2CDB0"/>
          </a:solidFill>
          <a:ln>
            <a:noFill/>
          </a:ln>
        </p:spPr>
      </p:sp>
      <p:sp>
        <p:nvSpPr>
          <p:cNvPr id="83" name="Google Shape;83;p33"/>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4"/>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cxnSp>
        <p:nvCxnSpPr>
          <p:cNvPr id="17" name="Google Shape;17;p24"/>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hyperlink" Target="https://github.com/GU-DataLab/PoliBERTweet" TargetMode="External"/><Relationship Id="rId5" Type="http://schemas.openxmlformats.org/officeDocument/2006/relationships/image" Target="../media/image4.png"/><Relationship Id="rId10" Type="http://schemas.openxmlformats.org/officeDocument/2006/relationships/hyperlink" Target="https://www.usna.edu/Users/cs/nchamber/data/twitter/" TargetMode="External"/><Relationship Id="rId4" Type="http://schemas.openxmlformats.org/officeDocument/2006/relationships/image" Target="../media/image3.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chuchun8/pstance"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github.com/LittlePea13/UsVsThem" TargetMode="External"/><Relationship Id="rId4" Type="http://schemas.openxmlformats.org/officeDocument/2006/relationships/image" Target="../media/image2.png"/><Relationship Id="rId9" Type="http://schemas.openxmlformats.org/officeDocument/2006/relationships/hyperlink" Target="https://huggingface.co/datasets/m-newhauser/senator-tweets"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unb.ca/cic/datasets/truthseeker-2023.html" TargetMode="External"/><Relationship Id="rId5" Type="http://schemas.openxmlformats.org/officeDocument/2006/relationships/image" Target="../media/image3.png"/><Relationship Id="rId10" Type="http://schemas.openxmlformats.org/officeDocument/2006/relationships/hyperlink" Target="https://github.com/metunlp/MiDe22" TargetMode="External"/><Relationship Id="rId4" Type="http://schemas.openxmlformats.org/officeDocument/2006/relationships/image" Target="../media/image2.png"/><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tinyurl.com/digisurvor-pres" TargetMode="External"/><Relationship Id="rId7" Type="http://schemas.openxmlformats.org/officeDocument/2006/relationships/hyperlink" Target="https://tinyurl.com/digisurvor4"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tinyurl.com/digisurvor3" TargetMode="External"/><Relationship Id="rId5" Type="http://schemas.openxmlformats.org/officeDocument/2006/relationships/hyperlink" Target="https://tinyurl.com/digisurvor2" TargetMode="External"/><Relationship Id="rId4" Type="http://schemas.openxmlformats.org/officeDocument/2006/relationships/hyperlink" Target="https://tinyurl.com/digisurvor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097280" y="2096046"/>
            <a:ext cx="10058400" cy="2195808"/>
          </a:xfrm>
          <a:prstGeom prst="rect">
            <a:avLst/>
          </a:prstGeom>
          <a:noFill/>
          <a:ln>
            <a:noFill/>
          </a:ln>
        </p:spPr>
        <p:txBody>
          <a:bodyPr spcFirstLastPara="1" wrap="square" lIns="91425" tIns="45700" rIns="91425" bIns="45700" anchor="b" anchorCtr="0">
            <a:normAutofit/>
          </a:bodyPr>
          <a:lstStyle/>
          <a:p>
            <a:pPr marL="0" lvl="0" indent="0" algn="ctr" rtl="0">
              <a:lnSpc>
                <a:spcPct val="107000"/>
              </a:lnSpc>
              <a:spcBef>
                <a:spcPts val="0"/>
              </a:spcBef>
              <a:spcAft>
                <a:spcPts val="0"/>
              </a:spcAft>
              <a:buClr>
                <a:srgbClr val="262626"/>
              </a:buClr>
              <a:buSzPts val="4000"/>
              <a:buFont typeface="Calibri"/>
              <a:buNone/>
            </a:pPr>
            <a:r>
              <a:rPr lang="en-GB" sz="4000" b="1">
                <a:latin typeface="Calibri"/>
                <a:ea typeface="Calibri"/>
                <a:cs typeface="Calibri"/>
                <a:sym typeface="Calibri"/>
              </a:rPr>
              <a:t>DIGISURVOR Workshop 1</a:t>
            </a:r>
            <a:br>
              <a:rPr lang="en-GB" sz="4000" b="1">
                <a:latin typeface="Calibri"/>
                <a:ea typeface="Calibri"/>
                <a:cs typeface="Calibri"/>
                <a:sym typeface="Calibri"/>
              </a:rPr>
            </a:br>
            <a:r>
              <a:rPr lang="en-GB" sz="4000" b="1">
                <a:latin typeface="Calibri"/>
                <a:ea typeface="Calibri"/>
                <a:cs typeface="Calibri"/>
                <a:sym typeface="Calibri"/>
              </a:rPr>
              <a:t>‘Linking Digital Footprint and Survey Data for Open Research’</a:t>
            </a:r>
            <a:endParaRPr sz="4000"/>
          </a:p>
        </p:txBody>
      </p:sp>
      <p:sp>
        <p:nvSpPr>
          <p:cNvPr id="106" name="Google Shape;106;p1"/>
          <p:cNvSpPr txBox="1">
            <a:spLocks noGrp="1"/>
          </p:cNvSpPr>
          <p:nvPr>
            <p:ph type="subTitle" idx="1"/>
          </p:nvPr>
        </p:nvSpPr>
        <p:spPr>
          <a:xfrm>
            <a:off x="1160258" y="4602270"/>
            <a:ext cx="9995422" cy="116880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GB" b="1">
                <a:latin typeface="Calibri"/>
                <a:ea typeface="Calibri"/>
                <a:cs typeface="Calibri"/>
                <a:sym typeface="Calibri"/>
              </a:rPr>
              <a:t>UNIVERSITY OF MANCHESTER, 13-14TH FEBRUARY 2025.</a:t>
            </a:r>
            <a:br>
              <a:rPr lang="en-GB" b="1">
                <a:latin typeface="Calibri"/>
                <a:ea typeface="Calibri"/>
                <a:cs typeface="Calibri"/>
                <a:sym typeface="Calibri"/>
              </a:rPr>
            </a:br>
            <a:r>
              <a:rPr lang="en-GB" b="1">
                <a:latin typeface="Calibri"/>
                <a:ea typeface="Calibri"/>
                <a:cs typeface="Calibri"/>
                <a:sym typeface="Calibri"/>
              </a:rPr>
              <a:t>BOARD ROOM, 2</a:t>
            </a:r>
            <a:r>
              <a:rPr lang="en-GB" b="1" baseline="30000">
                <a:latin typeface="Calibri"/>
                <a:ea typeface="Calibri"/>
                <a:cs typeface="Calibri"/>
                <a:sym typeface="Calibri"/>
              </a:rPr>
              <a:t>ND</a:t>
            </a:r>
            <a:r>
              <a:rPr lang="en-GB" b="1">
                <a:latin typeface="Calibri"/>
                <a:ea typeface="Calibri"/>
                <a:cs typeface="Calibri"/>
                <a:sym typeface="Calibri"/>
              </a:rPr>
              <a:t> FLOOR, ARTHUR LEWIS BUILDING </a:t>
            </a:r>
            <a:endParaRPr/>
          </a:p>
        </p:txBody>
      </p:sp>
      <p:pic>
        <p:nvPicPr>
          <p:cNvPr id="107" name="Google Shape;107;p1"/>
          <p:cNvPicPr preferRelativeResize="0"/>
          <p:nvPr/>
        </p:nvPicPr>
        <p:blipFill rotWithShape="1">
          <a:blip r:embed="rId3">
            <a:alphaModFix/>
          </a:blip>
          <a:srcRect/>
          <a:stretch/>
        </p:blipFill>
        <p:spPr>
          <a:xfrm>
            <a:off x="4725730" y="310334"/>
            <a:ext cx="2927457" cy="1639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Phase (1) Proof of concept – Datasets 1a and 1b</a:t>
            </a:r>
            <a:endParaRPr sz="3600" b="1"/>
          </a:p>
        </p:txBody>
      </p:sp>
      <p:sp>
        <p:nvSpPr>
          <p:cNvPr id="170" name="Google Shape;170;p1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120000"/>
              </a:lnSpc>
              <a:spcBef>
                <a:spcPts val="0"/>
              </a:spcBef>
              <a:spcAft>
                <a:spcPts val="0"/>
              </a:spcAft>
              <a:buClr>
                <a:srgbClr val="99CB38"/>
              </a:buClr>
              <a:buSzPts val="2000"/>
              <a:buChar char=" "/>
            </a:pPr>
            <a:r>
              <a:rPr lang="en-GB" b="1">
                <a:solidFill>
                  <a:srgbClr val="3F3F3F"/>
                </a:solidFill>
              </a:rPr>
              <a:t>Subset 1: Structural variables </a:t>
            </a:r>
            <a:endParaRPr/>
          </a:p>
          <a:p>
            <a:pPr marL="91440" lvl="0" indent="-107950" algn="l" rtl="0">
              <a:lnSpc>
                <a:spcPct val="120000"/>
              </a:lnSpc>
              <a:spcBef>
                <a:spcPts val="0"/>
              </a:spcBef>
              <a:spcAft>
                <a:spcPts val="0"/>
              </a:spcAft>
              <a:buClr>
                <a:srgbClr val="99CB38"/>
              </a:buClr>
              <a:buSzPts val="1700"/>
              <a:buChar char=" "/>
            </a:pPr>
            <a:r>
              <a:rPr lang="en-GB" sz="1700">
                <a:solidFill>
                  <a:srgbClr val="3F3F3F"/>
                </a:solidFill>
              </a:rPr>
              <a:t>A range of ‘core’ anonymised variables from individuals’ accounts (tweets, meta-data) to describe the content and structure of their tweets e.g. average length (characters, words), use of hashtags, mentions, URLS, acronyms and abbreviations, and emojis. The frequency and mode of their activity e.g. authoring vs retweeting; length of membership, number of posts, number and ids of followers and accounts followed. </a:t>
            </a:r>
            <a:endParaRPr/>
          </a:p>
          <a:p>
            <a:pPr marL="91440" lvl="0" indent="0" algn="l" rtl="0">
              <a:lnSpc>
                <a:spcPct val="120000"/>
              </a:lnSpc>
              <a:spcBef>
                <a:spcPts val="0"/>
              </a:spcBef>
              <a:spcAft>
                <a:spcPts val="0"/>
              </a:spcAft>
              <a:buClr>
                <a:srgbClr val="99CB38"/>
              </a:buClr>
              <a:buSzPts val="1700"/>
              <a:buNone/>
            </a:pPr>
            <a:endParaRPr sz="1700">
              <a:solidFill>
                <a:srgbClr val="3F3F3F"/>
              </a:solidFill>
            </a:endParaRPr>
          </a:p>
          <a:p>
            <a:pPr marL="91440" lvl="0" indent="-127000" algn="just" rtl="0">
              <a:lnSpc>
                <a:spcPct val="120000"/>
              </a:lnSpc>
              <a:spcBef>
                <a:spcPts val="0"/>
              </a:spcBef>
              <a:spcAft>
                <a:spcPts val="0"/>
              </a:spcAft>
              <a:buSzPts val="2000"/>
              <a:buChar char=" "/>
            </a:pPr>
            <a:r>
              <a:rPr lang="en-GB" b="1"/>
              <a:t>Subset 2: Substantive variables</a:t>
            </a:r>
            <a:endParaRPr/>
          </a:p>
          <a:p>
            <a:pPr marL="91440" lvl="0" indent="-114300" algn="just" rtl="0">
              <a:lnSpc>
                <a:spcPct val="120000"/>
              </a:lnSpc>
              <a:spcBef>
                <a:spcPts val="0"/>
              </a:spcBef>
              <a:spcAft>
                <a:spcPts val="0"/>
              </a:spcAft>
              <a:buSzPts val="1800"/>
              <a:buChar char=" "/>
            </a:pPr>
            <a:r>
              <a:rPr lang="en-GB" sz="1800"/>
              <a:t>A further set of substantive variables measuring respondents attitudes and behaviours will be generated from the DTD for purposes of: </a:t>
            </a:r>
            <a:endParaRPr/>
          </a:p>
          <a:p>
            <a:pPr marL="384048" lvl="1" indent="-101600" algn="just" rtl="0">
              <a:lnSpc>
                <a:spcPct val="120000"/>
              </a:lnSpc>
              <a:spcBef>
                <a:spcPts val="0"/>
              </a:spcBef>
              <a:spcAft>
                <a:spcPts val="0"/>
              </a:spcAft>
              <a:buSzPts val="1600"/>
              <a:buChar char="◦"/>
            </a:pPr>
            <a:r>
              <a:rPr lang="en-GB" sz="1600" b="1"/>
              <a:t>2a Methodological validation </a:t>
            </a:r>
            <a:endParaRPr/>
          </a:p>
          <a:p>
            <a:pPr marL="384048" lvl="1" indent="-101600" algn="just" rtl="0">
              <a:lnSpc>
                <a:spcPct val="120000"/>
              </a:lnSpc>
              <a:spcBef>
                <a:spcPts val="0"/>
              </a:spcBef>
              <a:spcAft>
                <a:spcPts val="0"/>
              </a:spcAft>
              <a:buSzPts val="1600"/>
              <a:buChar char="◦"/>
            </a:pPr>
            <a:r>
              <a:rPr lang="en-GB" sz="1600" b="1"/>
              <a:t>2b Investigation of subject-specific research questions. </a:t>
            </a:r>
            <a:endParaRPr/>
          </a:p>
          <a:p>
            <a:pPr marL="384048" lvl="1" indent="0" algn="just" rtl="0">
              <a:lnSpc>
                <a:spcPct val="120000"/>
              </a:lnSpc>
              <a:spcBef>
                <a:spcPts val="0"/>
              </a:spcBef>
              <a:spcAft>
                <a:spcPts val="0"/>
              </a:spcAft>
              <a:buSzPts val="1600"/>
              <a:buNone/>
            </a:pPr>
            <a:endParaRPr sz="1600"/>
          </a:p>
          <a:p>
            <a:pPr marL="91440" lvl="0" indent="0" algn="l" rtl="0">
              <a:lnSpc>
                <a:spcPct val="120000"/>
              </a:lnSpc>
              <a:spcBef>
                <a:spcPts val="0"/>
              </a:spcBef>
              <a:spcAft>
                <a:spcPts val="0"/>
              </a:spcAft>
              <a:buClr>
                <a:srgbClr val="99CB38"/>
              </a:buClr>
              <a:buSzPts val="1700"/>
              <a:buNone/>
            </a:pPr>
            <a:endParaRPr sz="1700">
              <a:solidFill>
                <a:srgbClr val="3F3F3F"/>
              </a:solidFill>
            </a:endParaRPr>
          </a:p>
          <a:p>
            <a:pPr marL="91440" lvl="0" indent="0" algn="l" rtl="0">
              <a:lnSpc>
                <a:spcPct val="100000"/>
              </a:lnSpc>
              <a:spcBef>
                <a:spcPts val="1200"/>
              </a:spcBef>
              <a:spcAft>
                <a:spcPts val="0"/>
              </a:spcAft>
              <a:buSzPts val="2000"/>
              <a:buNone/>
            </a:pPr>
            <a:endParaRPr/>
          </a:p>
        </p:txBody>
      </p:sp>
      <p:sp>
        <p:nvSpPr>
          <p:cNvPr id="171" name="Google Shape;171;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solidFill>
                  <a:srgbClr val="3F3F3F"/>
                </a:solidFill>
              </a:rPr>
              <a:t>Phase (1) Proof of concept – Dataset 2</a:t>
            </a:r>
            <a:endParaRPr/>
          </a:p>
        </p:txBody>
      </p:sp>
      <p:sp>
        <p:nvSpPr>
          <p:cNvPr id="177" name="Google Shape;177;p11"/>
          <p:cNvSpPr txBox="1">
            <a:spLocks noGrp="1"/>
          </p:cNvSpPr>
          <p:nvPr>
            <p:ph type="body" idx="1"/>
          </p:nvPr>
        </p:nvSpPr>
        <p:spPr>
          <a:xfrm>
            <a:off x="1097280" y="1845734"/>
            <a:ext cx="10237829" cy="4313526"/>
          </a:xfrm>
          <a:prstGeom prst="rect">
            <a:avLst/>
          </a:prstGeom>
          <a:noFill/>
          <a:ln>
            <a:noFill/>
          </a:ln>
        </p:spPr>
        <p:txBody>
          <a:bodyPr spcFirstLastPara="1" wrap="square" lIns="0" tIns="45700" rIns="0" bIns="45700" anchor="t" anchorCtr="0">
            <a:normAutofit/>
          </a:bodyPr>
          <a:lstStyle/>
          <a:p>
            <a:pPr marL="0" lvl="0" indent="0" algn="just" rtl="0">
              <a:lnSpc>
                <a:spcPct val="110000"/>
              </a:lnSpc>
              <a:spcBef>
                <a:spcPts val="0"/>
              </a:spcBef>
              <a:spcAft>
                <a:spcPts val="0"/>
              </a:spcAft>
              <a:buSzPts val="1800"/>
              <a:buNone/>
            </a:pPr>
            <a:r>
              <a:rPr lang="en-GB" sz="1800"/>
              <a:t>Variables measuring the characteristics of individuals’ news consumption in </a:t>
            </a:r>
            <a:r>
              <a:rPr lang="en-GB" sz="1800" b="1"/>
              <a:t>3 key dimensions</a:t>
            </a:r>
            <a:r>
              <a:rPr lang="en-GB" sz="1800"/>
              <a:t>:</a:t>
            </a:r>
            <a:endParaRPr/>
          </a:p>
          <a:p>
            <a:pPr marL="91440" lvl="0" indent="0" algn="just" rtl="0">
              <a:lnSpc>
                <a:spcPct val="110000"/>
              </a:lnSpc>
              <a:spcBef>
                <a:spcPts val="0"/>
              </a:spcBef>
              <a:spcAft>
                <a:spcPts val="0"/>
              </a:spcAft>
              <a:buSzPts val="1800"/>
              <a:buNone/>
            </a:pPr>
            <a:endParaRPr sz="1800"/>
          </a:p>
          <a:p>
            <a:pPr marL="91440" lvl="0" indent="-114300" algn="just" rtl="0">
              <a:lnSpc>
                <a:spcPct val="110000"/>
              </a:lnSpc>
              <a:spcBef>
                <a:spcPts val="0"/>
              </a:spcBef>
              <a:spcAft>
                <a:spcPts val="0"/>
              </a:spcAft>
              <a:buSzPts val="1800"/>
              <a:buChar char=" "/>
            </a:pPr>
            <a:r>
              <a:rPr lang="en-GB" sz="1800" b="1"/>
              <a:t>A)</a:t>
            </a:r>
            <a:r>
              <a:rPr lang="en-GB" sz="1800"/>
              <a:t> </a:t>
            </a:r>
            <a:r>
              <a:rPr lang="en-GB" sz="1800" b="1"/>
              <a:t>Volume and frequency of news consumption </a:t>
            </a:r>
            <a:r>
              <a:rPr lang="en-GB" sz="1800"/>
              <a:t>– e.g. number of visits and time spent on news sites.</a:t>
            </a:r>
            <a:endParaRPr/>
          </a:p>
          <a:p>
            <a:pPr marL="91440" lvl="0" indent="0" algn="just" rtl="0">
              <a:lnSpc>
                <a:spcPct val="110000"/>
              </a:lnSpc>
              <a:spcBef>
                <a:spcPts val="0"/>
              </a:spcBef>
              <a:spcAft>
                <a:spcPts val="0"/>
              </a:spcAft>
              <a:buSzPts val="1800"/>
              <a:buNone/>
            </a:pPr>
            <a:endParaRPr sz="1800"/>
          </a:p>
          <a:p>
            <a:pPr marL="91440" lvl="0" indent="-114300" algn="just" rtl="0">
              <a:lnSpc>
                <a:spcPct val="110000"/>
              </a:lnSpc>
              <a:spcBef>
                <a:spcPts val="0"/>
              </a:spcBef>
              <a:spcAft>
                <a:spcPts val="0"/>
              </a:spcAft>
              <a:buSzPts val="1800"/>
              <a:buChar char=" "/>
            </a:pPr>
            <a:r>
              <a:rPr lang="en-GB" sz="1800" b="1"/>
              <a:t>B) Fragmentation and ideological diversity of the news diet </a:t>
            </a:r>
            <a:r>
              <a:rPr lang="en-GB" sz="1800"/>
              <a:t>– e.g. Simpson’s D, Shannon’s H indexes, Partisan Skew score etc.</a:t>
            </a:r>
            <a:endParaRPr/>
          </a:p>
          <a:p>
            <a:pPr marL="91440" lvl="0" indent="0" algn="just" rtl="0">
              <a:lnSpc>
                <a:spcPct val="110000"/>
              </a:lnSpc>
              <a:spcBef>
                <a:spcPts val="0"/>
              </a:spcBef>
              <a:spcAft>
                <a:spcPts val="0"/>
              </a:spcAft>
              <a:buSzPts val="1800"/>
              <a:buNone/>
            </a:pPr>
            <a:endParaRPr sz="1800"/>
          </a:p>
          <a:p>
            <a:pPr marL="91440" lvl="0" indent="-114300" algn="just" rtl="0">
              <a:lnSpc>
                <a:spcPct val="110000"/>
              </a:lnSpc>
              <a:spcBef>
                <a:spcPts val="0"/>
              </a:spcBef>
              <a:spcAft>
                <a:spcPts val="0"/>
              </a:spcAft>
              <a:buSzPts val="1800"/>
              <a:buChar char=" "/>
            </a:pPr>
            <a:r>
              <a:rPr lang="en-GB" sz="1800" b="1"/>
              <a:t>C) Credibility of websites visited </a:t>
            </a:r>
            <a:r>
              <a:rPr lang="en-GB" sz="1800"/>
              <a:t>– Harmonisation of existing credibility scores for news websites (or scores produced if not available). Aggregate measure of overall credibility score of individual’s news repertoire.</a:t>
            </a:r>
            <a:endParaRPr/>
          </a:p>
          <a:p>
            <a:pPr marL="91440" lvl="0" indent="0" algn="just" rtl="0">
              <a:lnSpc>
                <a:spcPct val="110000"/>
              </a:lnSpc>
              <a:spcBef>
                <a:spcPts val="0"/>
              </a:spcBef>
              <a:spcAft>
                <a:spcPts val="0"/>
              </a:spcAft>
              <a:buSzPts val="1800"/>
              <a:buNone/>
            </a:pPr>
            <a:endParaRPr sz="1800"/>
          </a:p>
          <a:p>
            <a:pPr marL="91440" lvl="0" indent="0" algn="just" rtl="0">
              <a:lnSpc>
                <a:spcPct val="110000"/>
              </a:lnSpc>
              <a:spcBef>
                <a:spcPts val="0"/>
              </a:spcBef>
              <a:spcAft>
                <a:spcPts val="0"/>
              </a:spcAft>
              <a:buSzPts val="1800"/>
              <a:buNone/>
            </a:pPr>
            <a:endParaRPr sz="1800"/>
          </a:p>
          <a:p>
            <a:pPr marL="91440" lvl="0" indent="-114300" algn="just" rtl="0">
              <a:lnSpc>
                <a:spcPct val="110000"/>
              </a:lnSpc>
              <a:spcBef>
                <a:spcPts val="0"/>
              </a:spcBef>
              <a:spcAft>
                <a:spcPts val="0"/>
              </a:spcAft>
              <a:buSzPts val="1800"/>
              <a:buChar char=" "/>
            </a:pPr>
            <a:r>
              <a:rPr lang="en-GB" sz="1800"/>
              <a:t>Where feasible, we will ensure that the methodology used to develop variables is </a:t>
            </a:r>
            <a:r>
              <a:rPr lang="en-GB" sz="1800" b="1"/>
              <a:t>transferable</a:t>
            </a:r>
            <a:r>
              <a:rPr lang="en-GB" sz="1800"/>
              <a:t> to datasets 1a and 1b (e.g. index of credibility of the news shared by individuals through their Twitter feeds).</a:t>
            </a:r>
            <a:endParaRPr/>
          </a:p>
        </p:txBody>
      </p:sp>
      <p:sp>
        <p:nvSpPr>
          <p:cNvPr id="178" name="Google Shape;178;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What we have done so far</a:t>
            </a:r>
            <a:endParaRPr/>
          </a:p>
        </p:txBody>
      </p:sp>
      <p:sp>
        <p:nvSpPr>
          <p:cNvPr id="184" name="Google Shape;184;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185" name="Google Shape;185;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GB"/>
              <a:t>Variable Construction (Dataset 1a/1b)</a:t>
            </a:r>
            <a:endParaRPr/>
          </a:p>
        </p:txBody>
      </p:sp>
      <p:sp>
        <p:nvSpPr>
          <p:cNvPr id="191" name="Google Shape;191;p1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fontScale="92500" lnSpcReduction="10000"/>
          </a:bodyPr>
          <a:lstStyle/>
          <a:p>
            <a:pPr marL="0" lvl="0" indent="0" algn="l" rtl="0">
              <a:lnSpc>
                <a:spcPct val="90000"/>
              </a:lnSpc>
              <a:spcBef>
                <a:spcPts val="0"/>
              </a:spcBef>
              <a:spcAft>
                <a:spcPts val="0"/>
              </a:spcAft>
              <a:buSzPct val="100000"/>
              <a:buNone/>
            </a:pPr>
            <a:r>
              <a:rPr lang="en-GB" sz="1800"/>
              <a:t>So far, a preliminary list of variables has been drawn up for Dataset 1a/1b (Twitter/X data) which is divided into three categories:</a:t>
            </a:r>
            <a:endParaRPr/>
          </a:p>
          <a:p>
            <a:pPr marL="457200" lvl="0" indent="-457200" algn="l" rtl="0">
              <a:lnSpc>
                <a:spcPct val="90000"/>
              </a:lnSpc>
              <a:spcBef>
                <a:spcPts val="1400"/>
              </a:spcBef>
              <a:spcAft>
                <a:spcPts val="0"/>
              </a:spcAft>
              <a:buSzPct val="100000"/>
              <a:buFont typeface="Calibri"/>
              <a:buAutoNum type="arabicPeriod"/>
            </a:pPr>
            <a:r>
              <a:rPr lang="en-GB" sz="1800" b="1"/>
              <a:t>Structural: </a:t>
            </a:r>
            <a:r>
              <a:rPr lang="en-GB" sz="1800"/>
              <a:t>A set of core anonymous variables that can broadly </a:t>
            </a:r>
            <a:r>
              <a:rPr lang="en-GB" sz="1800" i="1"/>
              <a:t>describe</a:t>
            </a:r>
            <a:r>
              <a:rPr lang="en-GB" sz="1800"/>
              <a:t> the general content and structure of a respondent’s digital data. </a:t>
            </a:r>
            <a:endParaRPr/>
          </a:p>
          <a:p>
            <a:pPr marL="749808" lvl="1" indent="-457200" algn="l" rtl="0">
              <a:lnSpc>
                <a:spcPct val="90000"/>
              </a:lnSpc>
              <a:spcBef>
                <a:spcPts val="400"/>
              </a:spcBef>
              <a:spcAft>
                <a:spcPts val="0"/>
              </a:spcAft>
              <a:buSzPct val="100000"/>
              <a:buFont typeface="Noto Sans Symbols"/>
              <a:buChar char="▪"/>
            </a:pPr>
            <a:r>
              <a:rPr lang="en-GB" sz="1400"/>
              <a:t>This includes general profile metrics such as </a:t>
            </a:r>
            <a:r>
              <a:rPr lang="en-GB" sz="1400" b="1"/>
              <a:t>length of membership, number of followers, posting frequencies, post category types, use of attachments, </a:t>
            </a:r>
            <a:r>
              <a:rPr lang="en-GB" sz="1400"/>
              <a:t>and </a:t>
            </a:r>
            <a:r>
              <a:rPr lang="en-GB" sz="1400" b="1"/>
              <a:t>average</a:t>
            </a:r>
            <a:r>
              <a:rPr lang="en-GB" sz="1400"/>
              <a:t> </a:t>
            </a:r>
            <a:r>
              <a:rPr lang="en-GB" sz="1400" b="1"/>
              <a:t>post engagement. </a:t>
            </a:r>
            <a:endParaRPr/>
          </a:p>
          <a:p>
            <a:pPr marL="749808" lvl="1" indent="-457200" algn="l" rtl="0">
              <a:lnSpc>
                <a:spcPct val="90000"/>
              </a:lnSpc>
              <a:spcBef>
                <a:spcPts val="600"/>
              </a:spcBef>
              <a:spcAft>
                <a:spcPts val="0"/>
              </a:spcAft>
              <a:buSzPct val="100000"/>
              <a:buFont typeface="Noto Sans Symbols"/>
              <a:buChar char="▪"/>
            </a:pPr>
            <a:r>
              <a:rPr lang="en-GB" sz="1400"/>
              <a:t>It also includes more complex variables such as </a:t>
            </a:r>
            <a:r>
              <a:rPr lang="en-GB" sz="1400" b="1"/>
              <a:t>post topics, profile formality, posting toxicity, posting sentimentality, network credibility </a:t>
            </a:r>
            <a:r>
              <a:rPr lang="en-GB" sz="1400"/>
              <a:t>and </a:t>
            </a:r>
            <a:r>
              <a:rPr lang="en-GB" sz="1400" b="1"/>
              <a:t>influencer status</a:t>
            </a:r>
            <a:r>
              <a:rPr lang="en-GB" sz="1400"/>
              <a:t> </a:t>
            </a:r>
            <a:endParaRPr sz="1400" b="1"/>
          </a:p>
          <a:p>
            <a:pPr marL="457200" lvl="0" indent="-457200" algn="l" rtl="0">
              <a:lnSpc>
                <a:spcPct val="90000"/>
              </a:lnSpc>
              <a:spcBef>
                <a:spcPts val="1600"/>
              </a:spcBef>
              <a:spcAft>
                <a:spcPts val="0"/>
              </a:spcAft>
              <a:buSzPct val="100000"/>
              <a:buFont typeface="Calibri"/>
              <a:buAutoNum type="arabicPeriod"/>
            </a:pPr>
            <a:r>
              <a:rPr lang="en-GB" sz="1800" b="1"/>
              <a:t>Substantive: </a:t>
            </a:r>
            <a:r>
              <a:rPr lang="en-GB" sz="1800"/>
              <a:t>A more complex set of additional variables that measure/estimate key political concepts, attitudes or behaviours.</a:t>
            </a:r>
            <a:endParaRPr/>
          </a:p>
          <a:p>
            <a:pPr marL="749808" lvl="1" indent="-457200" algn="l" rtl="0">
              <a:lnSpc>
                <a:spcPct val="90000"/>
              </a:lnSpc>
              <a:spcBef>
                <a:spcPts val="400"/>
              </a:spcBef>
              <a:spcAft>
                <a:spcPts val="0"/>
              </a:spcAft>
              <a:buSzPct val="100000"/>
              <a:buFont typeface="Noto Sans Symbols"/>
              <a:buChar char="▪"/>
            </a:pPr>
            <a:r>
              <a:rPr lang="en-GB" sz="1400"/>
              <a:t>These involve estimating new variables of interest based on key digital indicators. For example, </a:t>
            </a:r>
            <a:r>
              <a:rPr lang="en-GB" sz="1400" b="1"/>
              <a:t>ideological position, populist position, candidate/policy endorsement, political attention, </a:t>
            </a:r>
            <a:r>
              <a:rPr lang="en-GB" sz="1400"/>
              <a:t>and </a:t>
            </a:r>
            <a:r>
              <a:rPr lang="en-GB" sz="1400" b="1"/>
              <a:t>misinformation exposure. </a:t>
            </a:r>
            <a:endParaRPr/>
          </a:p>
          <a:p>
            <a:pPr marL="457200" lvl="0" indent="-457200" algn="l" rtl="0">
              <a:lnSpc>
                <a:spcPct val="90000"/>
              </a:lnSpc>
              <a:spcBef>
                <a:spcPts val="1600"/>
              </a:spcBef>
              <a:spcAft>
                <a:spcPts val="0"/>
              </a:spcAft>
              <a:buSzPct val="100000"/>
              <a:buFont typeface="Calibri"/>
              <a:buAutoNum type="arabicPeriod"/>
            </a:pPr>
            <a:r>
              <a:rPr lang="en-GB" sz="1800" b="1"/>
              <a:t>Validation: </a:t>
            </a:r>
            <a:r>
              <a:rPr lang="en-GB" sz="1800"/>
              <a:t>A set of variables that exist in both the survey data and digital data in some form, where one can be used to validate the other.</a:t>
            </a:r>
            <a:endParaRPr/>
          </a:p>
          <a:p>
            <a:pPr marL="749808" lvl="1" indent="-457200" algn="l" rtl="0">
              <a:lnSpc>
                <a:spcPct val="90000"/>
              </a:lnSpc>
              <a:spcBef>
                <a:spcPts val="400"/>
              </a:spcBef>
              <a:spcAft>
                <a:spcPts val="0"/>
              </a:spcAft>
              <a:buSzPct val="100000"/>
              <a:buFont typeface="Noto Sans Symbols"/>
              <a:buChar char="▪"/>
            </a:pPr>
            <a:r>
              <a:rPr lang="en-GB" sz="1400"/>
              <a:t>This includes validating responses to </a:t>
            </a:r>
            <a:r>
              <a:rPr lang="en-GB" sz="1400" b="1"/>
              <a:t>media consumption </a:t>
            </a:r>
            <a:r>
              <a:rPr lang="en-GB" sz="1400"/>
              <a:t>and </a:t>
            </a:r>
            <a:r>
              <a:rPr lang="en-GB" sz="1400" b="1"/>
              <a:t>ideological diversity</a:t>
            </a:r>
            <a:r>
              <a:rPr lang="en-GB" sz="1400"/>
              <a:t>, as well as claims about </a:t>
            </a:r>
            <a:r>
              <a:rPr lang="en-GB" sz="1400" b="1"/>
              <a:t>online usage, </a:t>
            </a:r>
            <a:r>
              <a:rPr lang="en-GB" sz="1400"/>
              <a:t>perceptions of</a:t>
            </a:r>
            <a:r>
              <a:rPr lang="en-GB" sz="1400" b="1"/>
              <a:t> misinformation exposure</a:t>
            </a:r>
            <a:r>
              <a:rPr lang="en-GB" sz="1400"/>
              <a:t> and </a:t>
            </a:r>
            <a:r>
              <a:rPr lang="en-GB" sz="1400" b="1"/>
              <a:t>filter bubbles</a:t>
            </a:r>
            <a:r>
              <a:rPr lang="en-GB" sz="1400"/>
              <a:t>, and </a:t>
            </a:r>
            <a:r>
              <a:rPr lang="en-GB" sz="1400" b="1"/>
              <a:t>self-reported ideological position   </a:t>
            </a:r>
            <a:endParaRPr/>
          </a:p>
        </p:txBody>
      </p:sp>
      <p:sp>
        <p:nvSpPr>
          <p:cNvPr id="192" name="Google Shape;192;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GB"/>
              <a:t>Example Variables (Dataset 1a/1b) – </a:t>
            </a:r>
            <a:r>
              <a:rPr lang="en-GB" b="1"/>
              <a:t>56</a:t>
            </a:r>
            <a:endParaRPr/>
          </a:p>
        </p:txBody>
      </p:sp>
      <p:graphicFrame>
        <p:nvGraphicFramePr>
          <p:cNvPr id="198" name="Google Shape;198;p14"/>
          <p:cNvGraphicFramePr/>
          <p:nvPr/>
        </p:nvGraphicFramePr>
        <p:xfrm>
          <a:off x="1096963" y="1846264"/>
          <a:ext cx="3000000" cy="3000000"/>
        </p:xfrm>
        <a:graphic>
          <a:graphicData uri="http://schemas.openxmlformats.org/drawingml/2006/table">
            <a:tbl>
              <a:tblPr firstRow="1" bandRow="1">
                <a:noFill/>
                <a:tableStyleId>{9F98B979-312F-49C6-96B9-A69AC14D7C7C}</a:tableStyleId>
              </a:tblPr>
              <a:tblGrid>
                <a:gridCol w="33528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53800">
                <a:tc>
                  <a:txBody>
                    <a:bodyPr/>
                    <a:lstStyle/>
                    <a:p>
                      <a:pPr marL="0" marR="0" lvl="0" indent="0" algn="ctr" rtl="0">
                        <a:spcBef>
                          <a:spcPts val="0"/>
                        </a:spcBef>
                        <a:spcAft>
                          <a:spcPts val="0"/>
                        </a:spcAft>
                        <a:buNone/>
                      </a:pPr>
                      <a:r>
                        <a:rPr lang="en-GB" sz="1800" u="none" strike="noStrike" cap="none"/>
                        <a:t>STRUCTURAL (22)</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SUBSTANTIVE (17)</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VALIDATION (17)</a:t>
                      </a:r>
                      <a:endParaRPr/>
                    </a:p>
                  </a:txBody>
                  <a:tcPr marL="91450" marR="91450" marT="45725" marB="45725"/>
                </a:tc>
                <a:extLst>
                  <a:ext uri="{0D108BD9-81ED-4DB2-BD59-A6C34878D82A}">
                    <a16:rowId xmlns:a16="http://schemas.microsoft.com/office/drawing/2014/main" val="10000"/>
                  </a:ext>
                </a:extLst>
              </a:tr>
              <a:tr h="3969825">
                <a:tc>
                  <a:txBody>
                    <a:bodyPr/>
                    <a:lstStyle/>
                    <a:p>
                      <a:pPr marL="0" marR="0" lvl="0" indent="0" algn="l" rtl="0">
                        <a:spcBef>
                          <a:spcPts val="0"/>
                        </a:spcBef>
                        <a:spcAft>
                          <a:spcPts val="0"/>
                        </a:spcAft>
                        <a:buNone/>
                      </a:pPr>
                      <a:r>
                        <a:rPr lang="en-GB" sz="1400" b="1" u="none" strike="noStrike" cap="none"/>
                        <a:t>Post Topics:</a:t>
                      </a:r>
                      <a:endParaRPr sz="1400" u="none" strike="noStrike" cap="none"/>
                    </a:p>
                    <a:p>
                      <a:pPr marL="0" marR="0" lvl="0" indent="0" algn="l" rtl="0">
                        <a:spcBef>
                          <a:spcPts val="0"/>
                        </a:spcBef>
                        <a:spcAft>
                          <a:spcPts val="0"/>
                        </a:spcAft>
                        <a:buNone/>
                      </a:pPr>
                      <a:r>
                        <a:rPr lang="en-GB" sz="1400" u="none" strike="noStrike" cap="none"/>
                        <a:t>What do users typically post about? </a:t>
                      </a:r>
                      <a:r>
                        <a:rPr lang="en-GB" sz="1400" b="0" i="0" u="none" strike="noStrike" cap="none">
                          <a:solidFill>
                            <a:schemeClr val="dk1"/>
                          </a:solidFill>
                          <a:latin typeface="Calibri"/>
                          <a:ea typeface="Calibri"/>
                          <a:cs typeface="Calibri"/>
                          <a:sym typeface="Calibri"/>
                        </a:rPr>
                        <a:t>Is it primarily political, sport, music, film, work, general life? etc. What do they post about </a:t>
                      </a:r>
                      <a:r>
                        <a:rPr lang="en-GB" sz="1400" b="0" i="1" u="none" strike="noStrike" cap="none">
                          <a:solidFill>
                            <a:schemeClr val="dk1"/>
                          </a:solidFill>
                          <a:latin typeface="Calibri"/>
                          <a:ea typeface="Calibri"/>
                          <a:cs typeface="Calibri"/>
                          <a:sym typeface="Calibri"/>
                        </a:rPr>
                        <a:t>within</a:t>
                      </a:r>
                      <a:r>
                        <a:rPr lang="en-GB" sz="1400" b="0" i="0" u="none" strike="noStrike" cap="none">
                          <a:solidFill>
                            <a:schemeClr val="dk1"/>
                          </a:solidFill>
                          <a:latin typeface="Calibri"/>
                          <a:ea typeface="Calibri"/>
                          <a:cs typeface="Calibri"/>
                          <a:sym typeface="Calibri"/>
                        </a:rPr>
                        <a:t> topics? (e.g: within politics)</a:t>
                      </a:r>
                      <a:endParaRPr/>
                    </a:p>
                    <a:p>
                      <a:pPr marL="0" marR="0" lvl="0" indent="0" algn="l" rtl="0">
                        <a:spcBef>
                          <a:spcPts val="0"/>
                        </a:spcBef>
                        <a:spcAft>
                          <a:spcPts val="0"/>
                        </a:spcAft>
                        <a:buNone/>
                      </a:pPr>
                      <a:endParaRPr sz="1400" u="none" strike="noStrike" cap="none"/>
                    </a:p>
                    <a:p>
                      <a:pPr marL="0" marR="0" lvl="0" indent="0" algn="l" rtl="0">
                        <a:lnSpc>
                          <a:spcPct val="100000"/>
                        </a:lnSpc>
                        <a:spcBef>
                          <a:spcPts val="0"/>
                        </a:spcBef>
                        <a:spcAft>
                          <a:spcPts val="0"/>
                        </a:spcAft>
                        <a:buClr>
                          <a:schemeClr val="dk1"/>
                        </a:buClr>
                        <a:buSzPts val="1400"/>
                        <a:buFont typeface="Calibri"/>
                        <a:buNone/>
                      </a:pPr>
                      <a:r>
                        <a:rPr lang="en-GB" sz="1400" b="1" u="none" strike="noStrike" cap="none"/>
                        <a:t>Post Categorisation:</a:t>
                      </a:r>
                      <a:endParaRPr/>
                    </a:p>
                    <a:p>
                      <a:pPr marL="0" marR="0" lvl="0" indent="0" algn="l" rtl="0">
                        <a:spcBef>
                          <a:spcPts val="0"/>
                        </a:spcBef>
                        <a:spcAft>
                          <a:spcPts val="0"/>
                        </a:spcAft>
                        <a:buNone/>
                      </a:pPr>
                      <a:r>
                        <a:rPr lang="en-GB" sz="1400" b="0" i="0" u="none" strike="noStrike" cap="none">
                          <a:solidFill>
                            <a:schemeClr val="dk1"/>
                          </a:solidFill>
                          <a:latin typeface="Calibri"/>
                          <a:ea typeface="Calibri"/>
                          <a:cs typeface="Calibri"/>
                          <a:sym typeface="Calibri"/>
                        </a:rPr>
                        <a:t>What type of general user are they? Are they primarily a “solo author” (mostly original tweets), an “amplifier” (more RTs), or an engager (Replies/QTs/Mentions)? Are they a “lurker” (mostly likes only)?</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400" u="none" strike="noStrike" cap="none"/>
                    </a:p>
                    <a:p>
                      <a:pPr marL="0" marR="0" lvl="0" indent="0" algn="l" rtl="0">
                        <a:spcBef>
                          <a:spcPts val="0"/>
                        </a:spcBef>
                        <a:spcAft>
                          <a:spcPts val="0"/>
                        </a:spcAft>
                        <a:buNone/>
                      </a:pPr>
                      <a:r>
                        <a:rPr lang="en-GB" sz="1400" b="1" u="none" strike="noStrike" cap="none"/>
                        <a:t>Profile/Post Formality:</a:t>
                      </a:r>
                      <a:endParaRPr/>
                    </a:p>
                    <a:p>
                      <a:pPr marL="0" marR="0" lvl="0" indent="0" algn="l" rtl="0">
                        <a:spcBef>
                          <a:spcPts val="0"/>
                        </a:spcBef>
                        <a:spcAft>
                          <a:spcPts val="0"/>
                        </a:spcAft>
                        <a:buNone/>
                      </a:pPr>
                      <a:r>
                        <a:rPr lang="en-GB" sz="1400" b="0" u="none" strike="noStrike" cap="none"/>
                        <a:t>How “formal” is a user’s profile and posting behaviour? Do they mostly use informal language, poor grammar and a high % of abbreviations, hashtags and emojis?</a:t>
                      </a:r>
                      <a:endParaRPr/>
                    </a:p>
                  </a:txBody>
                  <a:tcPr marL="91450" marR="91450" marT="45725" marB="45725"/>
                </a:tc>
                <a:tc>
                  <a:txBody>
                    <a:bodyPr/>
                    <a:lstStyle/>
                    <a:p>
                      <a:pPr marL="0" marR="0" lvl="0" indent="0" algn="l" rtl="0">
                        <a:spcBef>
                          <a:spcPts val="0"/>
                        </a:spcBef>
                        <a:spcAft>
                          <a:spcPts val="0"/>
                        </a:spcAft>
                        <a:buNone/>
                      </a:pPr>
                      <a:r>
                        <a:rPr lang="en-GB" sz="1400" b="1" u="none" strike="noStrike" cap="none"/>
                        <a:t>Left-Right Ideological Position:</a:t>
                      </a:r>
                      <a:endParaRPr sz="1400" b="0" u="none" strike="noStrike" cap="none"/>
                    </a:p>
                    <a:p>
                      <a:pPr marL="0" marR="0" lvl="0" indent="0" algn="l" rtl="0">
                        <a:spcBef>
                          <a:spcPts val="0"/>
                        </a:spcBef>
                        <a:spcAft>
                          <a:spcPts val="0"/>
                        </a:spcAft>
                        <a:buNone/>
                      </a:pPr>
                      <a:r>
                        <a:rPr lang="en-GB" sz="1400" b="0" u="none" strike="noStrike" cap="none"/>
                        <a:t>Can we generate measures of ideological position based on a user’s digital data? Based on follower networks, content engagement, or content they post about.</a:t>
                      </a:r>
                      <a:endParaRPr sz="1400" b="1" u="none" strike="noStrike" cap="none"/>
                    </a:p>
                    <a:p>
                      <a:pPr marL="0" marR="0" lvl="0" indent="0" algn="l" rtl="0">
                        <a:spcBef>
                          <a:spcPts val="0"/>
                        </a:spcBef>
                        <a:spcAft>
                          <a:spcPts val="0"/>
                        </a:spcAft>
                        <a:buNone/>
                      </a:pPr>
                      <a:endParaRPr sz="1400" b="1" u="none" strike="noStrike" cap="none"/>
                    </a:p>
                    <a:p>
                      <a:pPr marL="0" marR="0" lvl="0" indent="0" algn="l" rtl="0">
                        <a:spcBef>
                          <a:spcPts val="0"/>
                        </a:spcBef>
                        <a:spcAft>
                          <a:spcPts val="0"/>
                        </a:spcAft>
                        <a:buNone/>
                      </a:pPr>
                      <a:r>
                        <a:rPr lang="en-GB" sz="1400" b="1" u="none" strike="noStrike" cap="none"/>
                        <a:t>Populist Sentiment:</a:t>
                      </a:r>
                      <a:endParaRPr/>
                    </a:p>
                    <a:p>
                      <a:pPr marL="0" marR="0" lvl="0" indent="0" algn="l" rtl="0">
                        <a:spcBef>
                          <a:spcPts val="0"/>
                        </a:spcBef>
                        <a:spcAft>
                          <a:spcPts val="0"/>
                        </a:spcAft>
                        <a:buNone/>
                      </a:pPr>
                      <a:r>
                        <a:rPr lang="en-GB" sz="1400" b="0" u="none" strike="noStrike" cap="none"/>
                        <a:t>Can we generate estimates of degree of populism based on the content in a user’s posts? Methods for measuring anti-establishment rhetoric, etc.</a:t>
                      </a:r>
                      <a:endParaRPr/>
                    </a:p>
                    <a:p>
                      <a:pPr marL="0" marR="0" lvl="0" indent="0" algn="l" rtl="0">
                        <a:spcBef>
                          <a:spcPts val="0"/>
                        </a:spcBef>
                        <a:spcAft>
                          <a:spcPts val="0"/>
                        </a:spcAft>
                        <a:buNone/>
                      </a:pPr>
                      <a:endParaRPr sz="1400" b="1" u="none" strike="noStrike" cap="none"/>
                    </a:p>
                    <a:p>
                      <a:pPr marL="0" marR="0" lvl="0" indent="0" algn="l" rtl="0">
                        <a:spcBef>
                          <a:spcPts val="0"/>
                        </a:spcBef>
                        <a:spcAft>
                          <a:spcPts val="0"/>
                        </a:spcAft>
                        <a:buNone/>
                      </a:pPr>
                      <a:endParaRPr sz="1400" b="1" u="none" strike="noStrike" cap="none"/>
                    </a:p>
                    <a:p>
                      <a:pPr marL="0" marR="0" lvl="0" indent="0" algn="l" rtl="0">
                        <a:spcBef>
                          <a:spcPts val="0"/>
                        </a:spcBef>
                        <a:spcAft>
                          <a:spcPts val="0"/>
                        </a:spcAft>
                        <a:buNone/>
                      </a:pPr>
                      <a:r>
                        <a:rPr lang="en-GB" sz="1400" b="1" u="none" strike="noStrike" cap="none"/>
                        <a:t>Content/Policy Endorsement:</a:t>
                      </a:r>
                      <a:endParaRPr/>
                    </a:p>
                    <a:p>
                      <a:pPr marL="0" marR="0" lvl="0" indent="0" algn="l" rtl="0">
                        <a:spcBef>
                          <a:spcPts val="0"/>
                        </a:spcBef>
                        <a:spcAft>
                          <a:spcPts val="0"/>
                        </a:spcAft>
                        <a:buNone/>
                      </a:pPr>
                      <a:r>
                        <a:rPr lang="en-GB" sz="1400" b="0" u="none" strike="noStrike" cap="none"/>
                        <a:t>We can directly quantify a user’s position on particular policies or individuals using methods for sentiment or stance classification. </a:t>
                      </a:r>
                      <a:endParaRPr/>
                    </a:p>
                  </a:txBody>
                  <a:tcPr marL="91450" marR="91450" marT="45725" marB="45725"/>
                </a:tc>
                <a:tc>
                  <a:txBody>
                    <a:bodyPr/>
                    <a:lstStyle/>
                    <a:p>
                      <a:pPr marL="0" marR="0" lvl="0" indent="0" algn="l" rtl="0">
                        <a:spcBef>
                          <a:spcPts val="0"/>
                        </a:spcBef>
                        <a:spcAft>
                          <a:spcPts val="0"/>
                        </a:spcAft>
                        <a:buNone/>
                      </a:pPr>
                      <a:r>
                        <a:rPr lang="en-GB" sz="1400" b="1" u="none" strike="noStrike" cap="none"/>
                        <a:t>Privacy Paradox:</a:t>
                      </a:r>
                      <a:endParaRPr/>
                    </a:p>
                    <a:p>
                      <a:pPr marL="0" marR="0" lvl="0" indent="0" algn="l" rtl="0">
                        <a:spcBef>
                          <a:spcPts val="0"/>
                        </a:spcBef>
                        <a:spcAft>
                          <a:spcPts val="0"/>
                        </a:spcAft>
                        <a:buNone/>
                      </a:pPr>
                      <a:r>
                        <a:rPr lang="en-GB" sz="1400" b="0" u="none" strike="noStrike" cap="none"/>
                        <a:t>How private or anonymised is a user’s digital profile? How much sensitive information do they give away and how does this marry up to their reported concerns about data privacy?</a:t>
                      </a:r>
                      <a:endParaRPr/>
                    </a:p>
                    <a:p>
                      <a:pPr marL="0" marR="0" lvl="0" indent="0" algn="l" rtl="0">
                        <a:spcBef>
                          <a:spcPts val="0"/>
                        </a:spcBef>
                        <a:spcAft>
                          <a:spcPts val="0"/>
                        </a:spcAft>
                        <a:buNone/>
                      </a:pPr>
                      <a:endParaRPr sz="1400" b="0" u="none" strike="noStrike" cap="none"/>
                    </a:p>
                    <a:p>
                      <a:pPr marL="0" marR="0" lvl="0" indent="0" algn="l" rtl="0">
                        <a:spcBef>
                          <a:spcPts val="0"/>
                        </a:spcBef>
                        <a:spcAft>
                          <a:spcPts val="0"/>
                        </a:spcAft>
                        <a:buNone/>
                      </a:pPr>
                      <a:r>
                        <a:rPr lang="en-GB" sz="1400" b="1" u="none" strike="noStrike" cap="none"/>
                        <a:t>Filter Bubble Perception:</a:t>
                      </a:r>
                      <a:endParaRPr/>
                    </a:p>
                    <a:p>
                      <a:pPr marL="0" marR="0" lvl="0" indent="0" algn="l" rtl="0">
                        <a:spcBef>
                          <a:spcPts val="0"/>
                        </a:spcBef>
                        <a:spcAft>
                          <a:spcPts val="0"/>
                        </a:spcAft>
                        <a:buNone/>
                      </a:pPr>
                      <a:r>
                        <a:rPr lang="en-GB" sz="1400" b="0" u="none" strike="noStrike" cap="none"/>
                        <a:t>What is the ideological diversity of the users they follow and the information they are exposed to? How does this marry up with their reported ideological news diet?</a:t>
                      </a:r>
                      <a:endParaRPr/>
                    </a:p>
                    <a:p>
                      <a:pPr marL="0" marR="0" lvl="0" indent="0" algn="l" rtl="0">
                        <a:spcBef>
                          <a:spcPts val="0"/>
                        </a:spcBef>
                        <a:spcAft>
                          <a:spcPts val="0"/>
                        </a:spcAft>
                        <a:buNone/>
                      </a:pPr>
                      <a:endParaRPr sz="1400" b="1" u="none" strike="noStrike" cap="none"/>
                    </a:p>
                    <a:p>
                      <a:pPr marL="0" marR="0" lvl="0" indent="0" algn="l" rtl="0">
                        <a:spcBef>
                          <a:spcPts val="0"/>
                        </a:spcBef>
                        <a:spcAft>
                          <a:spcPts val="0"/>
                        </a:spcAft>
                        <a:buNone/>
                      </a:pPr>
                      <a:r>
                        <a:rPr lang="en-GB" sz="1400" b="1" u="none" strike="noStrike" cap="none"/>
                        <a:t>Online Network Quality:</a:t>
                      </a:r>
                      <a:endParaRPr/>
                    </a:p>
                    <a:p>
                      <a:pPr marL="0" marR="0" lvl="0" indent="0" algn="l" rtl="0">
                        <a:spcBef>
                          <a:spcPts val="0"/>
                        </a:spcBef>
                        <a:spcAft>
                          <a:spcPts val="0"/>
                        </a:spcAft>
                        <a:buNone/>
                      </a:pPr>
                      <a:r>
                        <a:rPr lang="en-GB" sz="1400" b="0" u="none" strike="noStrike" cap="none"/>
                        <a:t>How “credible” is the network of accounts a user follows and the information they post? How does this marry up with a user’s perception of online network quality?</a:t>
                      </a:r>
                      <a:endParaRPr/>
                    </a:p>
                  </a:txBody>
                  <a:tcPr marL="91450" marR="91450" marT="45725" marB="45725"/>
                </a:tc>
                <a:extLst>
                  <a:ext uri="{0D108BD9-81ED-4DB2-BD59-A6C34878D82A}">
                    <a16:rowId xmlns:a16="http://schemas.microsoft.com/office/drawing/2014/main" val="10001"/>
                  </a:ext>
                </a:extLst>
              </a:tr>
            </a:tbl>
          </a:graphicData>
        </a:graphic>
      </p:graphicFrame>
      <p:sp>
        <p:nvSpPr>
          <p:cNvPr id="199" name="Google Shape;199;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GB"/>
              <a:t>How AI/NLP can help in estimating variable values</a:t>
            </a:r>
            <a:endParaRPr/>
          </a:p>
        </p:txBody>
      </p:sp>
      <p:sp>
        <p:nvSpPr>
          <p:cNvPr id="205" name="Google Shape;205;p1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GB"/>
              <a:t>Substantive Variables that assess the extent to which content is </a:t>
            </a:r>
            <a:r>
              <a:rPr lang="en-GB" b="1"/>
              <a:t>political</a:t>
            </a:r>
            <a:endParaRPr/>
          </a:p>
          <a:p>
            <a:pPr marL="384048" lvl="1" indent="-182880" algn="l" rtl="0">
              <a:lnSpc>
                <a:spcPct val="90000"/>
              </a:lnSpc>
              <a:spcBef>
                <a:spcPts val="400"/>
              </a:spcBef>
              <a:spcAft>
                <a:spcPts val="0"/>
              </a:spcAft>
              <a:buSzPts val="1800"/>
              <a:buFont typeface="Arial"/>
              <a:buChar char="•"/>
            </a:pPr>
            <a:r>
              <a:rPr lang="en-GB"/>
              <a:t>Online Political Attention/Discussion</a:t>
            </a:r>
            <a:endParaRPr/>
          </a:p>
          <a:p>
            <a:pPr marL="384048" lvl="1" indent="-182880" algn="l" rtl="0">
              <a:lnSpc>
                <a:spcPct val="90000"/>
              </a:lnSpc>
              <a:spcBef>
                <a:spcPts val="600"/>
              </a:spcBef>
              <a:spcAft>
                <a:spcPts val="0"/>
              </a:spcAft>
              <a:buSzPts val="1800"/>
              <a:buFont typeface="Arial"/>
              <a:buChar char="•"/>
            </a:pPr>
            <a:r>
              <a:rPr lang="en-GB"/>
              <a:t>Political Campaign Exposure/Engagement</a:t>
            </a:r>
            <a:endParaRPr/>
          </a:p>
          <a:p>
            <a:pPr marL="384048" lvl="1" indent="-68579" algn="l" rtl="0">
              <a:lnSpc>
                <a:spcPct val="90000"/>
              </a:lnSpc>
              <a:spcBef>
                <a:spcPts val="600"/>
              </a:spcBef>
              <a:spcAft>
                <a:spcPts val="0"/>
              </a:spcAft>
              <a:buSzPts val="1800"/>
              <a:buFont typeface="Arial"/>
              <a:buNone/>
            </a:pPr>
            <a:endParaRPr/>
          </a:p>
          <a:p>
            <a:pPr marL="91440" lvl="0" indent="-127000" algn="l" rtl="0">
              <a:lnSpc>
                <a:spcPct val="90000"/>
              </a:lnSpc>
              <a:spcBef>
                <a:spcPts val="1600"/>
              </a:spcBef>
              <a:spcAft>
                <a:spcPts val="0"/>
              </a:spcAft>
              <a:buSzPts val="2000"/>
              <a:buChar char=" "/>
            </a:pPr>
            <a:r>
              <a:rPr lang="en-GB"/>
              <a:t>Potential supporting tools: classification (or regression) models trained to identify political posts (or posts pertaining to political campaigns)</a:t>
            </a:r>
            <a:endParaRPr b="1"/>
          </a:p>
          <a:p>
            <a:pPr marL="384048" lvl="1" indent="-182880" algn="l" rtl="0">
              <a:lnSpc>
                <a:spcPct val="90000"/>
              </a:lnSpc>
              <a:spcBef>
                <a:spcPts val="400"/>
              </a:spcBef>
              <a:spcAft>
                <a:spcPts val="0"/>
              </a:spcAft>
              <a:buSzPts val="1800"/>
              <a:buFont typeface="Arial"/>
              <a:buChar char="•"/>
            </a:pPr>
            <a:r>
              <a:rPr lang="en-GB"/>
              <a:t>would require a corpus (text collection) where text examples are labelled as </a:t>
            </a:r>
            <a:r>
              <a:rPr lang="en-GB" i="1"/>
              <a:t>political</a:t>
            </a:r>
            <a:r>
              <a:rPr lang="en-GB"/>
              <a:t>/</a:t>
            </a:r>
            <a:r>
              <a:rPr lang="en-GB" i="1"/>
              <a:t>not political </a:t>
            </a:r>
            <a:r>
              <a:rPr lang="en-GB"/>
              <a:t>[1, 2]</a:t>
            </a:r>
            <a:endParaRPr/>
          </a:p>
          <a:p>
            <a:pPr marL="384048" lvl="1" indent="-182880" algn="l" rtl="0">
              <a:lnSpc>
                <a:spcPct val="90000"/>
              </a:lnSpc>
              <a:spcBef>
                <a:spcPts val="600"/>
              </a:spcBef>
              <a:spcAft>
                <a:spcPts val="0"/>
              </a:spcAft>
              <a:buSzPts val="1800"/>
              <a:buFont typeface="Arial"/>
              <a:buChar char="•"/>
            </a:pPr>
            <a:r>
              <a:rPr lang="en-GB"/>
              <a:t>likely to not be a very difficult classification/regression problem (i.e., an </a:t>
            </a:r>
            <a:r>
              <a:rPr lang="en-GB" u="sng"/>
              <a:t>objective</a:t>
            </a:r>
            <a:r>
              <a:rPr lang="en-GB"/>
              <a:t> task)</a:t>
            </a:r>
            <a:endParaRPr/>
          </a:p>
          <a:p>
            <a:pPr marL="384048" lvl="1" indent="-182880" algn="l" rtl="0">
              <a:lnSpc>
                <a:spcPct val="90000"/>
              </a:lnSpc>
              <a:spcBef>
                <a:spcPts val="600"/>
              </a:spcBef>
              <a:spcAft>
                <a:spcPts val="0"/>
              </a:spcAft>
              <a:buSzPts val="1800"/>
              <a:buFont typeface="Arial"/>
              <a:buChar char="•"/>
            </a:pPr>
            <a:r>
              <a:rPr lang="en-GB"/>
              <a:t>complexity: </a:t>
            </a:r>
            <a:endParaRPr/>
          </a:p>
          <a:p>
            <a:pPr marL="384048" lvl="1" indent="-182880" algn="l" rtl="0">
              <a:lnSpc>
                <a:spcPct val="90000"/>
              </a:lnSpc>
              <a:spcBef>
                <a:spcPts val="600"/>
              </a:spcBef>
              <a:spcAft>
                <a:spcPts val="0"/>
              </a:spcAft>
              <a:buSzPts val="1800"/>
              <a:buFont typeface="Arial"/>
              <a:buChar char="•"/>
            </a:pPr>
            <a:r>
              <a:rPr lang="en-GB"/>
              <a:t>reliability: </a:t>
            </a:r>
            <a:endParaRPr/>
          </a:p>
          <a:p>
            <a:pPr marL="201168" lvl="1" indent="0" algn="l" rtl="0">
              <a:lnSpc>
                <a:spcPct val="90000"/>
              </a:lnSpc>
              <a:spcBef>
                <a:spcPts val="600"/>
              </a:spcBef>
              <a:spcAft>
                <a:spcPts val="0"/>
              </a:spcAft>
              <a:buSzPts val="1800"/>
              <a:buNone/>
            </a:pPr>
            <a:endParaRPr/>
          </a:p>
        </p:txBody>
      </p:sp>
      <p:grpSp>
        <p:nvGrpSpPr>
          <p:cNvPr id="206" name="Google Shape;206;p15"/>
          <p:cNvGrpSpPr/>
          <p:nvPr/>
        </p:nvGrpSpPr>
        <p:grpSpPr>
          <a:xfrm>
            <a:off x="2651761" y="4556757"/>
            <a:ext cx="1656071" cy="274323"/>
            <a:chOff x="2651761" y="4861557"/>
            <a:chExt cx="1656071" cy="274323"/>
          </a:xfrm>
        </p:grpSpPr>
        <p:pic>
          <p:nvPicPr>
            <p:cNvPr id="207" name="Google Shape;207;p15"/>
            <p:cNvPicPr preferRelativeResize="0"/>
            <p:nvPr/>
          </p:nvPicPr>
          <p:blipFill rotWithShape="1">
            <a:blip r:embed="rId3">
              <a:alphaModFix/>
            </a:blip>
            <a:srcRect/>
            <a:stretch/>
          </p:blipFill>
          <p:spPr>
            <a:xfrm>
              <a:off x="2651761" y="4861561"/>
              <a:ext cx="274319" cy="274319"/>
            </a:xfrm>
            <a:prstGeom prst="rect">
              <a:avLst/>
            </a:prstGeom>
            <a:noFill/>
            <a:ln>
              <a:noFill/>
            </a:ln>
          </p:spPr>
        </p:pic>
        <p:pic>
          <p:nvPicPr>
            <p:cNvPr id="208" name="Google Shape;208;p15"/>
            <p:cNvPicPr preferRelativeResize="0"/>
            <p:nvPr/>
          </p:nvPicPr>
          <p:blipFill rotWithShape="1">
            <a:blip r:embed="rId4">
              <a:alphaModFix/>
            </a:blip>
            <a:srcRect/>
            <a:stretch/>
          </p:blipFill>
          <p:spPr>
            <a:xfrm>
              <a:off x="3342637" y="4861560"/>
              <a:ext cx="274319" cy="274319"/>
            </a:xfrm>
            <a:prstGeom prst="rect">
              <a:avLst/>
            </a:prstGeom>
            <a:noFill/>
            <a:ln>
              <a:noFill/>
            </a:ln>
          </p:spPr>
        </p:pic>
        <p:pic>
          <p:nvPicPr>
            <p:cNvPr id="209" name="Google Shape;209;p15"/>
            <p:cNvPicPr preferRelativeResize="0"/>
            <p:nvPr/>
          </p:nvPicPr>
          <p:blipFill rotWithShape="1">
            <a:blip r:embed="rId5">
              <a:alphaModFix/>
            </a:blip>
            <a:srcRect/>
            <a:stretch/>
          </p:blipFill>
          <p:spPr>
            <a:xfrm>
              <a:off x="3688075" y="4861560"/>
              <a:ext cx="274319" cy="274319"/>
            </a:xfrm>
            <a:prstGeom prst="rect">
              <a:avLst/>
            </a:prstGeom>
            <a:noFill/>
            <a:ln>
              <a:noFill/>
            </a:ln>
          </p:spPr>
        </p:pic>
        <p:pic>
          <p:nvPicPr>
            <p:cNvPr id="210" name="Google Shape;210;p15"/>
            <p:cNvPicPr preferRelativeResize="0"/>
            <p:nvPr/>
          </p:nvPicPr>
          <p:blipFill rotWithShape="1">
            <a:blip r:embed="rId6">
              <a:alphaModFix/>
            </a:blip>
            <a:srcRect/>
            <a:stretch/>
          </p:blipFill>
          <p:spPr>
            <a:xfrm>
              <a:off x="4033513" y="4861560"/>
              <a:ext cx="274319" cy="274319"/>
            </a:xfrm>
            <a:prstGeom prst="rect">
              <a:avLst/>
            </a:prstGeom>
            <a:noFill/>
            <a:ln>
              <a:noFill/>
            </a:ln>
          </p:spPr>
        </p:pic>
        <p:pic>
          <p:nvPicPr>
            <p:cNvPr id="211" name="Google Shape;211;p15"/>
            <p:cNvPicPr preferRelativeResize="0"/>
            <p:nvPr/>
          </p:nvPicPr>
          <p:blipFill rotWithShape="1">
            <a:blip r:embed="rId7">
              <a:alphaModFix/>
            </a:blip>
            <a:srcRect/>
            <a:stretch/>
          </p:blipFill>
          <p:spPr>
            <a:xfrm>
              <a:off x="2997198" y="4861557"/>
              <a:ext cx="274318" cy="274318"/>
            </a:xfrm>
            <a:prstGeom prst="rect">
              <a:avLst/>
            </a:prstGeom>
            <a:noFill/>
            <a:ln>
              <a:noFill/>
            </a:ln>
          </p:spPr>
        </p:pic>
      </p:grpSp>
      <p:grpSp>
        <p:nvGrpSpPr>
          <p:cNvPr id="212" name="Google Shape;212;p15"/>
          <p:cNvGrpSpPr/>
          <p:nvPr/>
        </p:nvGrpSpPr>
        <p:grpSpPr>
          <a:xfrm>
            <a:off x="2651760" y="4903046"/>
            <a:ext cx="1656071" cy="290405"/>
            <a:chOff x="2651760" y="5228166"/>
            <a:chExt cx="1656071" cy="290405"/>
          </a:xfrm>
        </p:grpSpPr>
        <p:pic>
          <p:nvPicPr>
            <p:cNvPr id="213" name="Google Shape;213;p15"/>
            <p:cNvPicPr preferRelativeResize="0"/>
            <p:nvPr/>
          </p:nvPicPr>
          <p:blipFill rotWithShape="1">
            <a:blip r:embed="rId8">
              <a:alphaModFix/>
            </a:blip>
            <a:srcRect/>
            <a:stretch/>
          </p:blipFill>
          <p:spPr>
            <a:xfrm>
              <a:off x="2997198" y="5228166"/>
              <a:ext cx="274319" cy="274319"/>
            </a:xfrm>
            <a:prstGeom prst="rect">
              <a:avLst/>
            </a:prstGeom>
            <a:noFill/>
            <a:ln>
              <a:noFill/>
            </a:ln>
          </p:spPr>
        </p:pic>
        <p:pic>
          <p:nvPicPr>
            <p:cNvPr id="214" name="Google Shape;214;p15"/>
            <p:cNvPicPr preferRelativeResize="0"/>
            <p:nvPr/>
          </p:nvPicPr>
          <p:blipFill rotWithShape="1">
            <a:blip r:embed="rId3">
              <a:alphaModFix/>
            </a:blip>
            <a:srcRect/>
            <a:stretch/>
          </p:blipFill>
          <p:spPr>
            <a:xfrm>
              <a:off x="2651760" y="5228167"/>
              <a:ext cx="274319" cy="274319"/>
            </a:xfrm>
            <a:prstGeom prst="rect">
              <a:avLst/>
            </a:prstGeom>
            <a:noFill/>
            <a:ln>
              <a:noFill/>
            </a:ln>
          </p:spPr>
        </p:pic>
        <p:pic>
          <p:nvPicPr>
            <p:cNvPr id="215" name="Google Shape;215;p15"/>
            <p:cNvPicPr preferRelativeResize="0"/>
            <p:nvPr/>
          </p:nvPicPr>
          <p:blipFill rotWithShape="1">
            <a:blip r:embed="rId4">
              <a:alphaModFix/>
            </a:blip>
            <a:srcRect/>
            <a:stretch/>
          </p:blipFill>
          <p:spPr>
            <a:xfrm>
              <a:off x="3342636" y="5228166"/>
              <a:ext cx="274319" cy="274319"/>
            </a:xfrm>
            <a:prstGeom prst="rect">
              <a:avLst/>
            </a:prstGeom>
            <a:noFill/>
            <a:ln>
              <a:noFill/>
            </a:ln>
          </p:spPr>
        </p:pic>
        <p:pic>
          <p:nvPicPr>
            <p:cNvPr id="216" name="Google Shape;216;p15"/>
            <p:cNvPicPr preferRelativeResize="0"/>
            <p:nvPr/>
          </p:nvPicPr>
          <p:blipFill rotWithShape="1">
            <a:blip r:embed="rId6">
              <a:alphaModFix/>
            </a:blip>
            <a:srcRect/>
            <a:stretch/>
          </p:blipFill>
          <p:spPr>
            <a:xfrm>
              <a:off x="4033512" y="5228166"/>
              <a:ext cx="274319" cy="274319"/>
            </a:xfrm>
            <a:prstGeom prst="rect">
              <a:avLst/>
            </a:prstGeom>
            <a:noFill/>
            <a:ln>
              <a:noFill/>
            </a:ln>
          </p:spPr>
        </p:pic>
        <p:pic>
          <p:nvPicPr>
            <p:cNvPr id="217" name="Google Shape;217;p15"/>
            <p:cNvPicPr preferRelativeResize="0"/>
            <p:nvPr/>
          </p:nvPicPr>
          <p:blipFill rotWithShape="1">
            <a:blip r:embed="rId9">
              <a:alphaModFix/>
            </a:blip>
            <a:srcRect/>
            <a:stretch/>
          </p:blipFill>
          <p:spPr>
            <a:xfrm>
              <a:off x="3688073" y="5244252"/>
              <a:ext cx="274319" cy="274319"/>
            </a:xfrm>
            <a:prstGeom prst="rect">
              <a:avLst/>
            </a:prstGeom>
            <a:noFill/>
            <a:ln>
              <a:noFill/>
            </a:ln>
          </p:spPr>
        </p:pic>
      </p:grpSp>
      <p:sp>
        <p:nvSpPr>
          <p:cNvPr id="218" name="Google Shape;218;p15"/>
          <p:cNvSpPr txBox="1"/>
          <p:nvPr/>
        </p:nvSpPr>
        <p:spPr>
          <a:xfrm>
            <a:off x="1097280" y="5493174"/>
            <a:ext cx="10434320"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0" i="1" u="none" strike="noStrike" cap="none">
                <a:solidFill>
                  <a:schemeClr val="dk1"/>
                </a:solidFill>
                <a:latin typeface="Calibri"/>
                <a:ea typeface="Calibri"/>
                <a:cs typeface="Calibri"/>
                <a:sym typeface="Calibri"/>
              </a:rPr>
              <a:t>[1] The Twitter Political Corpus. Available from: </a:t>
            </a:r>
            <a:r>
              <a:rPr lang="en-GB" sz="1400" b="0" i="1" u="sng" strike="noStrike" cap="none">
                <a:solidFill>
                  <a:schemeClr val="dk1"/>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https://www.usna.edu/Users/cs/nchamber/data/twitter/</a:t>
            </a:r>
            <a:endParaRPr sz="1400" i="1">
              <a:solidFill>
                <a:schemeClr val="dk1"/>
              </a:solidFill>
              <a:latin typeface="Calibri"/>
              <a:ea typeface="Calibri"/>
              <a:cs typeface="Calibri"/>
              <a:sym typeface="Calibri"/>
            </a:endParaRPr>
          </a:p>
          <a:p>
            <a:pPr marL="0" marR="0" lvl="0" indent="0" algn="l" rtl="0">
              <a:spcBef>
                <a:spcPts val="0"/>
              </a:spcBef>
              <a:spcAft>
                <a:spcPts val="0"/>
              </a:spcAft>
              <a:buNone/>
            </a:pPr>
            <a:r>
              <a:rPr lang="en-GB" sz="1400" i="1">
                <a:solidFill>
                  <a:schemeClr val="dk1"/>
                </a:solidFill>
                <a:latin typeface="Calibri"/>
                <a:ea typeface="Calibri"/>
                <a:cs typeface="Calibri"/>
                <a:sym typeface="Calibri"/>
              </a:rPr>
              <a:t>[2] The PoliBERTweet Dataset: Available from: </a:t>
            </a:r>
            <a:r>
              <a:rPr lang="en-GB" sz="1400" i="1" u="sng">
                <a:solidFill>
                  <a:schemeClr val="dk1"/>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https://github.com/GU-DataLab/PoliBERTweet</a:t>
            </a:r>
            <a:r>
              <a:rPr lang="en-GB" sz="1400" i="1">
                <a:solidFill>
                  <a:schemeClr val="dk1"/>
                </a:solidFill>
                <a:latin typeface="Calibri"/>
                <a:ea typeface="Calibri"/>
                <a:cs typeface="Calibri"/>
                <a:sym typeface="Calibri"/>
              </a:rPr>
              <a:t>  </a:t>
            </a:r>
            <a:r>
              <a:rPr lang="en-GB" sz="1800" i="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GB" sz="1400" i="1">
                <a:solidFill>
                  <a:srgbClr val="7F7F7F"/>
                </a:solidFill>
                <a:latin typeface="Calibri"/>
                <a:ea typeface="Calibri"/>
                <a:cs typeface="Calibri"/>
                <a:sym typeface="Calibri"/>
              </a:rPr>
              <a:t>Icons by Najmun Nahar (Freepik)</a:t>
            </a:r>
            <a:endParaRPr/>
          </a:p>
        </p:txBody>
      </p:sp>
      <p:sp>
        <p:nvSpPr>
          <p:cNvPr id="219" name="Google Shape;219;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GB"/>
              <a:t>How AI/NLP can help in estimating variable values</a:t>
            </a:r>
            <a:endParaRPr/>
          </a:p>
        </p:txBody>
      </p:sp>
      <p:sp>
        <p:nvSpPr>
          <p:cNvPr id="225" name="Google Shape;225;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GB"/>
              <a:t>Substantive Variables that detect </a:t>
            </a:r>
            <a:r>
              <a:rPr lang="en-GB" b="1"/>
              <a:t>ideological leaning</a:t>
            </a:r>
            <a:endParaRPr/>
          </a:p>
          <a:p>
            <a:pPr marL="384048" lvl="1" indent="-182880" algn="l" rtl="0">
              <a:lnSpc>
                <a:spcPct val="90000"/>
              </a:lnSpc>
              <a:spcBef>
                <a:spcPts val="400"/>
              </a:spcBef>
              <a:spcAft>
                <a:spcPts val="0"/>
              </a:spcAft>
              <a:buSzPts val="1800"/>
              <a:buFont typeface="Arial"/>
              <a:buChar char="•"/>
            </a:pPr>
            <a:r>
              <a:rPr lang="en-GB"/>
              <a:t>Content/Person Endorsement (stance detection)</a:t>
            </a:r>
            <a:endParaRPr/>
          </a:p>
          <a:p>
            <a:pPr marL="384048" lvl="1" indent="-182880" algn="l" rtl="0">
              <a:lnSpc>
                <a:spcPct val="90000"/>
              </a:lnSpc>
              <a:spcBef>
                <a:spcPts val="600"/>
              </a:spcBef>
              <a:spcAft>
                <a:spcPts val="0"/>
              </a:spcAft>
              <a:buSzPts val="1800"/>
              <a:buFont typeface="Arial"/>
              <a:buChar char="•"/>
            </a:pPr>
            <a:r>
              <a:rPr lang="en-GB"/>
              <a:t>Ideological Position/Exposure (political scaling)</a:t>
            </a:r>
            <a:endParaRPr/>
          </a:p>
          <a:p>
            <a:pPr marL="384048" lvl="1" indent="-182880" algn="l" rtl="0">
              <a:lnSpc>
                <a:spcPct val="90000"/>
              </a:lnSpc>
              <a:spcBef>
                <a:spcPts val="600"/>
              </a:spcBef>
              <a:spcAft>
                <a:spcPts val="0"/>
              </a:spcAft>
              <a:buSzPts val="1800"/>
              <a:buFont typeface="Arial"/>
              <a:buChar char="•"/>
            </a:pPr>
            <a:r>
              <a:rPr lang="en-GB"/>
              <a:t>Populism Propagation/Exposure</a:t>
            </a:r>
            <a:endParaRPr/>
          </a:p>
          <a:p>
            <a:pPr marL="91440" lvl="0" indent="-127000" algn="l" rtl="0">
              <a:lnSpc>
                <a:spcPct val="90000"/>
              </a:lnSpc>
              <a:spcBef>
                <a:spcPts val="1600"/>
              </a:spcBef>
              <a:spcAft>
                <a:spcPts val="0"/>
              </a:spcAft>
              <a:buSzPts val="2000"/>
              <a:buChar char=" "/>
            </a:pPr>
            <a:r>
              <a:rPr lang="en-GB"/>
              <a:t>Potential supporting tools: classification models trained on a pre-defined typology</a:t>
            </a:r>
            <a:endParaRPr b="1"/>
          </a:p>
          <a:p>
            <a:pPr marL="384048" lvl="1" indent="-182880" algn="l" rtl="0">
              <a:lnSpc>
                <a:spcPct val="90000"/>
              </a:lnSpc>
              <a:spcBef>
                <a:spcPts val="400"/>
              </a:spcBef>
              <a:spcAft>
                <a:spcPts val="0"/>
              </a:spcAft>
              <a:buSzPts val="1800"/>
              <a:buFont typeface="Arial"/>
              <a:buChar char="•"/>
            </a:pPr>
            <a:r>
              <a:rPr lang="en-GB"/>
              <a:t>would require a training corpus [3-5]</a:t>
            </a:r>
            <a:endParaRPr i="1"/>
          </a:p>
          <a:p>
            <a:pPr marL="384048" lvl="1" indent="-182880" algn="l" rtl="0">
              <a:lnSpc>
                <a:spcPct val="90000"/>
              </a:lnSpc>
              <a:spcBef>
                <a:spcPts val="600"/>
              </a:spcBef>
              <a:spcAft>
                <a:spcPts val="0"/>
              </a:spcAft>
              <a:buSzPts val="1800"/>
              <a:buFont typeface="Arial"/>
              <a:buChar char="•"/>
            </a:pPr>
            <a:r>
              <a:rPr lang="en-GB"/>
              <a:t>stance detection can suffer from lack of context, e.g., sarcasm, irony (i.e., can be a </a:t>
            </a:r>
            <a:r>
              <a:rPr lang="en-GB" u="sng"/>
              <a:t>subjective</a:t>
            </a:r>
            <a:r>
              <a:rPr lang="en-GB"/>
              <a:t> task)</a:t>
            </a:r>
            <a:endParaRPr/>
          </a:p>
          <a:p>
            <a:pPr marL="384048" lvl="1" indent="-182880" algn="l" rtl="0">
              <a:lnSpc>
                <a:spcPct val="90000"/>
              </a:lnSpc>
              <a:spcBef>
                <a:spcPts val="600"/>
              </a:spcBef>
              <a:spcAft>
                <a:spcPts val="0"/>
              </a:spcAft>
              <a:buSzPts val="1800"/>
              <a:buFont typeface="Arial"/>
              <a:buChar char="•"/>
            </a:pPr>
            <a:r>
              <a:rPr lang="en-GB"/>
              <a:t>political scaling can be challenging (depending on how many classes there are in the typology)</a:t>
            </a:r>
            <a:endParaRPr/>
          </a:p>
          <a:p>
            <a:pPr marL="384048" lvl="1" indent="-182880" algn="l" rtl="0">
              <a:lnSpc>
                <a:spcPct val="90000"/>
              </a:lnSpc>
              <a:spcBef>
                <a:spcPts val="600"/>
              </a:spcBef>
              <a:spcAft>
                <a:spcPts val="0"/>
              </a:spcAft>
              <a:buSzPts val="1800"/>
              <a:buFont typeface="Arial"/>
              <a:buChar char="•"/>
            </a:pPr>
            <a:r>
              <a:rPr lang="en-GB"/>
              <a:t>complexity:</a:t>
            </a:r>
            <a:endParaRPr/>
          </a:p>
          <a:p>
            <a:pPr marL="384048" lvl="1" indent="-182880" algn="l" rtl="0">
              <a:lnSpc>
                <a:spcPct val="90000"/>
              </a:lnSpc>
              <a:spcBef>
                <a:spcPts val="600"/>
              </a:spcBef>
              <a:spcAft>
                <a:spcPts val="0"/>
              </a:spcAft>
              <a:buSzPts val="1800"/>
              <a:buFont typeface="Arial"/>
              <a:buChar char="•"/>
            </a:pPr>
            <a:r>
              <a:rPr lang="en-GB"/>
              <a:t>reliability:</a:t>
            </a:r>
            <a:endParaRPr/>
          </a:p>
        </p:txBody>
      </p:sp>
      <p:grpSp>
        <p:nvGrpSpPr>
          <p:cNvPr id="226" name="Google Shape;226;p16"/>
          <p:cNvGrpSpPr/>
          <p:nvPr/>
        </p:nvGrpSpPr>
        <p:grpSpPr>
          <a:xfrm>
            <a:off x="2712724" y="4571994"/>
            <a:ext cx="1656071" cy="279401"/>
            <a:chOff x="2712724" y="5191754"/>
            <a:chExt cx="1656071" cy="279401"/>
          </a:xfrm>
        </p:grpSpPr>
        <p:pic>
          <p:nvPicPr>
            <p:cNvPr id="227" name="Google Shape;227;p16"/>
            <p:cNvPicPr preferRelativeResize="0"/>
            <p:nvPr/>
          </p:nvPicPr>
          <p:blipFill rotWithShape="1">
            <a:blip r:embed="rId3">
              <a:alphaModFix/>
            </a:blip>
            <a:srcRect/>
            <a:stretch/>
          </p:blipFill>
          <p:spPr>
            <a:xfrm>
              <a:off x="3058162" y="5196835"/>
              <a:ext cx="274319" cy="274319"/>
            </a:xfrm>
            <a:prstGeom prst="rect">
              <a:avLst/>
            </a:prstGeom>
            <a:noFill/>
            <a:ln>
              <a:noFill/>
            </a:ln>
          </p:spPr>
        </p:pic>
        <p:pic>
          <p:nvPicPr>
            <p:cNvPr id="228" name="Google Shape;228;p16"/>
            <p:cNvPicPr preferRelativeResize="0"/>
            <p:nvPr/>
          </p:nvPicPr>
          <p:blipFill rotWithShape="1">
            <a:blip r:embed="rId4">
              <a:alphaModFix/>
            </a:blip>
            <a:srcRect/>
            <a:stretch/>
          </p:blipFill>
          <p:spPr>
            <a:xfrm>
              <a:off x="2712724" y="5196836"/>
              <a:ext cx="274319" cy="274319"/>
            </a:xfrm>
            <a:prstGeom prst="rect">
              <a:avLst/>
            </a:prstGeom>
            <a:noFill/>
            <a:ln>
              <a:noFill/>
            </a:ln>
          </p:spPr>
        </p:pic>
        <p:pic>
          <p:nvPicPr>
            <p:cNvPr id="229" name="Google Shape;229;p16"/>
            <p:cNvPicPr preferRelativeResize="0"/>
            <p:nvPr/>
          </p:nvPicPr>
          <p:blipFill rotWithShape="1">
            <a:blip r:embed="rId5">
              <a:alphaModFix/>
            </a:blip>
            <a:srcRect/>
            <a:stretch/>
          </p:blipFill>
          <p:spPr>
            <a:xfrm>
              <a:off x="3749038" y="5196835"/>
              <a:ext cx="274319" cy="274319"/>
            </a:xfrm>
            <a:prstGeom prst="rect">
              <a:avLst/>
            </a:prstGeom>
            <a:noFill/>
            <a:ln>
              <a:noFill/>
            </a:ln>
          </p:spPr>
        </p:pic>
        <p:pic>
          <p:nvPicPr>
            <p:cNvPr id="230" name="Google Shape;230;p16"/>
            <p:cNvPicPr preferRelativeResize="0"/>
            <p:nvPr/>
          </p:nvPicPr>
          <p:blipFill rotWithShape="1">
            <a:blip r:embed="rId6">
              <a:alphaModFix/>
            </a:blip>
            <a:srcRect/>
            <a:stretch/>
          </p:blipFill>
          <p:spPr>
            <a:xfrm>
              <a:off x="4094476" y="5196835"/>
              <a:ext cx="274319" cy="274319"/>
            </a:xfrm>
            <a:prstGeom prst="rect">
              <a:avLst/>
            </a:prstGeom>
            <a:noFill/>
            <a:ln>
              <a:noFill/>
            </a:ln>
          </p:spPr>
        </p:pic>
        <p:pic>
          <p:nvPicPr>
            <p:cNvPr id="231" name="Google Shape;231;p16"/>
            <p:cNvPicPr preferRelativeResize="0"/>
            <p:nvPr/>
          </p:nvPicPr>
          <p:blipFill rotWithShape="1">
            <a:blip r:embed="rId7">
              <a:alphaModFix/>
            </a:blip>
            <a:srcRect/>
            <a:stretch/>
          </p:blipFill>
          <p:spPr>
            <a:xfrm>
              <a:off x="3403599" y="5191754"/>
              <a:ext cx="274319" cy="274319"/>
            </a:xfrm>
            <a:prstGeom prst="rect">
              <a:avLst/>
            </a:prstGeom>
            <a:noFill/>
            <a:ln>
              <a:noFill/>
            </a:ln>
          </p:spPr>
        </p:pic>
      </p:grpSp>
      <p:grpSp>
        <p:nvGrpSpPr>
          <p:cNvPr id="232" name="Google Shape;232;p16"/>
          <p:cNvGrpSpPr/>
          <p:nvPr/>
        </p:nvGrpSpPr>
        <p:grpSpPr>
          <a:xfrm>
            <a:off x="2712724" y="4913205"/>
            <a:ext cx="1656071" cy="274320"/>
            <a:chOff x="2712724" y="5532965"/>
            <a:chExt cx="1656071" cy="274320"/>
          </a:xfrm>
        </p:grpSpPr>
        <p:pic>
          <p:nvPicPr>
            <p:cNvPr id="233" name="Google Shape;233;p16"/>
            <p:cNvPicPr preferRelativeResize="0"/>
            <p:nvPr/>
          </p:nvPicPr>
          <p:blipFill rotWithShape="1">
            <a:blip r:embed="rId3">
              <a:alphaModFix/>
            </a:blip>
            <a:srcRect/>
            <a:stretch/>
          </p:blipFill>
          <p:spPr>
            <a:xfrm>
              <a:off x="3058162" y="5532965"/>
              <a:ext cx="274319" cy="274319"/>
            </a:xfrm>
            <a:prstGeom prst="rect">
              <a:avLst/>
            </a:prstGeom>
            <a:noFill/>
            <a:ln>
              <a:noFill/>
            </a:ln>
          </p:spPr>
        </p:pic>
        <p:pic>
          <p:nvPicPr>
            <p:cNvPr id="234" name="Google Shape;234;p16"/>
            <p:cNvPicPr preferRelativeResize="0"/>
            <p:nvPr/>
          </p:nvPicPr>
          <p:blipFill rotWithShape="1">
            <a:blip r:embed="rId4">
              <a:alphaModFix/>
            </a:blip>
            <a:srcRect/>
            <a:stretch/>
          </p:blipFill>
          <p:spPr>
            <a:xfrm>
              <a:off x="2712724" y="5532966"/>
              <a:ext cx="274319" cy="274319"/>
            </a:xfrm>
            <a:prstGeom prst="rect">
              <a:avLst/>
            </a:prstGeom>
            <a:noFill/>
            <a:ln>
              <a:noFill/>
            </a:ln>
          </p:spPr>
        </p:pic>
        <p:pic>
          <p:nvPicPr>
            <p:cNvPr id="235" name="Google Shape;235;p16"/>
            <p:cNvPicPr preferRelativeResize="0"/>
            <p:nvPr/>
          </p:nvPicPr>
          <p:blipFill rotWithShape="1">
            <a:blip r:embed="rId5">
              <a:alphaModFix/>
            </a:blip>
            <a:srcRect/>
            <a:stretch/>
          </p:blipFill>
          <p:spPr>
            <a:xfrm>
              <a:off x="3749038" y="5532965"/>
              <a:ext cx="274319" cy="274319"/>
            </a:xfrm>
            <a:prstGeom prst="rect">
              <a:avLst/>
            </a:prstGeom>
            <a:noFill/>
            <a:ln>
              <a:noFill/>
            </a:ln>
          </p:spPr>
        </p:pic>
        <p:pic>
          <p:nvPicPr>
            <p:cNvPr id="236" name="Google Shape;236;p16"/>
            <p:cNvPicPr preferRelativeResize="0"/>
            <p:nvPr/>
          </p:nvPicPr>
          <p:blipFill rotWithShape="1">
            <a:blip r:embed="rId6">
              <a:alphaModFix/>
            </a:blip>
            <a:srcRect/>
            <a:stretch/>
          </p:blipFill>
          <p:spPr>
            <a:xfrm>
              <a:off x="4094476" y="5532965"/>
              <a:ext cx="274319" cy="274319"/>
            </a:xfrm>
            <a:prstGeom prst="rect">
              <a:avLst/>
            </a:prstGeom>
            <a:noFill/>
            <a:ln>
              <a:noFill/>
            </a:ln>
          </p:spPr>
        </p:pic>
        <p:pic>
          <p:nvPicPr>
            <p:cNvPr id="237" name="Google Shape;237;p16"/>
            <p:cNvPicPr preferRelativeResize="0"/>
            <p:nvPr/>
          </p:nvPicPr>
          <p:blipFill rotWithShape="1">
            <a:blip r:embed="rId7">
              <a:alphaModFix/>
            </a:blip>
            <a:srcRect/>
            <a:stretch/>
          </p:blipFill>
          <p:spPr>
            <a:xfrm>
              <a:off x="3403599" y="5532965"/>
              <a:ext cx="274319" cy="274319"/>
            </a:xfrm>
            <a:prstGeom prst="rect">
              <a:avLst/>
            </a:prstGeom>
            <a:noFill/>
            <a:ln>
              <a:noFill/>
            </a:ln>
          </p:spPr>
        </p:pic>
      </p:grpSp>
      <p:sp>
        <p:nvSpPr>
          <p:cNvPr id="238" name="Google Shape;238;p16"/>
          <p:cNvSpPr txBox="1"/>
          <p:nvPr/>
        </p:nvSpPr>
        <p:spPr>
          <a:xfrm>
            <a:off x="1097280" y="5442374"/>
            <a:ext cx="1043432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i="1">
                <a:solidFill>
                  <a:schemeClr val="dk1"/>
                </a:solidFill>
                <a:latin typeface="Calibri"/>
                <a:ea typeface="Calibri"/>
                <a:cs typeface="Calibri"/>
                <a:sym typeface="Calibri"/>
              </a:rPr>
              <a:t>[3] The P-Stance Dataset. Available from: </a:t>
            </a:r>
            <a:r>
              <a:rPr lang="en-GB" sz="1400" i="1" u="sng">
                <a:solidFill>
                  <a:schemeClr val="dk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https://github.com/chuchun8/pstance</a:t>
            </a:r>
            <a:r>
              <a:rPr lang="en-GB" sz="1400" i="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GB" sz="1400" i="1">
                <a:solidFill>
                  <a:schemeClr val="dk1"/>
                </a:solidFill>
                <a:latin typeface="Calibri"/>
                <a:ea typeface="Calibri"/>
                <a:cs typeface="Calibri"/>
                <a:sym typeface="Calibri"/>
              </a:rPr>
              <a:t>[4] The Senator Tweets Dataset. Available from: </a:t>
            </a:r>
            <a:r>
              <a:rPr lang="en-GB" sz="1400" i="1" u="sng">
                <a:solidFill>
                  <a:schemeClr val="dk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https://huggingface.co/datasets/m-newhauser/senator-tweets</a:t>
            </a:r>
            <a:r>
              <a:rPr lang="en-GB" sz="1400" i="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GB" sz="1400" i="1">
                <a:solidFill>
                  <a:schemeClr val="dk1"/>
                </a:solidFill>
                <a:latin typeface="Calibri"/>
                <a:ea typeface="Calibri"/>
                <a:cs typeface="Calibri"/>
                <a:sym typeface="Calibri"/>
              </a:rPr>
              <a:t>[5] The Us vs. Them Dataset: Available from: </a:t>
            </a:r>
            <a:r>
              <a:rPr lang="en-GB" sz="1400" i="1" u="sng">
                <a:solidFill>
                  <a:schemeClr val="dk1"/>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https://github.com/LittlePea13/UsVsThem</a:t>
            </a:r>
            <a:r>
              <a:rPr lang="en-GB" sz="1400" i="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GB" sz="1400" i="1">
                <a:solidFill>
                  <a:srgbClr val="7F7F7F"/>
                </a:solidFill>
                <a:latin typeface="Calibri"/>
                <a:ea typeface="Calibri"/>
                <a:cs typeface="Calibri"/>
                <a:sym typeface="Calibri"/>
              </a:rPr>
              <a:t>Icons by Najmun Nahar (Freepik)</a:t>
            </a:r>
            <a:endParaRPr/>
          </a:p>
        </p:txBody>
      </p:sp>
      <p:sp>
        <p:nvSpPr>
          <p:cNvPr id="239" name="Google Shape;239;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GB"/>
              <a:t>How AI/NLP can help in estimating variable values</a:t>
            </a:r>
            <a:endParaRPr/>
          </a:p>
        </p:txBody>
      </p:sp>
      <p:sp>
        <p:nvSpPr>
          <p:cNvPr id="245" name="Google Shape;245;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GB"/>
              <a:t>Substantive Variables that detect any </a:t>
            </a:r>
            <a:r>
              <a:rPr lang="en-GB" b="1"/>
              <a:t>harmful content</a:t>
            </a:r>
            <a:endParaRPr/>
          </a:p>
          <a:p>
            <a:pPr marL="384048" lvl="1" indent="-182880" algn="l" rtl="0">
              <a:lnSpc>
                <a:spcPct val="90000"/>
              </a:lnSpc>
              <a:spcBef>
                <a:spcPts val="400"/>
              </a:spcBef>
              <a:spcAft>
                <a:spcPts val="0"/>
              </a:spcAft>
              <a:buSzPts val="1800"/>
              <a:buFont typeface="Arial"/>
              <a:buChar char="•"/>
            </a:pPr>
            <a:r>
              <a:rPr lang="en-GB"/>
              <a:t>Misinformation/Disinformation Propagation/Exposure</a:t>
            </a:r>
            <a:endParaRPr/>
          </a:p>
          <a:p>
            <a:pPr marL="384048" lvl="1" indent="-182880" algn="l" rtl="0">
              <a:lnSpc>
                <a:spcPct val="90000"/>
              </a:lnSpc>
              <a:spcBef>
                <a:spcPts val="600"/>
              </a:spcBef>
              <a:spcAft>
                <a:spcPts val="0"/>
              </a:spcAft>
              <a:buSzPts val="1800"/>
              <a:buFont typeface="Arial"/>
              <a:buChar char="•"/>
            </a:pPr>
            <a:r>
              <a:rPr lang="en-GB"/>
              <a:t>Conspiracy Theory Propagation/Exposure</a:t>
            </a:r>
            <a:endParaRPr/>
          </a:p>
          <a:p>
            <a:pPr marL="384048" lvl="1" indent="-68579" algn="l" rtl="0">
              <a:lnSpc>
                <a:spcPct val="90000"/>
              </a:lnSpc>
              <a:spcBef>
                <a:spcPts val="600"/>
              </a:spcBef>
              <a:spcAft>
                <a:spcPts val="0"/>
              </a:spcAft>
              <a:buSzPts val="1800"/>
              <a:buFont typeface="Arial"/>
              <a:buNone/>
            </a:pPr>
            <a:endParaRPr/>
          </a:p>
          <a:p>
            <a:pPr marL="91440" lvl="0" indent="-127000" algn="l" rtl="0">
              <a:lnSpc>
                <a:spcPct val="90000"/>
              </a:lnSpc>
              <a:spcBef>
                <a:spcPts val="1600"/>
              </a:spcBef>
              <a:spcAft>
                <a:spcPts val="0"/>
              </a:spcAft>
              <a:buSzPts val="2000"/>
              <a:buChar char=" "/>
            </a:pPr>
            <a:r>
              <a:rPr lang="en-GB"/>
              <a:t>Potential supporting tools: classification models trained on a fact verification task</a:t>
            </a:r>
            <a:endParaRPr b="1"/>
          </a:p>
          <a:p>
            <a:pPr marL="384048" lvl="1" indent="-182880" algn="l" rtl="0">
              <a:lnSpc>
                <a:spcPct val="90000"/>
              </a:lnSpc>
              <a:spcBef>
                <a:spcPts val="400"/>
              </a:spcBef>
              <a:spcAft>
                <a:spcPts val="0"/>
              </a:spcAft>
              <a:buSzPts val="1800"/>
              <a:buFont typeface="Arial"/>
              <a:buChar char="•"/>
            </a:pPr>
            <a:r>
              <a:rPr lang="en-GB"/>
              <a:t>would require a training corpus [6, 7] and a knowledge base with factual information (e.g., Wikipedia, mainstream news agencies)</a:t>
            </a:r>
            <a:endParaRPr i="1"/>
          </a:p>
          <a:p>
            <a:pPr marL="384048" lvl="1" indent="-182880" algn="l" rtl="0">
              <a:lnSpc>
                <a:spcPct val="90000"/>
              </a:lnSpc>
              <a:spcBef>
                <a:spcPts val="600"/>
              </a:spcBef>
              <a:spcAft>
                <a:spcPts val="0"/>
              </a:spcAft>
              <a:buSzPts val="1800"/>
              <a:buFont typeface="Arial"/>
              <a:buChar char="•"/>
            </a:pPr>
            <a:r>
              <a:rPr lang="en-GB"/>
              <a:t>complexity: </a:t>
            </a:r>
            <a:endParaRPr/>
          </a:p>
          <a:p>
            <a:pPr marL="384048" lvl="1" indent="-182880" algn="l" rtl="0">
              <a:lnSpc>
                <a:spcPct val="90000"/>
              </a:lnSpc>
              <a:spcBef>
                <a:spcPts val="600"/>
              </a:spcBef>
              <a:spcAft>
                <a:spcPts val="0"/>
              </a:spcAft>
              <a:buSzPts val="1800"/>
              <a:buFont typeface="Arial"/>
              <a:buChar char="•"/>
            </a:pPr>
            <a:r>
              <a:rPr lang="en-GB"/>
              <a:t>reliability: </a:t>
            </a:r>
            <a:endParaRPr/>
          </a:p>
          <a:p>
            <a:pPr marL="201168" lvl="1" indent="0" algn="l" rtl="0">
              <a:lnSpc>
                <a:spcPct val="90000"/>
              </a:lnSpc>
              <a:spcBef>
                <a:spcPts val="600"/>
              </a:spcBef>
              <a:spcAft>
                <a:spcPts val="0"/>
              </a:spcAft>
              <a:buSzPts val="1800"/>
              <a:buNone/>
            </a:pPr>
            <a:endParaRPr/>
          </a:p>
        </p:txBody>
      </p:sp>
      <p:grpSp>
        <p:nvGrpSpPr>
          <p:cNvPr id="246" name="Google Shape;246;p17"/>
          <p:cNvGrpSpPr/>
          <p:nvPr/>
        </p:nvGrpSpPr>
        <p:grpSpPr>
          <a:xfrm>
            <a:off x="2672080" y="4202006"/>
            <a:ext cx="1656069" cy="274320"/>
            <a:chOff x="2672080" y="4527126"/>
            <a:chExt cx="1656069" cy="274320"/>
          </a:xfrm>
        </p:grpSpPr>
        <p:pic>
          <p:nvPicPr>
            <p:cNvPr id="247" name="Google Shape;247;p17"/>
            <p:cNvPicPr preferRelativeResize="0"/>
            <p:nvPr/>
          </p:nvPicPr>
          <p:blipFill rotWithShape="1">
            <a:blip r:embed="rId3">
              <a:alphaModFix/>
            </a:blip>
            <a:srcRect/>
            <a:stretch/>
          </p:blipFill>
          <p:spPr>
            <a:xfrm>
              <a:off x="3017518" y="4527126"/>
              <a:ext cx="274319" cy="274319"/>
            </a:xfrm>
            <a:prstGeom prst="rect">
              <a:avLst/>
            </a:prstGeom>
            <a:noFill/>
            <a:ln>
              <a:noFill/>
            </a:ln>
          </p:spPr>
        </p:pic>
        <p:pic>
          <p:nvPicPr>
            <p:cNvPr id="248" name="Google Shape;248;p17"/>
            <p:cNvPicPr preferRelativeResize="0"/>
            <p:nvPr/>
          </p:nvPicPr>
          <p:blipFill rotWithShape="1">
            <a:blip r:embed="rId4">
              <a:alphaModFix/>
            </a:blip>
            <a:srcRect/>
            <a:stretch/>
          </p:blipFill>
          <p:spPr>
            <a:xfrm>
              <a:off x="2672080" y="4527127"/>
              <a:ext cx="274319" cy="274319"/>
            </a:xfrm>
            <a:prstGeom prst="rect">
              <a:avLst/>
            </a:prstGeom>
            <a:noFill/>
            <a:ln>
              <a:noFill/>
            </a:ln>
          </p:spPr>
        </p:pic>
        <p:pic>
          <p:nvPicPr>
            <p:cNvPr id="249" name="Google Shape;249;p17"/>
            <p:cNvPicPr preferRelativeResize="0"/>
            <p:nvPr/>
          </p:nvPicPr>
          <p:blipFill rotWithShape="1">
            <a:blip r:embed="rId5">
              <a:alphaModFix/>
            </a:blip>
            <a:srcRect/>
            <a:stretch/>
          </p:blipFill>
          <p:spPr>
            <a:xfrm>
              <a:off x="3362956" y="4527126"/>
              <a:ext cx="274319" cy="274319"/>
            </a:xfrm>
            <a:prstGeom prst="rect">
              <a:avLst/>
            </a:prstGeom>
            <a:noFill/>
            <a:ln>
              <a:noFill/>
            </a:ln>
          </p:spPr>
        </p:pic>
        <p:pic>
          <p:nvPicPr>
            <p:cNvPr id="250" name="Google Shape;250;p17"/>
            <p:cNvPicPr preferRelativeResize="0"/>
            <p:nvPr/>
          </p:nvPicPr>
          <p:blipFill rotWithShape="1">
            <a:blip r:embed="rId6">
              <a:alphaModFix/>
            </a:blip>
            <a:srcRect/>
            <a:stretch/>
          </p:blipFill>
          <p:spPr>
            <a:xfrm>
              <a:off x="3708394" y="4527126"/>
              <a:ext cx="274319" cy="274319"/>
            </a:xfrm>
            <a:prstGeom prst="rect">
              <a:avLst/>
            </a:prstGeom>
            <a:noFill/>
            <a:ln>
              <a:noFill/>
            </a:ln>
          </p:spPr>
        </p:pic>
        <p:pic>
          <p:nvPicPr>
            <p:cNvPr id="251" name="Google Shape;251;p17"/>
            <p:cNvPicPr preferRelativeResize="0"/>
            <p:nvPr/>
          </p:nvPicPr>
          <p:blipFill rotWithShape="1">
            <a:blip r:embed="rId7">
              <a:alphaModFix/>
            </a:blip>
            <a:srcRect/>
            <a:stretch/>
          </p:blipFill>
          <p:spPr>
            <a:xfrm>
              <a:off x="4053830" y="4527126"/>
              <a:ext cx="274319" cy="274319"/>
            </a:xfrm>
            <a:prstGeom prst="rect">
              <a:avLst/>
            </a:prstGeom>
            <a:noFill/>
            <a:ln>
              <a:noFill/>
            </a:ln>
          </p:spPr>
        </p:pic>
      </p:grpSp>
      <p:grpSp>
        <p:nvGrpSpPr>
          <p:cNvPr id="252" name="Google Shape;252;p17"/>
          <p:cNvGrpSpPr/>
          <p:nvPr/>
        </p:nvGrpSpPr>
        <p:grpSpPr>
          <a:xfrm>
            <a:off x="2672079" y="4554219"/>
            <a:ext cx="1656071" cy="274320"/>
            <a:chOff x="2672079" y="4909819"/>
            <a:chExt cx="1656071" cy="274320"/>
          </a:xfrm>
        </p:grpSpPr>
        <p:pic>
          <p:nvPicPr>
            <p:cNvPr id="253" name="Google Shape;253;p17"/>
            <p:cNvPicPr preferRelativeResize="0"/>
            <p:nvPr/>
          </p:nvPicPr>
          <p:blipFill rotWithShape="1">
            <a:blip r:embed="rId4">
              <a:alphaModFix/>
            </a:blip>
            <a:srcRect/>
            <a:stretch/>
          </p:blipFill>
          <p:spPr>
            <a:xfrm>
              <a:off x="2672079" y="4909820"/>
              <a:ext cx="274319" cy="274319"/>
            </a:xfrm>
            <a:prstGeom prst="rect">
              <a:avLst/>
            </a:prstGeom>
            <a:noFill/>
            <a:ln>
              <a:noFill/>
            </a:ln>
          </p:spPr>
        </p:pic>
        <p:pic>
          <p:nvPicPr>
            <p:cNvPr id="254" name="Google Shape;254;p17"/>
            <p:cNvPicPr preferRelativeResize="0"/>
            <p:nvPr/>
          </p:nvPicPr>
          <p:blipFill rotWithShape="1">
            <a:blip r:embed="rId5">
              <a:alphaModFix/>
            </a:blip>
            <a:srcRect/>
            <a:stretch/>
          </p:blipFill>
          <p:spPr>
            <a:xfrm>
              <a:off x="3362955" y="4909819"/>
              <a:ext cx="274319" cy="274319"/>
            </a:xfrm>
            <a:prstGeom prst="rect">
              <a:avLst/>
            </a:prstGeom>
            <a:noFill/>
            <a:ln>
              <a:noFill/>
            </a:ln>
          </p:spPr>
        </p:pic>
        <p:pic>
          <p:nvPicPr>
            <p:cNvPr id="255" name="Google Shape;255;p17"/>
            <p:cNvPicPr preferRelativeResize="0"/>
            <p:nvPr/>
          </p:nvPicPr>
          <p:blipFill rotWithShape="1">
            <a:blip r:embed="rId6">
              <a:alphaModFix/>
            </a:blip>
            <a:srcRect/>
            <a:stretch/>
          </p:blipFill>
          <p:spPr>
            <a:xfrm>
              <a:off x="3708393" y="4909819"/>
              <a:ext cx="274319" cy="274319"/>
            </a:xfrm>
            <a:prstGeom prst="rect">
              <a:avLst/>
            </a:prstGeom>
            <a:noFill/>
            <a:ln>
              <a:noFill/>
            </a:ln>
          </p:spPr>
        </p:pic>
        <p:pic>
          <p:nvPicPr>
            <p:cNvPr id="256" name="Google Shape;256;p17"/>
            <p:cNvPicPr preferRelativeResize="0"/>
            <p:nvPr/>
          </p:nvPicPr>
          <p:blipFill rotWithShape="1">
            <a:blip r:embed="rId8">
              <a:alphaModFix/>
            </a:blip>
            <a:srcRect/>
            <a:stretch/>
          </p:blipFill>
          <p:spPr>
            <a:xfrm>
              <a:off x="4053831" y="4909819"/>
              <a:ext cx="274319" cy="274319"/>
            </a:xfrm>
            <a:prstGeom prst="rect">
              <a:avLst/>
            </a:prstGeom>
            <a:noFill/>
            <a:ln>
              <a:noFill/>
            </a:ln>
          </p:spPr>
        </p:pic>
        <p:pic>
          <p:nvPicPr>
            <p:cNvPr id="257" name="Google Shape;257;p17"/>
            <p:cNvPicPr preferRelativeResize="0"/>
            <p:nvPr/>
          </p:nvPicPr>
          <p:blipFill rotWithShape="1">
            <a:blip r:embed="rId9">
              <a:alphaModFix/>
            </a:blip>
            <a:srcRect/>
            <a:stretch/>
          </p:blipFill>
          <p:spPr>
            <a:xfrm>
              <a:off x="3017517" y="4909819"/>
              <a:ext cx="274318" cy="274318"/>
            </a:xfrm>
            <a:prstGeom prst="rect">
              <a:avLst/>
            </a:prstGeom>
            <a:noFill/>
            <a:ln>
              <a:noFill/>
            </a:ln>
          </p:spPr>
        </p:pic>
      </p:grpSp>
      <p:sp>
        <p:nvSpPr>
          <p:cNvPr id="258" name="Google Shape;258;p17"/>
          <p:cNvSpPr txBox="1"/>
          <p:nvPr/>
        </p:nvSpPr>
        <p:spPr>
          <a:xfrm>
            <a:off x="1097280" y="5493174"/>
            <a:ext cx="10434320"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i="1">
                <a:solidFill>
                  <a:schemeClr val="dk1"/>
                </a:solidFill>
                <a:latin typeface="Calibri"/>
                <a:ea typeface="Calibri"/>
                <a:cs typeface="Calibri"/>
                <a:sym typeface="Calibri"/>
              </a:rPr>
              <a:t>[6] The MiDe22 Dataset. Available from: </a:t>
            </a:r>
            <a:r>
              <a:rPr lang="en-GB" sz="1400" i="1" u="sng">
                <a:solidFill>
                  <a:schemeClr val="dk1"/>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https://github.com/metunlp/MiDe22</a:t>
            </a:r>
            <a:r>
              <a:rPr lang="en-GB" sz="1400" i="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GB" sz="1400" i="1">
                <a:solidFill>
                  <a:schemeClr val="dk1"/>
                </a:solidFill>
                <a:latin typeface="Calibri"/>
                <a:ea typeface="Calibri"/>
                <a:cs typeface="Calibri"/>
                <a:sym typeface="Calibri"/>
              </a:rPr>
              <a:t>[7] The TruthSeeker Dataset: Available from: </a:t>
            </a:r>
            <a:r>
              <a:rPr lang="en-GB" sz="1400" i="1" u="sng">
                <a:solidFill>
                  <a:schemeClr val="dk1"/>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https://www.unb.ca/cic/datasets/truthseeker-2023.html</a:t>
            </a:r>
            <a:r>
              <a:rPr lang="en-GB" sz="1400" i="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GB" sz="1400" i="1">
                <a:solidFill>
                  <a:srgbClr val="7F7F7F"/>
                </a:solidFill>
                <a:latin typeface="Calibri"/>
                <a:ea typeface="Calibri"/>
                <a:cs typeface="Calibri"/>
                <a:sym typeface="Calibri"/>
              </a:rPr>
              <a:t>Icons by Najmun Nahar (Freepik)</a:t>
            </a:r>
            <a:endParaRPr/>
          </a:p>
        </p:txBody>
      </p:sp>
      <p:sp>
        <p:nvSpPr>
          <p:cNvPr id="259" name="Google Shape;259;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Next steps – Proof of value phase</a:t>
            </a:r>
            <a:endParaRPr/>
          </a:p>
        </p:txBody>
      </p:sp>
      <p:sp>
        <p:nvSpPr>
          <p:cNvPr id="265" name="Google Shape;265;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52400" algn="l" rtl="0">
              <a:lnSpc>
                <a:spcPct val="90000"/>
              </a:lnSpc>
              <a:spcBef>
                <a:spcPts val="0"/>
              </a:spcBef>
              <a:spcAft>
                <a:spcPts val="0"/>
              </a:spcAft>
              <a:buSzPts val="2400"/>
              <a:buChar char=" "/>
            </a:pPr>
            <a:r>
              <a:rPr lang="en-GB" sz="2400"/>
              <a:t>Understanding data quality</a:t>
            </a:r>
            <a:endParaRPr/>
          </a:p>
          <a:p>
            <a:pPr marL="91440" lvl="0" indent="-127000" algn="l" rtl="0">
              <a:lnSpc>
                <a:spcPct val="90000"/>
              </a:lnSpc>
              <a:spcBef>
                <a:spcPts val="1400"/>
              </a:spcBef>
              <a:spcAft>
                <a:spcPts val="0"/>
              </a:spcAft>
              <a:buSzPts val="2000"/>
              <a:buChar char=" "/>
            </a:pPr>
            <a:r>
              <a:rPr lang="en-GB"/>
              <a:t>Selection bias</a:t>
            </a:r>
            <a:endParaRPr/>
          </a:p>
          <a:p>
            <a:pPr marL="384048" lvl="1" indent="-182880" algn="l" rtl="0">
              <a:lnSpc>
                <a:spcPct val="90000"/>
              </a:lnSpc>
              <a:spcBef>
                <a:spcPts val="400"/>
              </a:spcBef>
              <a:spcAft>
                <a:spcPts val="0"/>
              </a:spcAft>
              <a:buSzPts val="1800"/>
              <a:buChar char="◦"/>
            </a:pPr>
            <a:r>
              <a:rPr lang="en-GB" b="1" i="1"/>
              <a:t>Survey</a:t>
            </a:r>
            <a:r>
              <a:rPr lang="en-GB"/>
              <a:t>: coverage error, sampling error, non-response error</a:t>
            </a:r>
            <a:endParaRPr/>
          </a:p>
          <a:p>
            <a:pPr marL="384048" lvl="1" indent="-182880" algn="l" rtl="0">
              <a:lnSpc>
                <a:spcPct val="90000"/>
              </a:lnSpc>
              <a:spcBef>
                <a:spcPts val="600"/>
              </a:spcBef>
              <a:spcAft>
                <a:spcPts val="0"/>
              </a:spcAft>
              <a:buSzPts val="1800"/>
              <a:buChar char="◦"/>
            </a:pPr>
            <a:r>
              <a:rPr lang="en-GB" b="1" i="1"/>
              <a:t>Digital trace data</a:t>
            </a:r>
            <a:r>
              <a:rPr lang="en-GB"/>
              <a:t>: DT coverage error, DT non-response error</a:t>
            </a:r>
            <a:endParaRPr/>
          </a:p>
          <a:p>
            <a:pPr marL="91440" lvl="0" indent="-127000" algn="l" rtl="0">
              <a:lnSpc>
                <a:spcPct val="90000"/>
              </a:lnSpc>
              <a:spcBef>
                <a:spcPts val="1600"/>
              </a:spcBef>
              <a:spcAft>
                <a:spcPts val="0"/>
              </a:spcAft>
              <a:buSzPts val="2000"/>
              <a:buChar char=" "/>
            </a:pPr>
            <a:r>
              <a:rPr lang="en-GB"/>
              <a:t>Measurement bias</a:t>
            </a:r>
            <a:endParaRPr/>
          </a:p>
          <a:p>
            <a:pPr marL="384048" lvl="1" indent="-182880" algn="l" rtl="0">
              <a:lnSpc>
                <a:spcPct val="90000"/>
              </a:lnSpc>
              <a:spcBef>
                <a:spcPts val="400"/>
              </a:spcBef>
              <a:spcAft>
                <a:spcPts val="0"/>
              </a:spcAft>
              <a:buSzPts val="1800"/>
              <a:buChar char="◦"/>
            </a:pPr>
            <a:r>
              <a:rPr lang="en-GB" b="1" i="1"/>
              <a:t>Survey</a:t>
            </a:r>
            <a:r>
              <a:rPr lang="en-GB"/>
              <a:t>: validity, measurement</a:t>
            </a:r>
            <a:endParaRPr/>
          </a:p>
          <a:p>
            <a:pPr marL="384048" lvl="1" indent="-182880" algn="l" rtl="0">
              <a:lnSpc>
                <a:spcPct val="90000"/>
              </a:lnSpc>
              <a:spcBef>
                <a:spcPts val="600"/>
              </a:spcBef>
              <a:spcAft>
                <a:spcPts val="0"/>
              </a:spcAft>
              <a:buSzPts val="1800"/>
              <a:buChar char="◦"/>
            </a:pPr>
            <a:r>
              <a:rPr lang="en-GB" b="1" i="1"/>
              <a:t>Digital trace data</a:t>
            </a:r>
            <a:r>
              <a:rPr lang="en-GB"/>
              <a:t>: DT validity, DT measurement</a:t>
            </a:r>
            <a:endParaRPr/>
          </a:p>
          <a:p>
            <a:pPr marL="91440" lvl="0" indent="0" algn="l" rtl="0">
              <a:lnSpc>
                <a:spcPct val="90000"/>
              </a:lnSpc>
              <a:spcBef>
                <a:spcPts val="1600"/>
              </a:spcBef>
              <a:spcAft>
                <a:spcPts val="0"/>
              </a:spcAft>
              <a:buSzPts val="2000"/>
              <a:buNone/>
            </a:pPr>
            <a:endParaRPr/>
          </a:p>
        </p:txBody>
      </p:sp>
      <p:sp>
        <p:nvSpPr>
          <p:cNvPr id="266" name="Google Shape;266;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Identifying non-response in digital trace data</a:t>
            </a:r>
            <a:endParaRPr/>
          </a:p>
        </p:txBody>
      </p:sp>
      <p:graphicFrame>
        <p:nvGraphicFramePr>
          <p:cNvPr id="272" name="Google Shape;272;p19"/>
          <p:cNvGraphicFramePr/>
          <p:nvPr/>
        </p:nvGraphicFramePr>
        <p:xfrm>
          <a:off x="3696201" y="2078270"/>
          <a:ext cx="3000000" cy="3000000"/>
        </p:xfrm>
        <a:graphic>
          <a:graphicData uri="http://schemas.openxmlformats.org/drawingml/2006/table">
            <a:tbl>
              <a:tblPr>
                <a:noFill/>
                <a:tableStyleId>{904690AE-8EBC-4324-825C-64E755617334}</a:tableStyleId>
              </a:tblPr>
              <a:tblGrid>
                <a:gridCol w="1234000">
                  <a:extLst>
                    <a:ext uri="{9D8B030D-6E8A-4147-A177-3AD203B41FA5}">
                      <a16:colId xmlns:a16="http://schemas.microsoft.com/office/drawing/2014/main" val="20000"/>
                    </a:ext>
                  </a:extLst>
                </a:gridCol>
                <a:gridCol w="1491775">
                  <a:extLst>
                    <a:ext uri="{9D8B030D-6E8A-4147-A177-3AD203B41FA5}">
                      <a16:colId xmlns:a16="http://schemas.microsoft.com/office/drawing/2014/main" val="20001"/>
                    </a:ext>
                  </a:extLst>
                </a:gridCol>
                <a:gridCol w="1864700">
                  <a:extLst>
                    <a:ext uri="{9D8B030D-6E8A-4147-A177-3AD203B41FA5}">
                      <a16:colId xmlns:a16="http://schemas.microsoft.com/office/drawing/2014/main" val="20002"/>
                    </a:ext>
                  </a:extLst>
                </a:gridCol>
              </a:tblGrid>
              <a:tr h="367625">
                <a:tc>
                  <a:txBody>
                    <a:bodyPr/>
                    <a:lstStyle/>
                    <a:p>
                      <a:pPr marL="0" marR="0" lvl="0" indent="0" algn="ctr" rtl="0">
                        <a:spcBef>
                          <a:spcPts val="0"/>
                        </a:spcBef>
                        <a:spcAft>
                          <a:spcPts val="0"/>
                        </a:spcAft>
                        <a:buNone/>
                      </a:pPr>
                      <a:r>
                        <a:rPr lang="en-GB" sz="1600" b="1" i="0" u="none" strike="noStrike" cap="none">
                          <a:solidFill>
                            <a:srgbClr val="000000"/>
                          </a:solidFill>
                          <a:latin typeface="Arial"/>
                          <a:ea typeface="Arial"/>
                          <a:cs typeface="Arial"/>
                          <a:sym typeface="Arial"/>
                        </a:rPr>
                        <a:t>Population</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b="1" i="0" u="none" strike="noStrike" cap="none">
                          <a:solidFill>
                            <a:srgbClr val="000000"/>
                          </a:solidFill>
                          <a:latin typeface="Arial"/>
                          <a:ea typeface="Arial"/>
                          <a:cs typeface="Arial"/>
                          <a:sym typeface="Arial"/>
                        </a:rPr>
                        <a:t>Survey</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b="1" i="0" u="none" strike="noStrike" cap="none">
                          <a:solidFill>
                            <a:srgbClr val="000000"/>
                          </a:solidFill>
                          <a:latin typeface="Arial"/>
                          <a:ea typeface="Arial"/>
                          <a:cs typeface="Arial"/>
                          <a:sym typeface="Arial"/>
                        </a:rPr>
                        <a:t>Digital trace data</a:t>
                      </a:r>
                      <a:endParaRPr/>
                    </a:p>
                  </a:txBody>
                  <a:tcPr marL="9525" marR="9525" marT="9525"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7625">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extLst>
                  <a:ext uri="{0D108BD9-81ED-4DB2-BD59-A6C34878D82A}">
                    <a16:rowId xmlns:a16="http://schemas.microsoft.com/office/drawing/2014/main" val="10001"/>
                  </a:ext>
                </a:extLst>
              </a:tr>
              <a:tr h="367625">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extLst>
                  <a:ext uri="{0D108BD9-81ED-4DB2-BD59-A6C34878D82A}">
                    <a16:rowId xmlns:a16="http://schemas.microsoft.com/office/drawing/2014/main" val="10002"/>
                  </a:ext>
                </a:extLst>
              </a:tr>
              <a:tr h="367625">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extLst>
                  <a:ext uri="{0D108BD9-81ED-4DB2-BD59-A6C34878D82A}">
                    <a16:rowId xmlns:a16="http://schemas.microsoft.com/office/drawing/2014/main" val="10003"/>
                  </a:ext>
                </a:extLst>
              </a:tr>
              <a:tr h="367625">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rowSpan="2">
                  <a:txBody>
                    <a:bodyPr/>
                    <a:lstStyle/>
                    <a:p>
                      <a:pPr marL="0" marR="0" lvl="0" indent="0" algn="ctr" rtl="0">
                        <a:spcBef>
                          <a:spcPts val="0"/>
                        </a:spcBef>
                        <a:spcAft>
                          <a:spcPts val="0"/>
                        </a:spcAft>
                        <a:buNone/>
                      </a:pPr>
                      <a:r>
                        <a:rPr lang="en-GB" sz="1600" b="0" i="1" u="none" strike="noStrike" cap="none">
                          <a:solidFill>
                            <a:srgbClr val="000000"/>
                          </a:solidFill>
                          <a:latin typeface="Arial"/>
                          <a:ea typeface="Arial"/>
                          <a:cs typeface="Arial"/>
                          <a:sym typeface="Arial"/>
                        </a:rPr>
                        <a:t>Non-response</a:t>
                      </a:r>
                      <a:endParaRPr/>
                    </a:p>
                  </a:txBody>
                  <a:tcPr marL="9525" marR="9525" marT="9525"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7625">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vMerge="1">
                  <a:txBody>
                    <a:bodyPr/>
                    <a:lstStyle/>
                    <a:p>
                      <a:endParaRPr lang="en-US"/>
                    </a:p>
                  </a:txBody>
                  <a:tcPr/>
                </a:tc>
                <a:extLst>
                  <a:ext uri="{0D108BD9-81ED-4DB2-BD59-A6C34878D82A}">
                    <a16:rowId xmlns:a16="http://schemas.microsoft.com/office/drawing/2014/main" val="10005"/>
                  </a:ext>
                </a:extLst>
              </a:tr>
              <a:tr h="367625">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GB" sz="1600" b="0" i="1" u="none" strike="noStrike" cap="none">
                          <a:solidFill>
                            <a:srgbClr val="000000"/>
                          </a:solidFill>
                          <a:latin typeface="Arial"/>
                          <a:ea typeface="Arial"/>
                          <a:cs typeface="Arial"/>
                          <a:sym typeface="Arial"/>
                        </a:rPr>
                        <a:t>Twitter coverage</a:t>
                      </a:r>
                      <a:endParaRPr/>
                    </a:p>
                  </a:txBody>
                  <a:tcPr marL="9525" marR="9525" marT="9525"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7625">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rowSpan="3">
                  <a:txBody>
                    <a:bodyPr/>
                    <a:lstStyle/>
                    <a:p>
                      <a:pPr marL="0" marR="0" lvl="0" indent="0" algn="ctr" rtl="0">
                        <a:spcBef>
                          <a:spcPts val="0"/>
                        </a:spcBef>
                        <a:spcAft>
                          <a:spcPts val="0"/>
                        </a:spcAft>
                        <a:buNone/>
                      </a:pPr>
                      <a:r>
                        <a:rPr lang="en-GB" sz="1600" b="0" i="1" u="none" strike="noStrike" cap="none">
                          <a:solidFill>
                            <a:srgbClr val="000000"/>
                          </a:solidFill>
                          <a:latin typeface="Arial"/>
                          <a:ea typeface="Arial"/>
                          <a:cs typeface="Arial"/>
                          <a:sym typeface="Arial"/>
                        </a:rPr>
                        <a:t>Web coverage + </a:t>
                      </a:r>
                      <a:br>
                        <a:rPr lang="en-GB" sz="1600" b="0" i="1" u="none" strike="noStrike" cap="none">
                          <a:solidFill>
                            <a:srgbClr val="000000"/>
                          </a:solidFill>
                          <a:latin typeface="Arial"/>
                          <a:ea typeface="Arial"/>
                          <a:cs typeface="Arial"/>
                          <a:sym typeface="Arial"/>
                        </a:rPr>
                      </a:br>
                      <a:r>
                        <a:rPr lang="en-GB" sz="1600" b="0" i="1" u="none" strike="noStrike" cap="none">
                          <a:solidFill>
                            <a:srgbClr val="000000"/>
                          </a:solidFill>
                          <a:latin typeface="Arial"/>
                          <a:ea typeface="Arial"/>
                          <a:cs typeface="Arial"/>
                          <a:sym typeface="Arial"/>
                        </a:rPr>
                        <a:t>nonresponse</a:t>
                      </a:r>
                      <a:endParaRPr/>
                    </a:p>
                  </a:txBody>
                  <a:tcPr marL="9525" marR="9525" marT="95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67625">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A6A6A6"/>
                    </a:solidFill>
                  </a:tcPr>
                </a:tc>
                <a:tc vMerge="1">
                  <a:txBody>
                    <a:bodyPr/>
                    <a:lstStyle/>
                    <a:p>
                      <a:endParaRPr lang="en-US"/>
                    </a:p>
                  </a:txBody>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386000">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rgbClr val="A6A6A6"/>
                    </a:solidFill>
                  </a:tcPr>
                </a:tc>
                <a:tc vMerge="1">
                  <a:txBody>
                    <a:bodyPr/>
                    <a:lstStyle/>
                    <a:p>
                      <a:endParaRPr lang="en-US"/>
                    </a:p>
                  </a:txBody>
                  <a:tcPr/>
                </a:tc>
                <a:tc>
                  <a:txBody>
                    <a:bodyPr/>
                    <a:lstStyle/>
                    <a:p>
                      <a:pPr marL="0" marR="0" lvl="0" indent="0" algn="ctr" rtl="0">
                        <a:spcBef>
                          <a:spcPts val="0"/>
                        </a:spcBef>
                        <a:spcAft>
                          <a:spcPts val="0"/>
                        </a:spcAft>
                        <a:buNone/>
                      </a:pPr>
                      <a:r>
                        <a:rPr lang="en-GB" sz="1600" b="0" i="0" u="none" strike="noStrike" cap="none">
                          <a:solidFill>
                            <a:srgbClr val="000000"/>
                          </a:solidFill>
                          <a:latin typeface="Arial"/>
                          <a:ea typeface="Arial"/>
                          <a:cs typeface="Arial"/>
                          <a:sym typeface="Arial"/>
                        </a:rPr>
                        <a:t> </a:t>
                      </a:r>
                      <a:endParaRPr/>
                    </a:p>
                  </a:txBody>
                  <a:tcPr marL="9525" marR="9525" marT="9525" marB="0"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273" name="Google Shape;273;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nvGraphicFramePr>
        <p:xfrm>
          <a:off x="3202304" y="323165"/>
          <a:ext cx="3000000" cy="3000000"/>
        </p:xfrm>
        <a:graphic>
          <a:graphicData uri="http://schemas.openxmlformats.org/drawingml/2006/table">
            <a:tbl>
              <a:tblPr firstRow="1" firstCol="1" bandRow="1">
                <a:noFill/>
                <a:tableStyleId>{9F98B979-312F-49C6-96B9-A69AC14D7C7C}</a:tableStyleId>
              </a:tblPr>
              <a:tblGrid>
                <a:gridCol w="987425">
                  <a:extLst>
                    <a:ext uri="{9D8B030D-6E8A-4147-A177-3AD203B41FA5}">
                      <a16:colId xmlns:a16="http://schemas.microsoft.com/office/drawing/2014/main" val="20000"/>
                    </a:ext>
                  </a:extLst>
                </a:gridCol>
                <a:gridCol w="4860300">
                  <a:extLst>
                    <a:ext uri="{9D8B030D-6E8A-4147-A177-3AD203B41FA5}">
                      <a16:colId xmlns:a16="http://schemas.microsoft.com/office/drawing/2014/main" val="20001"/>
                    </a:ext>
                  </a:extLst>
                </a:gridCol>
              </a:tblGrid>
              <a:tr h="400800">
                <a:tc>
                  <a:txBody>
                    <a:bodyPr/>
                    <a:lstStyle/>
                    <a:p>
                      <a:pPr marL="0" marR="0" lvl="0" indent="0" algn="l" rtl="0">
                        <a:lnSpc>
                          <a:spcPct val="107000"/>
                        </a:lnSpc>
                        <a:spcBef>
                          <a:spcPts val="0"/>
                        </a:spcBef>
                        <a:spcAft>
                          <a:spcPts val="0"/>
                        </a:spcAft>
                        <a:buNone/>
                      </a:pPr>
                      <a:r>
                        <a:rPr lang="en-GB" sz="1100" b="0" u="none" strike="noStrike" cap="none"/>
                        <a:t>13.30 – 15.15</a:t>
                      </a:r>
                      <a:endParaRPr/>
                    </a:p>
                    <a:p>
                      <a:pPr marL="0" marR="0" lvl="0" indent="0" algn="l" rtl="0">
                        <a:lnSpc>
                          <a:spcPct val="107000"/>
                        </a:lnSpc>
                        <a:spcBef>
                          <a:spcPts val="0"/>
                        </a:spcBef>
                        <a:spcAft>
                          <a:spcPts val="0"/>
                        </a:spcAft>
                        <a:buNone/>
                      </a:pPr>
                      <a:r>
                        <a:rPr lang="en-GB" sz="1100" b="0" u="none" strike="noStrike" cap="none"/>
                        <a:t> </a:t>
                      </a:r>
                      <a:endParaRPr sz="1100" b="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b="1" u="none" strike="noStrike" cap="none">
                          <a:solidFill>
                            <a:schemeClr val="dk1"/>
                          </a:solidFill>
                        </a:rPr>
                        <a:t>Session 1: Introductions and the DIGISURVOR project – an Overview</a:t>
                      </a:r>
                      <a:endParaRPr/>
                    </a:p>
                    <a:p>
                      <a:pPr marL="0" marR="0" lvl="0" indent="0" algn="l" rtl="0">
                        <a:lnSpc>
                          <a:spcPct val="107000"/>
                        </a:lnSpc>
                        <a:spcBef>
                          <a:spcPts val="0"/>
                        </a:spcBef>
                        <a:spcAft>
                          <a:spcPts val="0"/>
                        </a:spcAft>
                        <a:buNone/>
                      </a:pPr>
                      <a:r>
                        <a:rPr lang="en-GB" sz="1100" b="0" u="none" strike="noStrike" cap="none">
                          <a:solidFill>
                            <a:schemeClr val="dk1"/>
                          </a:solidFill>
                        </a:rPr>
                        <a:t>UoM team - Rachel, Marta, Alex, Riza and Conor </a:t>
                      </a:r>
                      <a:endParaRPr/>
                    </a:p>
                  </a:txBody>
                  <a:tcPr marL="68575" marR="68575" marT="0" marB="0"/>
                </a:tc>
                <a:extLst>
                  <a:ext uri="{0D108BD9-81ED-4DB2-BD59-A6C34878D82A}">
                    <a16:rowId xmlns:a16="http://schemas.microsoft.com/office/drawing/2014/main" val="10000"/>
                  </a:ext>
                </a:extLst>
              </a:tr>
              <a:tr h="169300">
                <a:tc>
                  <a:txBody>
                    <a:bodyPr/>
                    <a:lstStyle/>
                    <a:p>
                      <a:pPr marL="0" marR="0" lvl="0" indent="0" algn="l" rtl="0">
                        <a:lnSpc>
                          <a:spcPct val="107000"/>
                        </a:lnSpc>
                        <a:spcBef>
                          <a:spcPts val="0"/>
                        </a:spcBef>
                        <a:spcAft>
                          <a:spcPts val="0"/>
                        </a:spcAft>
                        <a:buNone/>
                      </a:pPr>
                      <a:r>
                        <a:rPr lang="en-GB" sz="1100" u="none" strike="noStrike" cap="none"/>
                        <a:t>15.15 – 15.30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u="none" strike="noStrike" cap="none"/>
                        <a:t>Coffee break</a:t>
                      </a:r>
                      <a:endParaRPr sz="1100" u="none" strike="noStrike" cap="none">
                        <a:latin typeface="Calibri"/>
                        <a:ea typeface="Calibri"/>
                        <a:cs typeface="Calibri"/>
                        <a:sym typeface="Calibri"/>
                      </a:endParaRPr>
                    </a:p>
                  </a:txBody>
                  <a:tcPr marL="68575" marR="68575" marT="0" marB="0">
                    <a:solidFill>
                      <a:srgbClr val="EAF5D6"/>
                    </a:solidFill>
                  </a:tcPr>
                </a:tc>
                <a:extLst>
                  <a:ext uri="{0D108BD9-81ED-4DB2-BD59-A6C34878D82A}">
                    <a16:rowId xmlns:a16="http://schemas.microsoft.com/office/drawing/2014/main" val="10001"/>
                  </a:ext>
                </a:extLst>
              </a:tr>
              <a:tr h="956475">
                <a:tc>
                  <a:txBody>
                    <a:bodyPr/>
                    <a:lstStyle/>
                    <a:p>
                      <a:pPr marL="0" marR="0" lvl="0" indent="0" algn="l" rtl="0">
                        <a:lnSpc>
                          <a:spcPct val="107000"/>
                        </a:lnSpc>
                        <a:spcBef>
                          <a:spcPts val="0"/>
                        </a:spcBef>
                        <a:spcAft>
                          <a:spcPts val="0"/>
                        </a:spcAft>
                        <a:buNone/>
                      </a:pPr>
                      <a:r>
                        <a:rPr lang="en-GB" sz="1100" u="none" strike="noStrike" cap="none"/>
                        <a:t>15.30 – 17.00</a:t>
                      </a:r>
                      <a:endParaRPr/>
                    </a:p>
                    <a:p>
                      <a:pPr marL="0" marR="0" lvl="0" indent="0" algn="l" rtl="0">
                        <a:lnSpc>
                          <a:spcPct val="107000"/>
                        </a:lnSpc>
                        <a:spcBef>
                          <a:spcPts val="0"/>
                        </a:spcBef>
                        <a:spcAft>
                          <a:spcPts val="0"/>
                        </a:spcAft>
                        <a:buNone/>
                      </a:pPr>
                      <a:r>
                        <a:rPr lang="en-GB" sz="1100" u="none" strike="noStrike" cap="none"/>
                        <a:t> </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b="1" u="none" strike="noStrike" cap="none"/>
                        <a:t>Session 2: Overview of existing data donation platforms</a:t>
                      </a:r>
                      <a:endParaRPr/>
                    </a:p>
                    <a:p>
                      <a:pPr marL="0" marR="0" lvl="0" indent="0" algn="l" rtl="0">
                        <a:lnSpc>
                          <a:spcPct val="107000"/>
                        </a:lnSpc>
                        <a:spcBef>
                          <a:spcPts val="0"/>
                        </a:spcBef>
                        <a:spcAft>
                          <a:spcPts val="0"/>
                        </a:spcAft>
                        <a:buNone/>
                      </a:pPr>
                      <a:r>
                        <a:rPr lang="en-GB" sz="1100" u="none" strike="noStrike" cap="none"/>
                        <a:t>Bella Struminskaya (Utrecht University)  – The EU - The D3I Project  </a:t>
                      </a:r>
                      <a:endParaRPr/>
                    </a:p>
                    <a:p>
                      <a:pPr marL="0" marR="0" lvl="0" indent="0" algn="l" rtl="0">
                        <a:lnSpc>
                          <a:spcPct val="107000"/>
                        </a:lnSpc>
                        <a:spcBef>
                          <a:spcPts val="0"/>
                        </a:spcBef>
                        <a:spcAft>
                          <a:spcPts val="0"/>
                        </a:spcAft>
                        <a:buNone/>
                      </a:pPr>
                      <a:r>
                        <a:rPr lang="en-GB" sz="1100" u="none" strike="noStrike" cap="none"/>
                        <a:t>Alexi Quintana Mathé (Northeastern University) – The US - National Internet Observatory </a:t>
                      </a:r>
                      <a:endParaRPr/>
                    </a:p>
                    <a:p>
                      <a:pPr marL="0" marR="0" lvl="0" indent="0" algn="l" rtl="0">
                        <a:lnSpc>
                          <a:spcPct val="107000"/>
                        </a:lnSpc>
                        <a:spcBef>
                          <a:spcPts val="0"/>
                        </a:spcBef>
                        <a:spcAft>
                          <a:spcPts val="0"/>
                        </a:spcAft>
                        <a:buNone/>
                      </a:pPr>
                      <a:r>
                        <a:rPr lang="en-GB" sz="1100" u="none" strike="noStrike" cap="none"/>
                        <a:t>David Zendle (University of York) – The UK - Data Donation Service (DDS) UK</a:t>
                      </a:r>
                      <a:endParaRPr/>
                    </a:p>
                  </a:txBody>
                  <a:tcPr marL="68575" marR="68575" marT="0" marB="0"/>
                </a:tc>
                <a:extLst>
                  <a:ext uri="{0D108BD9-81ED-4DB2-BD59-A6C34878D82A}">
                    <a16:rowId xmlns:a16="http://schemas.microsoft.com/office/drawing/2014/main" val="10002"/>
                  </a:ext>
                </a:extLst>
              </a:tr>
              <a:tr h="159425">
                <a:tc>
                  <a:txBody>
                    <a:bodyPr/>
                    <a:lstStyle/>
                    <a:p>
                      <a:pPr marL="0" marR="0" lvl="0" indent="0" algn="l" rtl="0">
                        <a:lnSpc>
                          <a:spcPct val="107000"/>
                        </a:lnSpc>
                        <a:spcBef>
                          <a:spcPts val="0"/>
                        </a:spcBef>
                        <a:spcAft>
                          <a:spcPts val="0"/>
                        </a:spcAft>
                        <a:buNone/>
                      </a:pPr>
                      <a:r>
                        <a:rPr lang="en-GB" sz="1100" u="none" strike="noStrike" cap="none"/>
                        <a:t>From 19.00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u="none" strike="noStrike" cap="none"/>
                        <a:t>Workshop dinner – Gusto </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graphicFrame>
        <p:nvGraphicFramePr>
          <p:cNvPr id="113" name="Google Shape;113;p2"/>
          <p:cNvGraphicFramePr/>
          <p:nvPr/>
        </p:nvGraphicFramePr>
        <p:xfrm>
          <a:off x="3202304" y="2042396"/>
          <a:ext cx="3000000" cy="3000000"/>
        </p:xfrm>
        <a:graphic>
          <a:graphicData uri="http://schemas.openxmlformats.org/drawingml/2006/table">
            <a:tbl>
              <a:tblPr firstRow="1" firstCol="1" bandRow="1">
                <a:noFill/>
                <a:tableStyleId>{9F98B979-312F-49C6-96B9-A69AC14D7C7C}</a:tableStyleId>
              </a:tblPr>
              <a:tblGrid>
                <a:gridCol w="987425">
                  <a:extLst>
                    <a:ext uri="{9D8B030D-6E8A-4147-A177-3AD203B41FA5}">
                      <a16:colId xmlns:a16="http://schemas.microsoft.com/office/drawing/2014/main" val="20000"/>
                    </a:ext>
                  </a:extLst>
                </a:gridCol>
                <a:gridCol w="4860300">
                  <a:extLst>
                    <a:ext uri="{9D8B030D-6E8A-4147-A177-3AD203B41FA5}">
                      <a16:colId xmlns:a16="http://schemas.microsoft.com/office/drawing/2014/main" val="20001"/>
                    </a:ext>
                  </a:extLst>
                </a:gridCol>
              </a:tblGrid>
              <a:tr h="240325">
                <a:tc>
                  <a:txBody>
                    <a:bodyPr/>
                    <a:lstStyle/>
                    <a:p>
                      <a:pPr marL="0" marR="0" lvl="0" indent="0" algn="l" rtl="0">
                        <a:lnSpc>
                          <a:spcPct val="107000"/>
                        </a:lnSpc>
                        <a:spcBef>
                          <a:spcPts val="0"/>
                        </a:spcBef>
                        <a:spcAft>
                          <a:spcPts val="0"/>
                        </a:spcAft>
                        <a:buNone/>
                      </a:pPr>
                      <a:r>
                        <a:rPr lang="en-GB" sz="1100" u="none" strike="noStrike" cap="none"/>
                        <a:t>09.00-09.10</a:t>
                      </a:r>
                      <a:endParaRPr sz="1100" u="none" strike="noStrike" cap="none">
                        <a:latin typeface="Calibri"/>
                        <a:ea typeface="Calibri"/>
                        <a:cs typeface="Calibri"/>
                        <a:sym typeface="Calibri"/>
                      </a:endParaRPr>
                    </a:p>
                  </a:txBody>
                  <a:tcPr marL="68575" marR="68575" marT="0" marB="0">
                    <a:solidFill>
                      <a:schemeClr val="accent1"/>
                    </a:solidFill>
                  </a:tcPr>
                </a:tc>
                <a:tc>
                  <a:txBody>
                    <a:bodyPr/>
                    <a:lstStyle/>
                    <a:p>
                      <a:pPr marL="0" marR="0" lvl="0" indent="0" algn="l" rtl="0">
                        <a:lnSpc>
                          <a:spcPct val="107000"/>
                        </a:lnSpc>
                        <a:spcBef>
                          <a:spcPts val="0"/>
                        </a:spcBef>
                        <a:spcAft>
                          <a:spcPts val="0"/>
                        </a:spcAft>
                        <a:buNone/>
                      </a:pPr>
                      <a:r>
                        <a:rPr lang="en-GB" sz="1100" u="none" strike="noStrike" cap="none">
                          <a:solidFill>
                            <a:schemeClr val="dk1"/>
                          </a:solidFill>
                        </a:rPr>
                        <a:t>Arrivals and coffee</a:t>
                      </a:r>
                      <a:endParaRPr sz="1100" u="none" strike="noStrike" cap="none">
                        <a:solidFill>
                          <a:schemeClr val="dk1"/>
                        </a:solidFill>
                        <a:latin typeface="Calibri"/>
                        <a:ea typeface="Calibri"/>
                        <a:cs typeface="Calibri"/>
                        <a:sym typeface="Calibri"/>
                      </a:endParaRPr>
                    </a:p>
                  </a:txBody>
                  <a:tcPr marL="68575" marR="68575" marT="0" marB="0">
                    <a:solidFill>
                      <a:srgbClr val="EAF5D6"/>
                    </a:solidFill>
                  </a:tcPr>
                </a:tc>
                <a:extLst>
                  <a:ext uri="{0D108BD9-81ED-4DB2-BD59-A6C34878D82A}">
                    <a16:rowId xmlns:a16="http://schemas.microsoft.com/office/drawing/2014/main" val="10000"/>
                  </a:ext>
                </a:extLst>
              </a:tr>
              <a:tr h="873900">
                <a:tc>
                  <a:txBody>
                    <a:bodyPr/>
                    <a:lstStyle/>
                    <a:p>
                      <a:pPr marL="0" marR="0" lvl="0" indent="0" algn="l" rtl="0">
                        <a:lnSpc>
                          <a:spcPct val="107000"/>
                        </a:lnSpc>
                        <a:spcBef>
                          <a:spcPts val="0"/>
                        </a:spcBef>
                        <a:spcAft>
                          <a:spcPts val="0"/>
                        </a:spcAft>
                        <a:buNone/>
                      </a:pPr>
                      <a:r>
                        <a:rPr lang="en-GB" sz="1100" u="none" strike="noStrike" cap="none"/>
                        <a:t>09.10 – 10:45</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b="1" u="none" strike="noStrike" cap="none">
                          <a:solidFill>
                            <a:schemeClr val="dk1"/>
                          </a:solidFill>
                        </a:rPr>
                        <a:t>Session 3: Linking survey and social media data</a:t>
                      </a:r>
                      <a:endParaRPr/>
                    </a:p>
                    <a:p>
                      <a:pPr marL="0" marR="0" lvl="0" indent="0" algn="l" rtl="0">
                        <a:lnSpc>
                          <a:spcPct val="107000"/>
                        </a:lnSpc>
                        <a:spcBef>
                          <a:spcPts val="0"/>
                        </a:spcBef>
                        <a:spcAft>
                          <a:spcPts val="0"/>
                        </a:spcAft>
                        <a:buNone/>
                      </a:pPr>
                      <a:r>
                        <a:rPr lang="en-GB" sz="1100" u="none" strike="noStrike" cap="none">
                          <a:solidFill>
                            <a:schemeClr val="dk1"/>
                          </a:solidFill>
                        </a:rPr>
                        <a:t>Jonathan Nagler (NYU Center for Social Media and Politics)</a:t>
                      </a:r>
                      <a:endParaRPr/>
                    </a:p>
                    <a:p>
                      <a:pPr marL="0" marR="0" lvl="0" indent="0" algn="l" rtl="0">
                        <a:lnSpc>
                          <a:spcPct val="107000"/>
                        </a:lnSpc>
                        <a:spcBef>
                          <a:spcPts val="0"/>
                        </a:spcBef>
                        <a:spcAft>
                          <a:spcPts val="0"/>
                        </a:spcAft>
                        <a:buNone/>
                      </a:pPr>
                      <a:r>
                        <a:rPr lang="en-GB" sz="1100" u="none" strike="noStrike" cap="none">
                          <a:solidFill>
                            <a:schemeClr val="dk1"/>
                          </a:solidFill>
                        </a:rPr>
                        <a:t>Tarek Al Baghal (University of Essex)</a:t>
                      </a:r>
                      <a:endParaRPr/>
                    </a:p>
                    <a:p>
                      <a:pPr marL="0" marR="0" lvl="0" indent="0" algn="l" rtl="0">
                        <a:lnSpc>
                          <a:spcPct val="107000"/>
                        </a:lnSpc>
                        <a:spcBef>
                          <a:spcPts val="0"/>
                        </a:spcBef>
                        <a:spcAft>
                          <a:spcPts val="0"/>
                        </a:spcAft>
                        <a:buNone/>
                      </a:pPr>
                      <a:r>
                        <a:rPr lang="en-GB" sz="1100" u="none" strike="noStrike" cap="none">
                          <a:solidFill>
                            <a:schemeClr val="dk1"/>
                          </a:solidFill>
                        </a:rPr>
                        <a:t>Andreu Casas (Royal Holloway)</a:t>
                      </a:r>
                      <a:endParaRPr/>
                    </a:p>
                    <a:p>
                      <a:pPr marL="0" marR="0" lvl="0" indent="0" algn="l" rtl="0">
                        <a:lnSpc>
                          <a:spcPct val="107000"/>
                        </a:lnSpc>
                        <a:spcBef>
                          <a:spcPts val="0"/>
                        </a:spcBef>
                        <a:spcAft>
                          <a:spcPts val="0"/>
                        </a:spcAft>
                        <a:buNone/>
                      </a:pPr>
                      <a:r>
                        <a:rPr lang="en-GB" sz="1100" u="none" strike="noStrike" cap="none">
                          <a:solidFill>
                            <a:schemeClr val="dk1"/>
                          </a:solidFill>
                        </a:rPr>
                        <a:t>Sebastian Stier (GESIS)</a:t>
                      </a:r>
                      <a:endParaRPr sz="1100" u="none" strike="noStrike" cap="none">
                        <a:solidFill>
                          <a:schemeClr val="dk1"/>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74775">
                <a:tc>
                  <a:txBody>
                    <a:bodyPr/>
                    <a:lstStyle/>
                    <a:p>
                      <a:pPr marL="0" marR="0" lvl="0" indent="0" algn="l" rtl="0">
                        <a:lnSpc>
                          <a:spcPct val="107000"/>
                        </a:lnSpc>
                        <a:spcBef>
                          <a:spcPts val="0"/>
                        </a:spcBef>
                        <a:spcAft>
                          <a:spcPts val="0"/>
                        </a:spcAft>
                        <a:buNone/>
                      </a:pPr>
                      <a:r>
                        <a:rPr lang="en-GB" sz="1100" u="none" strike="noStrike" cap="none"/>
                        <a:t>10.45 – 11.00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u="none" strike="noStrike" cap="none">
                          <a:solidFill>
                            <a:schemeClr val="dk1"/>
                          </a:solidFill>
                        </a:rPr>
                        <a:t>Coffee break</a:t>
                      </a:r>
                      <a:endParaRPr sz="1100" u="none" strike="noStrike" cap="none">
                        <a:solidFill>
                          <a:schemeClr val="dk1"/>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873900">
                <a:tc>
                  <a:txBody>
                    <a:bodyPr/>
                    <a:lstStyle/>
                    <a:p>
                      <a:pPr marL="0" marR="0" lvl="0" indent="0" algn="l" rtl="0">
                        <a:lnSpc>
                          <a:spcPct val="107000"/>
                        </a:lnSpc>
                        <a:spcBef>
                          <a:spcPts val="0"/>
                        </a:spcBef>
                        <a:spcAft>
                          <a:spcPts val="0"/>
                        </a:spcAft>
                        <a:buNone/>
                      </a:pPr>
                      <a:r>
                        <a:rPr lang="en-GB" sz="1100" u="none" strike="noStrike" cap="none"/>
                        <a:t>11.00 – 12.30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b="1" u="none" strike="noStrike" cap="none">
                          <a:solidFill>
                            <a:schemeClr val="dk1"/>
                          </a:solidFill>
                        </a:rPr>
                        <a:t>Session 4: Linking survey and web-tracking data</a:t>
                      </a:r>
                      <a:endParaRPr/>
                    </a:p>
                    <a:p>
                      <a:pPr marL="0" marR="0" lvl="0" indent="0" algn="l" rtl="0">
                        <a:lnSpc>
                          <a:spcPct val="107000"/>
                        </a:lnSpc>
                        <a:spcBef>
                          <a:spcPts val="0"/>
                        </a:spcBef>
                        <a:spcAft>
                          <a:spcPts val="0"/>
                        </a:spcAft>
                        <a:buNone/>
                      </a:pPr>
                      <a:r>
                        <a:rPr lang="en-GB" sz="1100" u="none" strike="noStrike" cap="none">
                          <a:solidFill>
                            <a:schemeClr val="dk1"/>
                          </a:solidFill>
                        </a:rPr>
                        <a:t>Melanie Revilla (Universitat Pompeu Fabra)</a:t>
                      </a:r>
                      <a:endParaRPr/>
                    </a:p>
                    <a:p>
                      <a:pPr marL="0" marR="0" lvl="0" indent="0" algn="l" rtl="0">
                        <a:lnSpc>
                          <a:spcPct val="107000"/>
                        </a:lnSpc>
                        <a:spcBef>
                          <a:spcPts val="0"/>
                        </a:spcBef>
                        <a:spcAft>
                          <a:spcPts val="0"/>
                        </a:spcAft>
                        <a:buNone/>
                      </a:pPr>
                      <a:r>
                        <a:rPr lang="en-GB" sz="1100" u="none" strike="noStrike" cap="none">
                          <a:solidFill>
                            <a:schemeClr val="dk1"/>
                          </a:solidFill>
                        </a:rPr>
                        <a:t>Florian Keusch (University of Mannheim)</a:t>
                      </a:r>
                      <a:endParaRPr/>
                    </a:p>
                    <a:p>
                      <a:pPr marL="0" marR="0" lvl="0" indent="0" algn="l" rtl="0">
                        <a:lnSpc>
                          <a:spcPct val="107000"/>
                        </a:lnSpc>
                        <a:spcBef>
                          <a:spcPts val="0"/>
                        </a:spcBef>
                        <a:spcAft>
                          <a:spcPts val="0"/>
                        </a:spcAft>
                        <a:buNone/>
                      </a:pPr>
                      <a:r>
                        <a:rPr lang="en-GB" sz="1100" u="none" strike="noStrike" cap="none">
                          <a:solidFill>
                            <a:schemeClr val="dk1"/>
                          </a:solidFill>
                        </a:rPr>
                        <a:t>Toby Crisp (IPSOS)</a:t>
                      </a:r>
                      <a:endParaRPr/>
                    </a:p>
                    <a:p>
                      <a:pPr marL="0" marR="0" lvl="0" indent="0" algn="l" rtl="0">
                        <a:lnSpc>
                          <a:spcPct val="107000"/>
                        </a:lnSpc>
                        <a:spcBef>
                          <a:spcPts val="0"/>
                        </a:spcBef>
                        <a:spcAft>
                          <a:spcPts val="0"/>
                        </a:spcAft>
                        <a:buNone/>
                      </a:pPr>
                      <a:r>
                        <a:rPr lang="en-GB" sz="1100" u="none" strike="noStrike" cap="none">
                          <a:solidFill>
                            <a:schemeClr val="dk1"/>
                          </a:solidFill>
                        </a:rPr>
                        <a:t>Kiran Arabaghatta Basavaraj (UCL)</a:t>
                      </a:r>
                      <a:endParaRPr sz="1100" u="none" strike="noStrike" cap="none">
                        <a:solidFill>
                          <a:schemeClr val="dk1"/>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74775">
                <a:tc>
                  <a:txBody>
                    <a:bodyPr/>
                    <a:lstStyle/>
                    <a:p>
                      <a:pPr marL="0" marR="0" lvl="0" indent="0" algn="l" rtl="0">
                        <a:lnSpc>
                          <a:spcPct val="107000"/>
                        </a:lnSpc>
                        <a:spcBef>
                          <a:spcPts val="0"/>
                        </a:spcBef>
                        <a:spcAft>
                          <a:spcPts val="0"/>
                        </a:spcAft>
                        <a:buNone/>
                      </a:pPr>
                      <a:r>
                        <a:rPr lang="en-GB" sz="1100" u="none" strike="noStrike" cap="none"/>
                        <a:t>12.30 – 13.15</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u="none" strike="noStrike" cap="none">
                          <a:solidFill>
                            <a:schemeClr val="dk1"/>
                          </a:solidFill>
                        </a:rPr>
                        <a:t>Lunch</a:t>
                      </a:r>
                      <a:endParaRPr sz="1100" u="none" strike="noStrike" cap="none">
                        <a:solidFill>
                          <a:schemeClr val="dk1"/>
                        </a:solidFill>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873900">
                <a:tc>
                  <a:txBody>
                    <a:bodyPr/>
                    <a:lstStyle/>
                    <a:p>
                      <a:pPr marL="0" marR="0" lvl="0" indent="0" algn="l" rtl="0">
                        <a:lnSpc>
                          <a:spcPct val="107000"/>
                        </a:lnSpc>
                        <a:spcBef>
                          <a:spcPts val="0"/>
                        </a:spcBef>
                        <a:spcAft>
                          <a:spcPts val="0"/>
                        </a:spcAft>
                        <a:buNone/>
                      </a:pPr>
                      <a:r>
                        <a:rPr lang="en-GB" sz="1100" u="none" strike="noStrike" cap="none"/>
                        <a:t>13.15 – 14.45</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b="1" u="none" strike="noStrike" cap="none">
                          <a:solidFill>
                            <a:schemeClr val="dk1"/>
                          </a:solidFill>
                        </a:rPr>
                        <a:t>Session 5: Social science research using linked data</a:t>
                      </a:r>
                      <a:endParaRPr/>
                    </a:p>
                    <a:p>
                      <a:pPr marL="0" marR="0" lvl="0" indent="0" algn="l" rtl="0">
                        <a:lnSpc>
                          <a:spcPct val="107000"/>
                        </a:lnSpc>
                        <a:spcBef>
                          <a:spcPts val="0"/>
                        </a:spcBef>
                        <a:spcAft>
                          <a:spcPts val="0"/>
                        </a:spcAft>
                        <a:buNone/>
                      </a:pPr>
                      <a:r>
                        <a:rPr lang="en-GB" sz="1100" u="none" strike="noStrike" cap="none">
                          <a:solidFill>
                            <a:schemeClr val="dk1"/>
                          </a:solidFill>
                        </a:rPr>
                        <a:t>Reuben Bach (GESIS)</a:t>
                      </a:r>
                      <a:endParaRPr/>
                    </a:p>
                    <a:p>
                      <a:pPr marL="0" marR="0" lvl="0" indent="0" algn="l" rtl="0">
                        <a:lnSpc>
                          <a:spcPct val="107000"/>
                        </a:lnSpc>
                        <a:spcBef>
                          <a:spcPts val="0"/>
                        </a:spcBef>
                        <a:spcAft>
                          <a:spcPts val="0"/>
                        </a:spcAft>
                        <a:buNone/>
                      </a:pPr>
                      <a:r>
                        <a:rPr lang="en-GB" sz="1100" u="none" strike="noStrike" cap="none">
                          <a:solidFill>
                            <a:schemeClr val="dk1"/>
                          </a:solidFill>
                        </a:rPr>
                        <a:t>Silvia Majo-Vazquez (Vrije Universiteit Amsterdam) &amp; María Victoria-Mas (Universitat Abat Oliba CEU Barcelona)</a:t>
                      </a:r>
                      <a:endParaRPr/>
                    </a:p>
                    <a:p>
                      <a:pPr marL="0" marR="0" lvl="0" indent="0" algn="l" rtl="0">
                        <a:lnSpc>
                          <a:spcPct val="107000"/>
                        </a:lnSpc>
                        <a:spcBef>
                          <a:spcPts val="0"/>
                        </a:spcBef>
                        <a:spcAft>
                          <a:spcPts val="0"/>
                        </a:spcAft>
                        <a:buNone/>
                      </a:pPr>
                      <a:r>
                        <a:rPr lang="en-GB" sz="1100" u="none" strike="noStrike" cap="none">
                          <a:solidFill>
                            <a:schemeClr val="dk1"/>
                          </a:solidFill>
                        </a:rPr>
                        <a:t>Sarah Shugars (Rutgers University)</a:t>
                      </a:r>
                      <a:endParaRPr sz="1100" u="none" strike="noStrike" cap="none">
                        <a:solidFill>
                          <a:schemeClr val="dk1"/>
                        </a:solidFill>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202850">
                <a:tc>
                  <a:txBody>
                    <a:bodyPr/>
                    <a:lstStyle/>
                    <a:p>
                      <a:pPr marL="0" marR="0" lvl="0" indent="0" algn="l" rtl="0">
                        <a:lnSpc>
                          <a:spcPct val="107000"/>
                        </a:lnSpc>
                        <a:spcBef>
                          <a:spcPts val="0"/>
                        </a:spcBef>
                        <a:spcAft>
                          <a:spcPts val="0"/>
                        </a:spcAft>
                        <a:buNone/>
                      </a:pPr>
                      <a:r>
                        <a:rPr lang="en-GB" sz="1100" u="none" strike="noStrike" cap="none"/>
                        <a:t>14.45 – 15.00</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u="none" strike="noStrike" cap="none">
                          <a:solidFill>
                            <a:schemeClr val="dk1"/>
                          </a:solidFill>
                        </a:rPr>
                        <a:t>Coffee break</a:t>
                      </a:r>
                      <a:endParaRPr sz="1100" u="none" strike="noStrike" cap="none">
                        <a:solidFill>
                          <a:schemeClr val="dk1"/>
                        </a:solidFill>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225375">
                <a:tc>
                  <a:txBody>
                    <a:bodyPr/>
                    <a:lstStyle/>
                    <a:p>
                      <a:pPr marL="0" marR="0" lvl="0" indent="0" algn="l" rtl="0">
                        <a:lnSpc>
                          <a:spcPct val="107000"/>
                        </a:lnSpc>
                        <a:spcBef>
                          <a:spcPts val="0"/>
                        </a:spcBef>
                        <a:spcAft>
                          <a:spcPts val="0"/>
                        </a:spcAft>
                        <a:buNone/>
                      </a:pPr>
                      <a:r>
                        <a:rPr lang="en-GB" sz="1100" u="none" strike="noStrike" cap="none"/>
                        <a:t>15.00 – 16.00</a:t>
                      </a:r>
                      <a:endParaRPr/>
                    </a:p>
                  </a:txBody>
                  <a:tcPr marL="68575" marR="68575" marT="0" marB="0"/>
                </a:tc>
                <a:tc>
                  <a:txBody>
                    <a:bodyPr/>
                    <a:lstStyle/>
                    <a:p>
                      <a:pPr marL="0" marR="0" lvl="0" indent="0" algn="l" rtl="0">
                        <a:lnSpc>
                          <a:spcPct val="107000"/>
                        </a:lnSpc>
                        <a:spcBef>
                          <a:spcPts val="0"/>
                        </a:spcBef>
                        <a:spcAft>
                          <a:spcPts val="0"/>
                        </a:spcAft>
                        <a:buNone/>
                      </a:pPr>
                      <a:r>
                        <a:rPr lang="en-GB" sz="1100" u="none" strike="noStrike" cap="none">
                          <a:solidFill>
                            <a:schemeClr val="dk1"/>
                          </a:solidFill>
                        </a:rPr>
                        <a:t>Session 6: Group Discussion</a:t>
                      </a:r>
                      <a:endParaRPr sz="1100" u="none" strike="noStrike" cap="none">
                        <a:solidFill>
                          <a:schemeClr val="dk1"/>
                        </a:solidFill>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174775">
                <a:tc>
                  <a:txBody>
                    <a:bodyPr/>
                    <a:lstStyle/>
                    <a:p>
                      <a:pPr marL="0" marR="0" lvl="0" indent="0" algn="l" rtl="0">
                        <a:lnSpc>
                          <a:spcPct val="107000"/>
                        </a:lnSpc>
                        <a:spcBef>
                          <a:spcPts val="0"/>
                        </a:spcBef>
                        <a:spcAft>
                          <a:spcPts val="0"/>
                        </a:spcAft>
                        <a:buNone/>
                      </a:pPr>
                      <a:r>
                        <a:rPr lang="en-GB" sz="1100" u="none" strike="noStrike" cap="none"/>
                        <a:t>16.00 – 16.15</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GB" sz="1100" u="none" strike="noStrike" cap="none">
                          <a:solidFill>
                            <a:schemeClr val="dk1"/>
                          </a:solidFill>
                        </a:rPr>
                        <a:t>Close</a:t>
                      </a:r>
                      <a:endParaRPr sz="1100" u="none" strike="noStrike" cap="none">
                        <a:solidFill>
                          <a:schemeClr val="dk1"/>
                        </a:solidFill>
                        <a:latin typeface="Calibri"/>
                        <a:ea typeface="Calibri"/>
                        <a:cs typeface="Calibri"/>
                        <a:sym typeface="Calibri"/>
                      </a:endParaRPr>
                    </a:p>
                  </a:txBody>
                  <a:tcPr marL="68575" marR="68575" marT="0" marB="0"/>
                </a:tc>
                <a:extLst>
                  <a:ext uri="{0D108BD9-81ED-4DB2-BD59-A6C34878D82A}">
                    <a16:rowId xmlns:a16="http://schemas.microsoft.com/office/drawing/2014/main" val="10008"/>
                  </a:ext>
                </a:extLst>
              </a:tr>
            </a:tbl>
          </a:graphicData>
        </a:graphic>
      </p:graphicFrame>
      <p:sp>
        <p:nvSpPr>
          <p:cNvPr id="114" name="Google Shape;114;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Identifying measurement error</a:t>
            </a:r>
            <a:endParaRPr/>
          </a:p>
        </p:txBody>
      </p:sp>
      <p:grpSp>
        <p:nvGrpSpPr>
          <p:cNvPr id="279" name="Google Shape;279;p20"/>
          <p:cNvGrpSpPr/>
          <p:nvPr/>
        </p:nvGrpSpPr>
        <p:grpSpPr>
          <a:xfrm>
            <a:off x="2624815" y="2453544"/>
            <a:ext cx="6546502" cy="2168839"/>
            <a:chOff x="297643" y="1998261"/>
            <a:chExt cx="6546502" cy="2168839"/>
          </a:xfrm>
        </p:grpSpPr>
        <p:sp>
          <p:nvSpPr>
            <p:cNvPr id="280" name="Google Shape;280;p20"/>
            <p:cNvSpPr/>
            <p:nvPr/>
          </p:nvSpPr>
          <p:spPr>
            <a:xfrm>
              <a:off x="2716306" y="2528047"/>
              <a:ext cx="475130" cy="430306"/>
            </a:xfrm>
            <a:prstGeom prst="ellipse">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S</a:t>
              </a:r>
              <a:endParaRPr/>
            </a:p>
          </p:txBody>
        </p:sp>
        <p:cxnSp>
          <p:nvCxnSpPr>
            <p:cNvPr id="281" name="Google Shape;281;p20"/>
            <p:cNvCxnSpPr/>
            <p:nvPr/>
          </p:nvCxnSpPr>
          <p:spPr>
            <a:xfrm>
              <a:off x="1546211" y="3612776"/>
              <a:ext cx="5297934" cy="0"/>
            </a:xfrm>
            <a:prstGeom prst="straightConnector1">
              <a:avLst/>
            </a:prstGeom>
            <a:noFill/>
            <a:ln w="5715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sp>
          <p:nvSpPr>
            <p:cNvPr id="282" name="Google Shape;282;p20"/>
            <p:cNvSpPr/>
            <p:nvPr/>
          </p:nvSpPr>
          <p:spPr>
            <a:xfrm>
              <a:off x="5858435" y="2528047"/>
              <a:ext cx="475130" cy="430306"/>
            </a:xfrm>
            <a:prstGeom prst="ellipse">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S</a:t>
              </a:r>
              <a:endParaRPr/>
            </a:p>
          </p:txBody>
        </p:sp>
        <p:cxnSp>
          <p:nvCxnSpPr>
            <p:cNvPr id="283" name="Google Shape;283;p20"/>
            <p:cNvCxnSpPr/>
            <p:nvPr/>
          </p:nvCxnSpPr>
          <p:spPr>
            <a:xfrm>
              <a:off x="1550892" y="3951615"/>
              <a:ext cx="5293253" cy="0"/>
            </a:xfrm>
            <a:prstGeom prst="straightConnector1">
              <a:avLst/>
            </a:prstGeom>
            <a:noFill/>
            <a:ln w="5715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pic>
          <p:nvPicPr>
            <p:cNvPr id="284" name="Google Shape;284;p20"/>
            <p:cNvPicPr preferRelativeResize="0"/>
            <p:nvPr/>
          </p:nvPicPr>
          <p:blipFill rotWithShape="1">
            <a:blip r:embed="rId3">
              <a:alphaModFix/>
            </a:blip>
            <a:srcRect/>
            <a:stretch/>
          </p:blipFill>
          <p:spPr>
            <a:xfrm>
              <a:off x="297643" y="3527771"/>
              <a:ext cx="487509" cy="487509"/>
            </a:xfrm>
            <a:prstGeom prst="rect">
              <a:avLst/>
            </a:prstGeom>
            <a:noFill/>
            <a:ln>
              <a:noFill/>
            </a:ln>
          </p:spPr>
        </p:pic>
        <p:pic>
          <p:nvPicPr>
            <p:cNvPr id="285" name="Google Shape;285;p20"/>
            <p:cNvPicPr preferRelativeResize="0"/>
            <p:nvPr/>
          </p:nvPicPr>
          <p:blipFill rotWithShape="1">
            <a:blip r:embed="rId4">
              <a:alphaModFix/>
            </a:blip>
            <a:srcRect/>
            <a:stretch/>
          </p:blipFill>
          <p:spPr>
            <a:xfrm>
              <a:off x="1005799" y="3459011"/>
              <a:ext cx="307531" cy="307531"/>
            </a:xfrm>
            <a:prstGeom prst="rect">
              <a:avLst/>
            </a:prstGeom>
            <a:noFill/>
            <a:ln>
              <a:noFill/>
            </a:ln>
          </p:spPr>
        </p:pic>
        <p:pic>
          <p:nvPicPr>
            <p:cNvPr id="286" name="Google Shape;286;p20"/>
            <p:cNvPicPr preferRelativeResize="0"/>
            <p:nvPr/>
          </p:nvPicPr>
          <p:blipFill rotWithShape="1">
            <a:blip r:embed="rId5">
              <a:alphaModFix/>
            </a:blip>
            <a:srcRect/>
            <a:stretch/>
          </p:blipFill>
          <p:spPr>
            <a:xfrm>
              <a:off x="987782" y="3806621"/>
              <a:ext cx="360479" cy="360479"/>
            </a:xfrm>
            <a:prstGeom prst="rect">
              <a:avLst/>
            </a:prstGeom>
            <a:noFill/>
            <a:ln>
              <a:noFill/>
            </a:ln>
          </p:spPr>
        </p:pic>
        <p:pic>
          <p:nvPicPr>
            <p:cNvPr id="287" name="Google Shape;287;p20"/>
            <p:cNvPicPr preferRelativeResize="0"/>
            <p:nvPr/>
          </p:nvPicPr>
          <p:blipFill rotWithShape="1">
            <a:blip r:embed="rId6">
              <a:alphaModFix/>
            </a:blip>
            <a:srcRect/>
            <a:stretch/>
          </p:blipFill>
          <p:spPr>
            <a:xfrm>
              <a:off x="355008" y="2526226"/>
              <a:ext cx="446076" cy="446076"/>
            </a:xfrm>
            <a:prstGeom prst="rect">
              <a:avLst/>
            </a:prstGeom>
            <a:noFill/>
            <a:ln>
              <a:noFill/>
            </a:ln>
          </p:spPr>
        </p:pic>
        <p:sp>
          <p:nvSpPr>
            <p:cNvPr id="288" name="Google Shape;288;p20"/>
            <p:cNvSpPr txBox="1"/>
            <p:nvPr/>
          </p:nvSpPr>
          <p:spPr>
            <a:xfrm>
              <a:off x="2411506" y="2013527"/>
              <a:ext cx="11929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Garamond"/>
                  <a:ea typeface="Garamond"/>
                  <a:cs typeface="Garamond"/>
                  <a:sym typeface="Garamond"/>
                </a:rPr>
                <a:t>April 2020 </a:t>
              </a:r>
              <a:endParaRPr/>
            </a:p>
          </p:txBody>
        </p:sp>
        <p:sp>
          <p:nvSpPr>
            <p:cNvPr id="289" name="Google Shape;289;p20"/>
            <p:cNvSpPr txBox="1"/>
            <p:nvPr/>
          </p:nvSpPr>
          <p:spPr>
            <a:xfrm>
              <a:off x="5516354" y="1998261"/>
              <a:ext cx="10584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Garamond"/>
                  <a:ea typeface="Garamond"/>
                  <a:cs typeface="Garamond"/>
                  <a:sym typeface="Garamond"/>
                </a:rPr>
                <a:t>May 2020</a:t>
              </a:r>
              <a:endParaRPr/>
            </a:p>
          </p:txBody>
        </p:sp>
        <p:cxnSp>
          <p:nvCxnSpPr>
            <p:cNvPr id="290" name="Google Shape;290;p20"/>
            <p:cNvCxnSpPr>
              <a:stCxn id="288" idx="3"/>
              <a:endCxn id="289" idx="1"/>
            </p:cNvCxnSpPr>
            <p:nvPr/>
          </p:nvCxnSpPr>
          <p:spPr>
            <a:xfrm rot="10800000" flipH="1">
              <a:off x="3604461" y="2182893"/>
              <a:ext cx="1911900" cy="15300"/>
            </a:xfrm>
            <a:prstGeom prst="straightConnector1">
              <a:avLst/>
            </a:prstGeom>
            <a:noFill/>
            <a:ln w="9525" cap="flat" cmpd="sng">
              <a:solidFill>
                <a:schemeClr val="dk1"/>
              </a:solidFill>
              <a:prstDash val="solid"/>
              <a:round/>
              <a:headEnd type="none" w="sm" len="sm"/>
              <a:tailEnd type="stealth" w="med" len="med"/>
            </a:ln>
          </p:spPr>
        </p:cxnSp>
      </p:grpSp>
      <p:sp>
        <p:nvSpPr>
          <p:cNvPr id="291" name="Google Shape;291;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Methods for estimation and correction for error</a:t>
            </a:r>
            <a:endParaRPr/>
          </a:p>
        </p:txBody>
      </p:sp>
      <p:sp>
        <p:nvSpPr>
          <p:cNvPr id="297" name="Google Shape;297;p21"/>
          <p:cNvSpPr txBox="1">
            <a:spLocks noGrp="1"/>
          </p:cNvSpPr>
          <p:nvPr>
            <p:ph type="body" idx="2"/>
          </p:nvPr>
        </p:nvSpPr>
        <p:spPr>
          <a:xfrm>
            <a:off x="1097280" y="1825625"/>
            <a:ext cx="8789605" cy="4351338"/>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GB"/>
              <a:t>Selection error:</a:t>
            </a:r>
            <a:endParaRPr/>
          </a:p>
          <a:p>
            <a:pPr marL="384048" lvl="1" indent="-182880" algn="l" rtl="0">
              <a:lnSpc>
                <a:spcPct val="90000"/>
              </a:lnSpc>
              <a:spcBef>
                <a:spcPts val="400"/>
              </a:spcBef>
              <a:spcAft>
                <a:spcPts val="0"/>
              </a:spcAft>
              <a:buSzPts val="1800"/>
              <a:buChar char="◦"/>
            </a:pPr>
            <a:r>
              <a:rPr lang="en-GB"/>
              <a:t>Comparison with population estimates, regression models</a:t>
            </a:r>
            <a:endParaRPr/>
          </a:p>
          <a:p>
            <a:pPr marL="384048" lvl="1" indent="-182880" algn="l" rtl="0">
              <a:lnSpc>
                <a:spcPct val="90000"/>
              </a:lnSpc>
              <a:spcBef>
                <a:spcPts val="600"/>
              </a:spcBef>
              <a:spcAft>
                <a:spcPts val="0"/>
              </a:spcAft>
              <a:buSzPts val="1800"/>
              <a:buChar char="◦"/>
            </a:pPr>
            <a:r>
              <a:rPr lang="en-GB"/>
              <a:t>Non-response weighting and raking</a:t>
            </a:r>
            <a:endParaRPr/>
          </a:p>
          <a:p>
            <a:pPr marL="91440" lvl="0" indent="-127000" algn="l" rtl="0">
              <a:lnSpc>
                <a:spcPct val="90000"/>
              </a:lnSpc>
              <a:spcBef>
                <a:spcPts val="1600"/>
              </a:spcBef>
              <a:spcAft>
                <a:spcPts val="0"/>
              </a:spcAft>
              <a:buSzPts val="2000"/>
              <a:buChar char=" "/>
            </a:pPr>
            <a:r>
              <a:rPr lang="en-GB"/>
              <a:t>Measurement error:</a:t>
            </a:r>
            <a:endParaRPr/>
          </a:p>
          <a:p>
            <a:pPr marL="384048" lvl="1" indent="-182880" algn="l" rtl="0">
              <a:lnSpc>
                <a:spcPct val="90000"/>
              </a:lnSpc>
              <a:spcBef>
                <a:spcPts val="400"/>
              </a:spcBef>
              <a:spcAft>
                <a:spcPts val="0"/>
              </a:spcAft>
              <a:buSzPts val="1800"/>
              <a:buChar char="◦"/>
            </a:pPr>
            <a:r>
              <a:rPr lang="en-GB"/>
              <a:t>MultiTrait-MultiMethod</a:t>
            </a:r>
            <a:endParaRPr/>
          </a:p>
          <a:p>
            <a:pPr marL="384048" lvl="1" indent="-182880" algn="l" rtl="0">
              <a:lnSpc>
                <a:spcPct val="90000"/>
              </a:lnSpc>
              <a:spcBef>
                <a:spcPts val="600"/>
              </a:spcBef>
              <a:spcAft>
                <a:spcPts val="0"/>
              </a:spcAft>
              <a:buSzPts val="1800"/>
              <a:buChar char="◦"/>
            </a:pPr>
            <a:r>
              <a:rPr lang="en-GB"/>
              <a:t>Saving plausible values of latent measures</a:t>
            </a:r>
            <a:endParaRPr/>
          </a:p>
          <a:p>
            <a:pPr marL="457200" lvl="1" indent="0" algn="l" rtl="0">
              <a:lnSpc>
                <a:spcPct val="90000"/>
              </a:lnSpc>
              <a:spcBef>
                <a:spcPts val="600"/>
              </a:spcBef>
              <a:spcAft>
                <a:spcPts val="0"/>
              </a:spcAft>
              <a:buSzPts val="1800"/>
              <a:buNone/>
            </a:pPr>
            <a:endParaRPr/>
          </a:p>
        </p:txBody>
      </p:sp>
      <p:sp>
        <p:nvSpPr>
          <p:cNvPr id="298" name="Google Shape;298;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Questions for discussion groups</a:t>
            </a:r>
            <a:endParaRPr/>
          </a:p>
        </p:txBody>
      </p:sp>
      <p:sp>
        <p:nvSpPr>
          <p:cNvPr id="304" name="Google Shape;304;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GB"/>
              <a:t>1. Do our variables capture the main characteristics of interest regarding individuals’ Twitter use?</a:t>
            </a:r>
            <a:endParaRPr/>
          </a:p>
          <a:p>
            <a:pPr marL="91440" lvl="0" indent="-127000" algn="l" rtl="0">
              <a:lnSpc>
                <a:spcPct val="90000"/>
              </a:lnSpc>
              <a:spcBef>
                <a:spcPts val="1400"/>
              </a:spcBef>
              <a:spcAft>
                <a:spcPts val="0"/>
              </a:spcAft>
              <a:buSzPts val="2000"/>
              <a:buChar char=" "/>
            </a:pPr>
            <a:r>
              <a:rPr lang="en-GB"/>
              <a:t>2. Does our traffic light/coding system work – is it a sensible approach to identifying the most important variables to add to the survey data - MIV </a:t>
            </a:r>
            <a:endParaRPr/>
          </a:p>
          <a:p>
            <a:pPr marL="91440" lvl="0" indent="-127000" algn="l" rtl="0">
              <a:lnSpc>
                <a:spcPct val="90000"/>
              </a:lnSpc>
              <a:spcBef>
                <a:spcPts val="1400"/>
              </a:spcBef>
              <a:spcAft>
                <a:spcPts val="0"/>
              </a:spcAft>
              <a:buSzPts val="2000"/>
              <a:buChar char=" "/>
            </a:pPr>
            <a:r>
              <a:rPr lang="en-GB"/>
              <a:t>3. What other variables might be included that we have currently not identified?</a:t>
            </a:r>
            <a:endParaRPr/>
          </a:p>
          <a:p>
            <a:pPr marL="91440" lvl="0" indent="-127000" algn="l" rtl="0">
              <a:lnSpc>
                <a:spcPct val="90000"/>
              </a:lnSpc>
              <a:spcBef>
                <a:spcPts val="1400"/>
              </a:spcBef>
              <a:spcAft>
                <a:spcPts val="0"/>
              </a:spcAft>
              <a:buSzPts val="2000"/>
              <a:buChar char=" "/>
            </a:pPr>
            <a:r>
              <a:rPr lang="en-GB"/>
              <a:t>4. How ‘generic’ are these variables in terms of cross-platform application. Could they be transferred to other new forms of DTD – i.e. Facebook, Instagram, YouTube, Reddit, TikTok?</a:t>
            </a:r>
            <a:endParaRPr/>
          </a:p>
        </p:txBody>
      </p:sp>
      <p:sp>
        <p:nvSpPr>
          <p:cNvPr id="305" name="Google Shape;305;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3"/>
          <p:cNvSpPr txBox="1">
            <a:spLocks noGrp="1"/>
          </p:cNvSpPr>
          <p:nvPr>
            <p:ph type="title"/>
          </p:nvPr>
        </p:nvSpPr>
        <p:spPr>
          <a:xfrm>
            <a:off x="1097280" y="1723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200"/>
              <a:buFont typeface="Calibri"/>
              <a:buNone/>
            </a:pPr>
            <a:r>
              <a:rPr lang="en-GB" sz="3200" b="1"/>
              <a:t>You can get a copy of this presentation from:</a:t>
            </a:r>
            <a:br>
              <a:rPr lang="en-GB" sz="3200" b="1"/>
            </a:br>
            <a:r>
              <a:rPr lang="en-GB" sz="3200" u="sng">
                <a:solidFill>
                  <a:schemeClr val="hlink"/>
                </a:solidFill>
                <a:hlinkClick r:id="rId3"/>
              </a:rPr>
              <a:t>https://tinyurl.com/digisurvor-pres</a:t>
            </a:r>
            <a:r>
              <a:rPr lang="en-GB" sz="3200"/>
              <a:t> </a:t>
            </a:r>
            <a:endParaRPr sz="3200" b="1"/>
          </a:p>
        </p:txBody>
      </p:sp>
      <p:sp>
        <p:nvSpPr>
          <p:cNvPr id="311" name="Google Shape;311;p23"/>
          <p:cNvSpPr txBox="1">
            <a:spLocks noGrp="1"/>
          </p:cNvSpPr>
          <p:nvPr>
            <p:ph type="body" idx="1"/>
          </p:nvPr>
        </p:nvSpPr>
        <p:spPr>
          <a:xfrm>
            <a:off x="1097280" y="2007659"/>
            <a:ext cx="10534650" cy="3861435"/>
          </a:xfrm>
          <a:prstGeom prst="rect">
            <a:avLst/>
          </a:prstGeom>
          <a:noFill/>
          <a:ln>
            <a:noFill/>
          </a:ln>
        </p:spPr>
        <p:txBody>
          <a:bodyPr spcFirstLastPara="1" wrap="square" lIns="0" tIns="45700" rIns="0" bIns="45700" anchor="t" anchorCtr="0">
            <a:noAutofit/>
          </a:bodyPr>
          <a:lstStyle/>
          <a:p>
            <a:pPr marL="91440" lvl="0" indent="-139700" algn="l" rtl="0">
              <a:lnSpc>
                <a:spcPct val="90000"/>
              </a:lnSpc>
              <a:spcBef>
                <a:spcPts val="0"/>
              </a:spcBef>
              <a:spcAft>
                <a:spcPts val="0"/>
              </a:spcAft>
              <a:buSzPts val="2200"/>
              <a:buChar char=" "/>
            </a:pPr>
            <a:r>
              <a:rPr lang="en-GB" sz="2200"/>
              <a:t>You can use the URL corresponding to your group below, to write down your answers:</a:t>
            </a:r>
            <a:endParaRPr/>
          </a:p>
          <a:p>
            <a:pPr marL="91440" lvl="0" indent="-139700" algn="l" rtl="0">
              <a:lnSpc>
                <a:spcPct val="90000"/>
              </a:lnSpc>
              <a:spcBef>
                <a:spcPts val="1400"/>
              </a:spcBef>
              <a:spcAft>
                <a:spcPts val="0"/>
              </a:spcAft>
              <a:buSzPts val="2200"/>
              <a:buChar char=" "/>
            </a:pPr>
            <a:r>
              <a:rPr lang="en-GB" sz="2200" u="sng">
                <a:solidFill>
                  <a:schemeClr val="hlink"/>
                </a:solidFill>
                <a:hlinkClick r:id="rId4"/>
              </a:rPr>
              <a:t>https://tinyurl.com/digisurvor1</a:t>
            </a:r>
            <a:r>
              <a:rPr lang="en-GB" sz="2200"/>
              <a:t> </a:t>
            </a:r>
            <a:endParaRPr sz="2200"/>
          </a:p>
          <a:p>
            <a:pPr marL="91440" lvl="0" indent="0" algn="l" rtl="0">
              <a:lnSpc>
                <a:spcPct val="90000"/>
              </a:lnSpc>
              <a:spcBef>
                <a:spcPts val="1400"/>
              </a:spcBef>
              <a:spcAft>
                <a:spcPts val="0"/>
              </a:spcAft>
              <a:buSzPts val="2200"/>
              <a:buNone/>
            </a:pPr>
            <a:endParaRPr sz="2200"/>
          </a:p>
          <a:p>
            <a:pPr marL="91440" lvl="0" indent="-139700" algn="l" rtl="0">
              <a:lnSpc>
                <a:spcPct val="90000"/>
              </a:lnSpc>
              <a:spcBef>
                <a:spcPts val="1400"/>
              </a:spcBef>
              <a:spcAft>
                <a:spcPts val="0"/>
              </a:spcAft>
              <a:buSzPts val="2200"/>
              <a:buChar char=" "/>
            </a:pPr>
            <a:r>
              <a:rPr lang="en-GB" sz="2200" u="sng">
                <a:solidFill>
                  <a:schemeClr val="hlink"/>
                </a:solidFill>
                <a:hlinkClick r:id="rId5"/>
              </a:rPr>
              <a:t>https://tinyurl.com/digisurvor2</a:t>
            </a:r>
            <a:r>
              <a:rPr lang="en-GB" sz="2200"/>
              <a:t> </a:t>
            </a:r>
            <a:endParaRPr sz="2200"/>
          </a:p>
          <a:p>
            <a:pPr marL="91440" lvl="0" indent="0" algn="l" rtl="0">
              <a:lnSpc>
                <a:spcPct val="90000"/>
              </a:lnSpc>
              <a:spcBef>
                <a:spcPts val="1400"/>
              </a:spcBef>
              <a:spcAft>
                <a:spcPts val="0"/>
              </a:spcAft>
              <a:buSzPts val="2200"/>
              <a:buNone/>
            </a:pPr>
            <a:endParaRPr sz="2200"/>
          </a:p>
          <a:p>
            <a:pPr marL="91440" lvl="0" indent="-139700" algn="l" rtl="0">
              <a:lnSpc>
                <a:spcPct val="90000"/>
              </a:lnSpc>
              <a:spcBef>
                <a:spcPts val="1400"/>
              </a:spcBef>
              <a:spcAft>
                <a:spcPts val="0"/>
              </a:spcAft>
              <a:buSzPts val="2200"/>
              <a:buChar char=" "/>
            </a:pPr>
            <a:r>
              <a:rPr lang="en-GB" sz="2200" u="sng">
                <a:solidFill>
                  <a:schemeClr val="hlink"/>
                </a:solidFill>
                <a:hlinkClick r:id="rId6"/>
              </a:rPr>
              <a:t>https://tinyurl.com/digisurvor3</a:t>
            </a:r>
            <a:r>
              <a:rPr lang="en-GB" sz="2200"/>
              <a:t> </a:t>
            </a:r>
            <a:endParaRPr sz="2200"/>
          </a:p>
          <a:p>
            <a:pPr marL="91440" lvl="0" indent="0" algn="l" rtl="0">
              <a:lnSpc>
                <a:spcPct val="90000"/>
              </a:lnSpc>
              <a:spcBef>
                <a:spcPts val="1400"/>
              </a:spcBef>
              <a:spcAft>
                <a:spcPts val="0"/>
              </a:spcAft>
              <a:buSzPts val="2200"/>
              <a:buNone/>
            </a:pPr>
            <a:endParaRPr sz="2200"/>
          </a:p>
          <a:p>
            <a:pPr marL="91440" lvl="0" indent="-139700" algn="l" rtl="0">
              <a:lnSpc>
                <a:spcPct val="90000"/>
              </a:lnSpc>
              <a:spcBef>
                <a:spcPts val="1400"/>
              </a:spcBef>
              <a:spcAft>
                <a:spcPts val="0"/>
              </a:spcAft>
              <a:buSzPts val="2200"/>
              <a:buChar char=" "/>
            </a:pPr>
            <a:r>
              <a:rPr lang="en-GB" sz="2200" u="sng">
                <a:solidFill>
                  <a:schemeClr val="hlink"/>
                </a:solidFill>
                <a:hlinkClick r:id="rId7"/>
              </a:rPr>
              <a:t>https://tinyurl.com/digisurvor4</a:t>
            </a:r>
            <a:r>
              <a:rPr lang="en-GB" sz="2200"/>
              <a:t> </a:t>
            </a:r>
            <a:endParaRPr sz="2200"/>
          </a:p>
          <a:p>
            <a:pPr marL="91440" lvl="0" indent="0" algn="l" rtl="0">
              <a:lnSpc>
                <a:spcPct val="90000"/>
              </a:lnSpc>
              <a:spcBef>
                <a:spcPts val="1400"/>
              </a:spcBef>
              <a:spcAft>
                <a:spcPts val="0"/>
              </a:spcAft>
              <a:buSzPts val="2200"/>
              <a:buNone/>
            </a:pPr>
            <a:endParaRPr sz="2200"/>
          </a:p>
          <a:p>
            <a:pPr marL="91440" lvl="0" indent="0" algn="l" rtl="0">
              <a:lnSpc>
                <a:spcPct val="90000"/>
              </a:lnSpc>
              <a:spcBef>
                <a:spcPts val="1400"/>
              </a:spcBef>
              <a:spcAft>
                <a:spcPts val="0"/>
              </a:spcAft>
              <a:buSzPts val="2200"/>
              <a:buNone/>
            </a:pPr>
            <a:endParaRPr sz="2200"/>
          </a:p>
        </p:txBody>
      </p:sp>
      <p:sp>
        <p:nvSpPr>
          <p:cNvPr id="312" name="Google Shape;312;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7B53-5DFB-B91D-9B72-E29E8042D753}"/>
              </a:ext>
            </a:extLst>
          </p:cNvPr>
          <p:cNvSpPr>
            <a:spLocks noGrp="1"/>
          </p:cNvSpPr>
          <p:nvPr>
            <p:ph type="title"/>
          </p:nvPr>
        </p:nvSpPr>
        <p:spPr/>
        <p:txBody>
          <a:bodyPr/>
          <a:lstStyle/>
          <a:p>
            <a:r>
              <a:rPr lang="en-GB" dirty="0"/>
              <a:t>Summary &amp; Next steps</a:t>
            </a:r>
          </a:p>
        </p:txBody>
      </p:sp>
      <p:sp>
        <p:nvSpPr>
          <p:cNvPr id="3" name="Text Placeholder 2">
            <a:extLst>
              <a:ext uri="{FF2B5EF4-FFF2-40B4-BE49-F238E27FC236}">
                <a16:creationId xmlns:a16="http://schemas.microsoft.com/office/drawing/2014/main" id="{222EFEF7-E162-06E5-8342-95CEAC06F710}"/>
              </a:ext>
            </a:extLst>
          </p:cNvPr>
          <p:cNvSpPr>
            <a:spLocks noGrp="1"/>
          </p:cNvSpPr>
          <p:nvPr>
            <p:ph type="body" idx="1"/>
          </p:nvPr>
        </p:nvSpPr>
        <p:spPr/>
        <p:txBody>
          <a:bodyPr/>
          <a:lstStyle/>
          <a:p>
            <a:pPr marL="114300" indent="0">
              <a:buNone/>
            </a:pPr>
            <a:r>
              <a:rPr lang="en-GB" dirty="0"/>
              <a:t>Different models of DTD and survey data linkage collection and access</a:t>
            </a:r>
          </a:p>
          <a:p>
            <a:pPr>
              <a:buFontTx/>
              <a:buChar char="-"/>
            </a:pPr>
            <a:r>
              <a:rPr lang="en-GB" dirty="0"/>
              <a:t>Decentralised /distributed projects collecting linked DTD and survey data. </a:t>
            </a:r>
            <a:r>
              <a:rPr lang="en-GB" dirty="0" err="1"/>
              <a:t>E.g</a:t>
            </a:r>
            <a:r>
              <a:rPr lang="en-GB" dirty="0"/>
              <a:t> DiCED</a:t>
            </a:r>
          </a:p>
          <a:p>
            <a:pPr>
              <a:buFontTx/>
              <a:buChar char="-"/>
            </a:pPr>
            <a:r>
              <a:rPr lang="en-GB" dirty="0"/>
              <a:t>Data donation resource centres – software provision / open source to enable and support data linkage. </a:t>
            </a:r>
            <a:r>
              <a:rPr lang="en-GB" dirty="0" err="1"/>
              <a:t>E.g</a:t>
            </a:r>
            <a:r>
              <a:rPr lang="en-GB" dirty="0"/>
              <a:t> D31</a:t>
            </a:r>
          </a:p>
          <a:p>
            <a:pPr>
              <a:buFontTx/>
              <a:buChar char="-"/>
            </a:pPr>
            <a:r>
              <a:rPr lang="en-GB" dirty="0"/>
              <a:t>Centralised research/non profit providers at the national level being established based on some model of DD and some system of user accreditation – secure environment - to allow access and analysis of data. Export permitted only at aggregate level. E.g. NIO, SDDS</a:t>
            </a:r>
          </a:p>
          <a:p>
            <a:pPr>
              <a:buFontTx/>
              <a:buChar char="-"/>
            </a:pPr>
            <a:r>
              <a:rPr lang="en-GB" dirty="0"/>
              <a:t>Platform provided option SOMAR at ICSPR/Michigan – again vetting process and ‘clean room’ built to allow for approved researchers to use the data.</a:t>
            </a:r>
          </a:p>
          <a:p>
            <a:pPr>
              <a:buFontTx/>
              <a:buChar char="-"/>
            </a:pPr>
            <a:r>
              <a:rPr lang="en-GB" dirty="0"/>
              <a:t>Commercially provided option panels – proprietary /paid for access. Managed in house, ethical compliance systems internal e.g. IPSOS</a:t>
            </a:r>
          </a:p>
          <a:p>
            <a:pPr>
              <a:buFontTx/>
              <a:buChar char="-"/>
            </a:pPr>
            <a:endParaRPr lang="en-GB" dirty="0"/>
          </a:p>
        </p:txBody>
      </p:sp>
      <p:sp>
        <p:nvSpPr>
          <p:cNvPr id="4" name="Slide Number Placeholder 3">
            <a:extLst>
              <a:ext uri="{FF2B5EF4-FFF2-40B4-BE49-F238E27FC236}">
                <a16:creationId xmlns:a16="http://schemas.microsoft.com/office/drawing/2014/main" id="{2AF05DA2-7D29-239B-A79F-55F2CBF179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Tree>
    <p:extLst>
      <p:ext uri="{BB962C8B-B14F-4D97-AF65-F5344CB8AC3E}">
        <p14:creationId xmlns:p14="http://schemas.microsoft.com/office/powerpoint/2010/main" val="1214604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80F2-1CC2-E8C0-3D68-449E9908AE38}"/>
              </a:ext>
            </a:extLst>
          </p:cNvPr>
          <p:cNvSpPr>
            <a:spLocks noGrp="1"/>
          </p:cNvSpPr>
          <p:nvPr>
            <p:ph type="title"/>
          </p:nvPr>
        </p:nvSpPr>
        <p:spPr/>
        <p:txBody>
          <a:bodyPr/>
          <a:lstStyle/>
          <a:p>
            <a:r>
              <a:rPr lang="en-GB" dirty="0"/>
              <a:t>Open research data challenge		</a:t>
            </a:r>
          </a:p>
        </p:txBody>
      </p:sp>
      <p:sp>
        <p:nvSpPr>
          <p:cNvPr id="3" name="Text Placeholder 2">
            <a:extLst>
              <a:ext uri="{FF2B5EF4-FFF2-40B4-BE49-F238E27FC236}">
                <a16:creationId xmlns:a16="http://schemas.microsoft.com/office/drawing/2014/main" id="{15101833-72BF-7768-47A2-FB5F99C859F2}"/>
              </a:ext>
            </a:extLst>
          </p:cNvPr>
          <p:cNvSpPr>
            <a:spLocks noGrp="1"/>
          </p:cNvSpPr>
          <p:nvPr>
            <p:ph type="body" idx="1"/>
          </p:nvPr>
        </p:nvSpPr>
        <p:spPr/>
        <p:txBody>
          <a:bodyPr>
            <a:normAutofit fontScale="77500" lnSpcReduction="20000"/>
          </a:bodyPr>
          <a:lstStyle/>
          <a:p>
            <a:pPr marL="114300" indent="0">
              <a:buNone/>
            </a:pPr>
            <a:r>
              <a:rPr lang="en-GB" dirty="0"/>
              <a:t>Distributed model – typically not focused /resourced to enable open dataset production. </a:t>
            </a:r>
          </a:p>
          <a:p>
            <a:pPr marL="114300" indent="0">
              <a:buNone/>
            </a:pPr>
            <a:r>
              <a:rPr lang="en-GB" dirty="0"/>
              <a:t>National non-profit service / platforms/ commercial providers – secure rooms get round this to an extent but still operate limited system of access, privileged access for approved researchers’</a:t>
            </a:r>
          </a:p>
          <a:p>
            <a:pPr marL="114300" indent="0">
              <a:buNone/>
            </a:pPr>
            <a:r>
              <a:rPr lang="en-GB" dirty="0"/>
              <a:t>Still not ideal – Journals require datasets to be deposited for re-analysis; Datasets using public funds are required to be deposited at National Archives, UKDS. E.g. national and international infrastructure surveys – BES, US, ESS if they develop a linkage component how do we equip them to be shared if they include linked data. Only through safe rooms?</a:t>
            </a:r>
          </a:p>
          <a:p>
            <a:pPr marL="114300" indent="0">
              <a:buNone/>
            </a:pPr>
            <a:r>
              <a:rPr lang="en-GB" dirty="0"/>
              <a:t>Still a need a model for extracting variables from DTD that value add that can be made ‘public’ or at least shareable with a broader range of users working outside a </a:t>
            </a:r>
            <a:r>
              <a:rPr lang="en-GB" dirty="0" err="1"/>
              <a:t>safepod</a:t>
            </a:r>
            <a:r>
              <a:rPr lang="en-GB" dirty="0"/>
              <a:t> or controlled environment. Need criteria to measure the robustness of that data – bias detection </a:t>
            </a:r>
            <a:r>
              <a:rPr lang="en-GB"/>
              <a:t>and correction.</a:t>
            </a:r>
            <a:endParaRPr lang="en-GB" dirty="0"/>
          </a:p>
          <a:p>
            <a:pPr marL="114300" indent="0">
              <a:buNone/>
            </a:pPr>
            <a:r>
              <a:rPr lang="en-GB" dirty="0"/>
              <a:t>This workshop helpful to locating DIGISURVOR project in that space…. Currently end point in the cycle and largely an after thought rather than a primary concern. </a:t>
            </a:r>
          </a:p>
          <a:p>
            <a:pPr marL="114300" indent="0">
              <a:buNone/>
            </a:pPr>
            <a:r>
              <a:rPr lang="en-GB" dirty="0"/>
              <a:t>Should be built into or baked into the linkage process. What types of standardized and anonymized data should data producers generate as part of their project so that they can share it? </a:t>
            </a:r>
          </a:p>
          <a:p>
            <a:pPr marL="114300" indent="0">
              <a:buNone/>
            </a:pPr>
            <a:r>
              <a:rPr lang="en-GB" dirty="0"/>
              <a:t>Tiered or </a:t>
            </a:r>
            <a:r>
              <a:rPr lang="en-GB" dirty="0" err="1"/>
              <a:t>hierararchy</a:t>
            </a:r>
            <a:r>
              <a:rPr lang="en-GB" dirty="0"/>
              <a:t> of access. Inner core data owners/controllers; Approved users in controlled environment; Approved users in uncontrolled environment; Fully open data</a:t>
            </a:r>
          </a:p>
        </p:txBody>
      </p:sp>
      <p:sp>
        <p:nvSpPr>
          <p:cNvPr id="4" name="Slide Number Placeholder 3">
            <a:extLst>
              <a:ext uri="{FF2B5EF4-FFF2-40B4-BE49-F238E27FC236}">
                <a16:creationId xmlns:a16="http://schemas.microsoft.com/office/drawing/2014/main" id="{103A1166-A528-73FD-1BD0-3AC8B2145D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Tree>
    <p:extLst>
      <p:ext uri="{BB962C8B-B14F-4D97-AF65-F5344CB8AC3E}">
        <p14:creationId xmlns:p14="http://schemas.microsoft.com/office/powerpoint/2010/main" val="3202079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D7F2-9796-4920-8808-D79D68511174}"/>
              </a:ext>
            </a:extLst>
          </p:cNvPr>
          <p:cNvSpPr>
            <a:spLocks noGrp="1"/>
          </p:cNvSpPr>
          <p:nvPr>
            <p:ph type="title"/>
          </p:nvPr>
        </p:nvSpPr>
        <p:spPr/>
        <p:txBody>
          <a:bodyPr/>
          <a:lstStyle/>
          <a:p>
            <a:r>
              <a:rPr lang="en-GB" dirty="0"/>
              <a:t>Regulation </a:t>
            </a:r>
          </a:p>
        </p:txBody>
      </p:sp>
      <p:sp>
        <p:nvSpPr>
          <p:cNvPr id="3" name="Text Placeholder 2">
            <a:extLst>
              <a:ext uri="{FF2B5EF4-FFF2-40B4-BE49-F238E27FC236}">
                <a16:creationId xmlns:a16="http://schemas.microsoft.com/office/drawing/2014/main" id="{90549BD3-E398-F91D-09D3-4FC9CC95E5B9}"/>
              </a:ext>
            </a:extLst>
          </p:cNvPr>
          <p:cNvSpPr>
            <a:spLocks noGrp="1"/>
          </p:cNvSpPr>
          <p:nvPr>
            <p:ph type="body" idx="1"/>
          </p:nvPr>
        </p:nvSpPr>
        <p:spPr/>
        <p:txBody>
          <a:bodyPr/>
          <a:lstStyle/>
          <a:p>
            <a:pPr marL="114300" indent="0">
              <a:buNone/>
            </a:pPr>
            <a:r>
              <a:rPr lang="en-GB" dirty="0"/>
              <a:t>New legislative or regulatory initiatives being developed now to push for researchers to get access to social media / online information service providers </a:t>
            </a:r>
          </a:p>
          <a:p>
            <a:pPr marL="114300" indent="0">
              <a:buNone/>
            </a:pPr>
            <a:r>
              <a:rPr lang="en-GB" dirty="0"/>
              <a:t>UK </a:t>
            </a:r>
            <a:r>
              <a:rPr lang="en-GB" dirty="0" err="1"/>
              <a:t>OfCom</a:t>
            </a:r>
            <a:r>
              <a:rPr lang="en-GB" dirty="0"/>
              <a:t> currently drafting recommendations for how to ensure researchers have access to platforms </a:t>
            </a:r>
          </a:p>
          <a:p>
            <a:pPr marL="114300" indent="0">
              <a:buNone/>
            </a:pPr>
            <a:r>
              <a:rPr lang="en-GB" dirty="0"/>
              <a:t>EU DSA – building up recommendations as part of the TTPA for creating data archives where companies store and allow access to their data. </a:t>
            </a:r>
          </a:p>
        </p:txBody>
      </p:sp>
      <p:sp>
        <p:nvSpPr>
          <p:cNvPr id="4" name="Slide Number Placeholder 3">
            <a:extLst>
              <a:ext uri="{FF2B5EF4-FFF2-40B4-BE49-F238E27FC236}">
                <a16:creationId xmlns:a16="http://schemas.microsoft.com/office/drawing/2014/main" id="{BA51936C-DF03-50CB-573B-84BB610450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spTree>
    <p:extLst>
      <p:ext uri="{BB962C8B-B14F-4D97-AF65-F5344CB8AC3E}">
        <p14:creationId xmlns:p14="http://schemas.microsoft.com/office/powerpoint/2010/main" val="255952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B475-E5E7-B561-45EE-389E306A930A}"/>
              </a:ext>
            </a:extLst>
          </p:cNvPr>
          <p:cNvSpPr>
            <a:spLocks noGrp="1"/>
          </p:cNvSpPr>
          <p:nvPr>
            <p:ph type="title"/>
          </p:nvPr>
        </p:nvSpPr>
        <p:spPr/>
        <p:txBody>
          <a:bodyPr/>
          <a:lstStyle/>
          <a:p>
            <a:r>
              <a:rPr lang="en-GB" dirty="0"/>
              <a:t>Follow ups</a:t>
            </a:r>
          </a:p>
        </p:txBody>
      </p:sp>
      <p:sp>
        <p:nvSpPr>
          <p:cNvPr id="3" name="Text Placeholder 2">
            <a:extLst>
              <a:ext uri="{FF2B5EF4-FFF2-40B4-BE49-F238E27FC236}">
                <a16:creationId xmlns:a16="http://schemas.microsoft.com/office/drawing/2014/main" id="{8EEDB35E-A828-B79D-0A5C-1E571F6CECE9}"/>
              </a:ext>
            </a:extLst>
          </p:cNvPr>
          <p:cNvSpPr>
            <a:spLocks noGrp="1"/>
          </p:cNvSpPr>
          <p:nvPr>
            <p:ph type="body" idx="1"/>
          </p:nvPr>
        </p:nvSpPr>
        <p:spPr/>
        <p:txBody>
          <a:bodyPr/>
          <a:lstStyle/>
          <a:p>
            <a:r>
              <a:rPr lang="en-GB" dirty="0"/>
              <a:t>Reflect on the workshop presentations and discussion and implications for DIGISURVOR e.g. SNA, personality measures, cross-platform application and over time and space generalization ‘future proofing’; </a:t>
            </a:r>
          </a:p>
          <a:p>
            <a:r>
              <a:rPr lang="en-GB" dirty="0" err="1"/>
              <a:t>Github</a:t>
            </a:r>
            <a:r>
              <a:rPr lang="en-GB" dirty="0"/>
              <a:t> repository – share documents /code/outputs e.g. MIV variable list coded structural/substantive/validating, and by complexity, reliability and usability; conference paper; </a:t>
            </a:r>
          </a:p>
          <a:p>
            <a:r>
              <a:rPr lang="en-GB" dirty="0"/>
              <a:t>Send the </a:t>
            </a:r>
            <a:r>
              <a:rPr lang="en-GB" dirty="0" err="1"/>
              <a:t>url</a:t>
            </a:r>
            <a:r>
              <a:rPr lang="en-GB" dirty="0"/>
              <a:t> to all workshop participants – create an email list. Let us know if you want to opt to sharing your email address. </a:t>
            </a:r>
          </a:p>
          <a:p>
            <a:r>
              <a:rPr lang="en-GB" dirty="0"/>
              <a:t>Workshop No.2 12 months time – report back on our progress and your progress! </a:t>
            </a:r>
          </a:p>
          <a:p>
            <a:r>
              <a:rPr lang="en-GB" dirty="0"/>
              <a:t>Building a network of interested researchers </a:t>
            </a:r>
          </a:p>
        </p:txBody>
      </p:sp>
      <p:sp>
        <p:nvSpPr>
          <p:cNvPr id="4" name="Slide Number Placeholder 3">
            <a:extLst>
              <a:ext uri="{FF2B5EF4-FFF2-40B4-BE49-F238E27FC236}">
                <a16:creationId xmlns:a16="http://schemas.microsoft.com/office/drawing/2014/main" id="{45097368-A7F2-DD06-BB12-1EA480899F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spTree>
    <p:extLst>
      <p:ext uri="{BB962C8B-B14F-4D97-AF65-F5344CB8AC3E}">
        <p14:creationId xmlns:p14="http://schemas.microsoft.com/office/powerpoint/2010/main" val="2552996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B69738-3033-82EB-E1F1-662A8C5C93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pic>
        <p:nvPicPr>
          <p:cNvPr id="1028" name="Picture 4" descr="Thank You illustration word cloud in ...">
            <a:extLst>
              <a:ext uri="{FF2B5EF4-FFF2-40B4-BE49-F238E27FC236}">
                <a16:creationId xmlns:a16="http://schemas.microsoft.com/office/drawing/2014/main" id="{1CA77E77-D88B-8B0E-1ACA-B82448046D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954"/>
          <a:stretch/>
        </p:blipFill>
        <p:spPr bwMode="auto">
          <a:xfrm>
            <a:off x="2241754" y="880006"/>
            <a:ext cx="8141109" cy="471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06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200"/>
              <a:buFont typeface="Calibri"/>
              <a:buNone/>
            </a:pPr>
            <a:r>
              <a:rPr lang="en-GB" sz="3200" b="1"/>
              <a:t>Introducing DIGISURVOR: “Linking Digital Footprint and Survey Data for Open Research”</a:t>
            </a:r>
            <a:endParaRPr/>
          </a:p>
        </p:txBody>
      </p:sp>
      <p:sp>
        <p:nvSpPr>
          <p:cNvPr id="120" name="Google Shape;120;p3"/>
          <p:cNvSpPr txBox="1">
            <a:spLocks noGrp="1"/>
          </p:cNvSpPr>
          <p:nvPr>
            <p:ph type="body" idx="1"/>
          </p:nvPr>
        </p:nvSpPr>
        <p:spPr>
          <a:xfrm>
            <a:off x="1097280" y="2052768"/>
            <a:ext cx="10058400" cy="4023360"/>
          </a:xfrm>
          <a:prstGeom prst="rect">
            <a:avLst/>
          </a:prstGeom>
          <a:noFill/>
          <a:ln>
            <a:noFill/>
          </a:ln>
        </p:spPr>
        <p:txBody>
          <a:bodyPr spcFirstLastPara="1" wrap="square" lIns="0" tIns="45700" rIns="0" bIns="45700" anchor="t" anchorCtr="0">
            <a:normAutofit/>
          </a:bodyPr>
          <a:lstStyle/>
          <a:p>
            <a:pPr marL="384048" lvl="1" indent="-182880" algn="l" rtl="0">
              <a:lnSpc>
                <a:spcPct val="100000"/>
              </a:lnSpc>
              <a:spcBef>
                <a:spcPts val="0"/>
              </a:spcBef>
              <a:spcAft>
                <a:spcPts val="0"/>
              </a:spcAft>
              <a:buSzPts val="1800"/>
              <a:buFont typeface="Arial"/>
              <a:buChar char="•"/>
            </a:pPr>
            <a:r>
              <a:rPr lang="en-GB"/>
              <a:t>The main goal of DIGISURVOR is to investigate the feasibility of producing datasets for open research* that integrate individual-level survey data with DTD. </a:t>
            </a:r>
            <a:endParaRPr/>
          </a:p>
          <a:p>
            <a:pPr marL="384048" lvl="1" indent="-182880" algn="l" rtl="0">
              <a:lnSpc>
                <a:spcPct val="100000"/>
              </a:lnSpc>
              <a:spcBef>
                <a:spcPts val="0"/>
              </a:spcBef>
              <a:spcAft>
                <a:spcPts val="0"/>
              </a:spcAft>
              <a:buSzPts val="1800"/>
              <a:buFont typeface="Arial"/>
              <a:buChar char="•"/>
            </a:pPr>
            <a:r>
              <a:rPr lang="en-GB"/>
              <a:t>We do so using three existing datasets that combine survey data with two types of individual-level DTD – social media feed content (2 US datasets) and (domain level) web URLs (1 UK dataset). </a:t>
            </a:r>
            <a:endParaRPr/>
          </a:p>
          <a:p>
            <a:pPr marL="384048" lvl="1" indent="-182880" algn="l" rtl="0">
              <a:lnSpc>
                <a:spcPct val="100000"/>
              </a:lnSpc>
              <a:spcBef>
                <a:spcPts val="0"/>
              </a:spcBef>
              <a:spcAft>
                <a:spcPts val="0"/>
              </a:spcAft>
              <a:buSzPts val="1800"/>
              <a:buFont typeface="Arial"/>
              <a:buChar char="•"/>
            </a:pPr>
            <a:r>
              <a:rPr lang="en-GB"/>
              <a:t>From these data, we will generate range of new observational variables based on respondents’ digital transactions that will augment, enhance, and help to validate their survey responses. </a:t>
            </a:r>
            <a:endParaRPr/>
          </a:p>
          <a:p>
            <a:pPr marL="384048" lvl="1" indent="-182880" algn="l" rtl="0">
              <a:lnSpc>
                <a:spcPct val="100000"/>
              </a:lnSpc>
              <a:spcBef>
                <a:spcPts val="0"/>
              </a:spcBef>
              <a:spcAft>
                <a:spcPts val="0"/>
              </a:spcAft>
              <a:buSzPts val="1800"/>
              <a:buFont typeface="Arial"/>
              <a:buChar char="•"/>
            </a:pPr>
            <a:r>
              <a:rPr lang="en-GB"/>
              <a:t>Specifically we focus on conceptualising, operationalising and constructing a set of ‘core’ DTD-based variables that can be generated from individuals’ social-media and/or  web-browser data and linked to their survey responses that maintain respondent anonymity.</a:t>
            </a:r>
            <a:endParaRPr/>
          </a:p>
          <a:p>
            <a:pPr marL="91440" lvl="0" indent="0" algn="just" rtl="0">
              <a:lnSpc>
                <a:spcPct val="100000"/>
              </a:lnSpc>
              <a:spcBef>
                <a:spcPts val="0"/>
              </a:spcBef>
              <a:spcAft>
                <a:spcPts val="0"/>
              </a:spcAft>
              <a:buSzPts val="2000"/>
              <a:buNone/>
            </a:pPr>
            <a:endParaRPr/>
          </a:p>
          <a:p>
            <a:pPr marL="91440" lvl="0" indent="-107950" algn="just" rtl="0">
              <a:lnSpc>
                <a:spcPct val="100000"/>
              </a:lnSpc>
              <a:spcBef>
                <a:spcPts val="0"/>
              </a:spcBef>
              <a:spcAft>
                <a:spcPts val="0"/>
              </a:spcAft>
              <a:buSzPts val="1700"/>
              <a:buChar char=" "/>
            </a:pPr>
            <a:r>
              <a:rPr lang="en-GB" sz="1700"/>
              <a:t>*We distinguish here between fully "open data” which is data that is freely available and anyone can access, use or share, and data that supports open research, i.e. that increases the public value of these types of datasets, by making them more findable, accessible, interoperable and reuseable (FAIR). </a:t>
            </a:r>
            <a:endParaRPr/>
          </a:p>
        </p:txBody>
      </p:sp>
      <p:sp>
        <p:nvSpPr>
          <p:cNvPr id="121" name="Google Shape;121;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The Datasets: Overview</a:t>
            </a:r>
            <a:endParaRPr/>
          </a:p>
        </p:txBody>
      </p:sp>
      <p:sp>
        <p:nvSpPr>
          <p:cNvPr id="127" name="Google Shape;127;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0" lvl="0" indent="0" algn="just" rtl="0">
              <a:lnSpc>
                <a:spcPct val="100000"/>
              </a:lnSpc>
              <a:spcBef>
                <a:spcPts val="0"/>
              </a:spcBef>
              <a:spcAft>
                <a:spcPts val="0"/>
              </a:spcAft>
              <a:buSzPts val="2000"/>
              <a:buNone/>
            </a:pPr>
            <a:r>
              <a:rPr lang="en-GB"/>
              <a:t>The three datasets we use covering the period 2020-2024 and link individual survey responses and their DTD. All were collected for analysis of substantive research questions, as part of independent externally funded projects i.e. not the specific methodological questions posed in this project. </a:t>
            </a:r>
            <a:endParaRPr/>
          </a:p>
          <a:p>
            <a:pPr marL="0" lvl="0" indent="0" algn="just" rtl="0">
              <a:lnSpc>
                <a:spcPct val="100000"/>
              </a:lnSpc>
              <a:spcBef>
                <a:spcPts val="0"/>
              </a:spcBef>
              <a:spcAft>
                <a:spcPts val="0"/>
              </a:spcAft>
              <a:buSzPts val="2000"/>
              <a:buNone/>
            </a:pPr>
            <a:endParaRPr/>
          </a:p>
          <a:p>
            <a:pPr marL="0" lvl="0" indent="0" algn="just" rtl="0">
              <a:lnSpc>
                <a:spcPct val="100000"/>
              </a:lnSpc>
              <a:spcBef>
                <a:spcPts val="0"/>
              </a:spcBef>
              <a:spcAft>
                <a:spcPts val="0"/>
              </a:spcAft>
              <a:buSzPts val="2000"/>
              <a:buNone/>
            </a:pPr>
            <a:r>
              <a:rPr lang="en-GB"/>
              <a:t>Type 1: Linkage of respondents survey and Twitter/X data.  (2 – US respondents)</a:t>
            </a:r>
            <a:endParaRPr/>
          </a:p>
          <a:p>
            <a:pPr marL="0" lvl="0" indent="0" algn="just" rtl="0">
              <a:lnSpc>
                <a:spcPct val="100000"/>
              </a:lnSpc>
              <a:spcBef>
                <a:spcPts val="0"/>
              </a:spcBef>
              <a:spcAft>
                <a:spcPts val="0"/>
              </a:spcAft>
              <a:buSzPts val="2000"/>
              <a:buNone/>
            </a:pPr>
            <a:endParaRPr/>
          </a:p>
          <a:p>
            <a:pPr marL="0" lvl="0" indent="0" algn="just" rtl="0">
              <a:lnSpc>
                <a:spcPct val="100000"/>
              </a:lnSpc>
              <a:spcBef>
                <a:spcPts val="0"/>
              </a:spcBef>
              <a:spcAft>
                <a:spcPts val="0"/>
              </a:spcAft>
              <a:buSzPts val="2000"/>
              <a:buNone/>
            </a:pPr>
            <a:r>
              <a:rPr lang="en-GB"/>
              <a:t>Type 2: Linkage of respondents survey and web browsing data (1 – UK respondents)</a:t>
            </a:r>
            <a:endParaRPr/>
          </a:p>
        </p:txBody>
      </p:sp>
      <p:sp>
        <p:nvSpPr>
          <p:cNvPr id="128" name="Google Shape;128;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Dataset: Type 1</a:t>
            </a:r>
            <a:endParaRPr/>
          </a:p>
        </p:txBody>
      </p:sp>
      <p:sp>
        <p:nvSpPr>
          <p:cNvPr id="134" name="Google Shape;134;p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lnSpcReduction="10000"/>
          </a:bodyPr>
          <a:lstStyle/>
          <a:p>
            <a:pPr marL="0" lvl="0" indent="0" algn="just" rtl="0">
              <a:lnSpc>
                <a:spcPct val="100000"/>
              </a:lnSpc>
              <a:spcBef>
                <a:spcPts val="0"/>
              </a:spcBef>
              <a:spcAft>
                <a:spcPts val="0"/>
              </a:spcAft>
              <a:buSzPts val="2000"/>
              <a:buNone/>
            </a:pPr>
            <a:r>
              <a:rPr lang="en-GB"/>
              <a:t>We use two datasets of this type collected in the US as part of a European Research Council funded project - DiCED. They both combine a two-wave pre and post-election panel survey responses with individuals Twitter data (now X). They were collected at two time points - 2020 (dataset 1a) and 2024 (dataset 1b). </a:t>
            </a:r>
            <a:endParaRPr/>
          </a:p>
          <a:p>
            <a:pPr marL="0" lvl="0" indent="0" algn="just" rtl="0">
              <a:lnSpc>
                <a:spcPct val="100000"/>
              </a:lnSpc>
              <a:spcBef>
                <a:spcPts val="0"/>
              </a:spcBef>
              <a:spcAft>
                <a:spcPts val="0"/>
              </a:spcAft>
              <a:buSzPts val="2000"/>
              <a:buNone/>
            </a:pPr>
            <a:endParaRPr/>
          </a:p>
          <a:p>
            <a:pPr marL="0" lvl="0" indent="0" algn="just" rtl="0">
              <a:lnSpc>
                <a:spcPct val="100000"/>
              </a:lnSpc>
              <a:spcBef>
                <a:spcPts val="0"/>
              </a:spcBef>
              <a:spcAft>
                <a:spcPts val="0"/>
              </a:spcAft>
              <a:buSzPts val="2000"/>
              <a:buNone/>
            </a:pPr>
            <a:r>
              <a:rPr lang="en-GB"/>
              <a:t>The survey component measures media consumption, perceptions of digital campaign contact, awareness of misinformation, core political attitudes and behaviours, plus standard socio-demographic characteristics and Twitter use. </a:t>
            </a:r>
            <a:endParaRPr/>
          </a:p>
          <a:p>
            <a:pPr marL="0" lvl="0" indent="0" algn="just" rtl="0">
              <a:lnSpc>
                <a:spcPct val="100000"/>
              </a:lnSpc>
              <a:spcBef>
                <a:spcPts val="0"/>
              </a:spcBef>
              <a:spcAft>
                <a:spcPts val="0"/>
              </a:spcAft>
              <a:buSzPts val="2000"/>
              <a:buNone/>
            </a:pPr>
            <a:endParaRPr/>
          </a:p>
          <a:p>
            <a:pPr marL="0" lvl="0" indent="0" algn="just" rtl="0">
              <a:lnSpc>
                <a:spcPct val="100000"/>
              </a:lnSpc>
              <a:spcBef>
                <a:spcPts val="0"/>
              </a:spcBef>
              <a:spcAft>
                <a:spcPts val="0"/>
              </a:spcAft>
              <a:buSzPts val="2000"/>
              <a:buNone/>
            </a:pPr>
            <a:r>
              <a:rPr lang="en-GB"/>
              <a:t>Dataset 1a will be used as a training dataset to identify and extract two subsets of anonymised and standardised data from respondents’ tweets and Twitter accounts that can be augmented to the survey data. The results of that exercise will be re-run with dataset 1b for purposes of replication and validation.</a:t>
            </a:r>
            <a:endParaRPr/>
          </a:p>
          <a:p>
            <a:pPr marL="0" lvl="0" indent="0" algn="just" rtl="0">
              <a:lnSpc>
                <a:spcPct val="107000"/>
              </a:lnSpc>
              <a:spcBef>
                <a:spcPts val="1200"/>
              </a:spcBef>
              <a:spcAft>
                <a:spcPts val="0"/>
              </a:spcAft>
              <a:buSzPts val="2000"/>
              <a:buNone/>
            </a:pPr>
            <a:endParaRPr/>
          </a:p>
          <a:p>
            <a:pPr marL="91440" lvl="0" indent="0" algn="l" rtl="0">
              <a:lnSpc>
                <a:spcPct val="90000"/>
              </a:lnSpc>
              <a:spcBef>
                <a:spcPts val="1200"/>
              </a:spcBef>
              <a:spcAft>
                <a:spcPts val="0"/>
              </a:spcAft>
              <a:buSzPts val="2000"/>
              <a:buNone/>
            </a:pPr>
            <a:endParaRPr/>
          </a:p>
        </p:txBody>
      </p:sp>
      <p:sp>
        <p:nvSpPr>
          <p:cNvPr id="135" name="Google Shape;135;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Dataset 1a US 2020</a:t>
            </a:r>
            <a:endParaRPr/>
          </a:p>
        </p:txBody>
      </p:sp>
      <p:sp>
        <p:nvSpPr>
          <p:cNvPr id="141" name="Google Shape;141;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0" lvl="0" indent="0" algn="just" rtl="0">
              <a:lnSpc>
                <a:spcPct val="107000"/>
              </a:lnSpc>
              <a:spcBef>
                <a:spcPts val="0"/>
              </a:spcBef>
              <a:spcAft>
                <a:spcPts val="0"/>
              </a:spcAft>
              <a:buClr>
                <a:srgbClr val="99CB38"/>
              </a:buClr>
              <a:buSzPts val="2000"/>
              <a:buNone/>
            </a:pPr>
            <a:r>
              <a:rPr lang="en-GB" dirty="0">
                <a:solidFill>
                  <a:srgbClr val="3F3F3F"/>
                </a:solidFill>
              </a:rPr>
              <a:t>2-Wave YouGov panel study. Wave 1 was fielded to over 5,000 respondents between 16 September – 20 October 2020, and wave 2 was fielded in the week following the election (9 November). Respondents to the pre-election survey were invited to share their Twitter handle with the research team. 1,598 respondents agreed in the pre-election (wave 1) to share (27% of the overall sample). There were two main stages of attrition: </a:t>
            </a:r>
            <a:r>
              <a:rPr lang="en-GB" dirty="0"/>
              <a:t>361 either </a:t>
            </a:r>
            <a:r>
              <a:rPr lang="en-GB" dirty="0">
                <a:solidFill>
                  <a:srgbClr val="3F3F3F"/>
                </a:solidFill>
              </a:rPr>
              <a:t>did not subsequently provide a handle or provided an empty /incorrect handle. </a:t>
            </a:r>
            <a:r>
              <a:rPr lang="en-GB" dirty="0"/>
              <a:t>O</a:t>
            </a:r>
            <a:r>
              <a:rPr lang="en-GB" dirty="0">
                <a:solidFill>
                  <a:srgbClr val="3F3F3F"/>
                </a:solidFill>
              </a:rPr>
              <a:t>f the remaining 1,237, 920 could be validated against the Twitter API, which constituted 15% of the overall sample. Of these 920 accounts, 697 individuals completed the post-election survey. </a:t>
            </a:r>
            <a:endParaRPr dirty="0"/>
          </a:p>
          <a:p>
            <a:pPr marL="0" lvl="0" indent="0" algn="just" rtl="0">
              <a:lnSpc>
                <a:spcPct val="107000"/>
              </a:lnSpc>
              <a:spcBef>
                <a:spcPts val="1200"/>
              </a:spcBef>
              <a:spcAft>
                <a:spcPts val="0"/>
              </a:spcAft>
              <a:buClr>
                <a:srgbClr val="99CB38"/>
              </a:buClr>
              <a:buSzPts val="2000"/>
              <a:buNone/>
            </a:pPr>
            <a:r>
              <a:rPr lang="en-GB" dirty="0">
                <a:solidFill>
                  <a:srgbClr val="3F3F3F"/>
                </a:solidFill>
              </a:rPr>
              <a:t>We collected the tweets, retweets, follows and likes of these respondents during the period 1 September 2020 – 9 November 2020. We also collected the timelines of the accounts that respondents were following during this period to construct a measure of exposure to presidential election campaign content on Twitter. </a:t>
            </a:r>
            <a:endParaRPr dirty="0"/>
          </a:p>
        </p:txBody>
      </p:sp>
      <p:sp>
        <p:nvSpPr>
          <p:cNvPr id="142" name="Google Shape;142;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Dataset 1b US 2024</a:t>
            </a:r>
            <a:endParaRPr/>
          </a:p>
        </p:txBody>
      </p:sp>
      <p:sp>
        <p:nvSpPr>
          <p:cNvPr id="149" name="Google Shape;149;p7"/>
          <p:cNvSpPr txBox="1">
            <a:spLocks noGrp="1"/>
          </p:cNvSpPr>
          <p:nvPr>
            <p:ph type="body" idx="1"/>
          </p:nvPr>
        </p:nvSpPr>
        <p:spPr>
          <a:xfrm>
            <a:off x="1097279" y="1845734"/>
            <a:ext cx="10414363" cy="4023360"/>
          </a:xfrm>
          <a:prstGeom prst="rect">
            <a:avLst/>
          </a:prstGeom>
          <a:noFill/>
          <a:ln>
            <a:noFill/>
          </a:ln>
        </p:spPr>
        <p:txBody>
          <a:bodyPr spcFirstLastPara="1" wrap="square" lIns="0" tIns="45700" rIns="0" bIns="45700" anchor="t" anchorCtr="0">
            <a:normAutofit/>
          </a:bodyPr>
          <a:lstStyle/>
          <a:p>
            <a:pPr marL="0" lvl="0" indent="0" algn="just" rtl="0">
              <a:lnSpc>
                <a:spcPct val="107000"/>
              </a:lnSpc>
              <a:spcBef>
                <a:spcPts val="0"/>
              </a:spcBef>
              <a:spcAft>
                <a:spcPts val="0"/>
              </a:spcAft>
              <a:buClr>
                <a:srgbClr val="99CB38"/>
              </a:buClr>
              <a:buSzPts val="2000"/>
              <a:buNone/>
            </a:pPr>
            <a:r>
              <a:rPr lang="en-GB" dirty="0">
                <a:solidFill>
                  <a:srgbClr val="3F3F3F"/>
                </a:solidFill>
              </a:rPr>
              <a:t>2 Wave YouGov panel study. Wave 1 was fielded to over 5,000 respondents between 24 September – 21</a:t>
            </a:r>
            <a:r>
              <a:rPr lang="en-GB" baseline="30000" dirty="0">
                <a:solidFill>
                  <a:srgbClr val="3F3F3F"/>
                </a:solidFill>
              </a:rPr>
              <a:t>st</a:t>
            </a:r>
            <a:r>
              <a:rPr lang="en-GB" dirty="0">
                <a:solidFill>
                  <a:srgbClr val="3F3F3F"/>
                </a:solidFill>
              </a:rPr>
              <a:t> October 2024, and wave 2 was fielded post-election ( 12-26 November). Respondents to the pre-election survey were invited to share their Twitter handle with the research team. </a:t>
            </a:r>
            <a:r>
              <a:rPr lang="en-GB" dirty="0">
                <a:solidFill>
                  <a:schemeClr val="dk1"/>
                </a:solidFill>
              </a:rPr>
              <a:t>1306 </a:t>
            </a:r>
            <a:r>
              <a:rPr lang="en-GB" dirty="0">
                <a:solidFill>
                  <a:srgbClr val="3F3F3F"/>
                </a:solidFill>
              </a:rPr>
              <a:t> respondents agreed in the pre-election (wave 1) to share (23% of the overall sample). There were again 2 main stages of attrition: 127 did not subsequently provide a handle/provided an incorrect or empty handle</a:t>
            </a:r>
            <a:r>
              <a:rPr lang="en-GB" dirty="0"/>
              <a:t>. </a:t>
            </a:r>
            <a:r>
              <a:rPr lang="en-GB"/>
              <a:t>Of </a:t>
            </a:r>
            <a:r>
              <a:rPr lang="en-GB">
                <a:solidFill>
                  <a:srgbClr val="3F3F3F"/>
                </a:solidFill>
              </a:rPr>
              <a:t>the </a:t>
            </a:r>
            <a:r>
              <a:rPr lang="en-GB" dirty="0">
                <a:solidFill>
                  <a:srgbClr val="3F3F3F"/>
                </a:solidFill>
              </a:rPr>
              <a:t>remaining 1,179, 964 could be validated against the Twitter API, which constituted 15% of the overall sample. Of these 964 XX accounts,  individuals completed the post-election survey. </a:t>
            </a:r>
            <a:endParaRPr dirty="0"/>
          </a:p>
          <a:p>
            <a:pPr marL="0" lvl="0" indent="0" algn="just" rtl="0">
              <a:lnSpc>
                <a:spcPct val="107000"/>
              </a:lnSpc>
              <a:spcBef>
                <a:spcPts val="1200"/>
              </a:spcBef>
              <a:spcAft>
                <a:spcPts val="0"/>
              </a:spcAft>
              <a:buClr>
                <a:srgbClr val="99CB38"/>
              </a:buClr>
              <a:buSzPts val="2000"/>
              <a:buNone/>
            </a:pPr>
            <a:r>
              <a:rPr lang="en-GB" dirty="0">
                <a:solidFill>
                  <a:srgbClr val="3F3F3F"/>
                </a:solidFill>
              </a:rPr>
              <a:t>We collected the tweets, retweets and follows of these respondents during the period 24 September 2020 – 26 November 2020. Due to the new cost structure on X data collection post Musk, we were not able to collect the timelines of the accounts that respondents were following.</a:t>
            </a:r>
            <a:endParaRPr dirty="0"/>
          </a:p>
        </p:txBody>
      </p:sp>
      <p:sp>
        <p:nvSpPr>
          <p:cNvPr id="150" name="Google Shape;150;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1097280" y="0"/>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Dataset: Type 2</a:t>
            </a:r>
            <a:endParaRPr/>
          </a:p>
        </p:txBody>
      </p:sp>
      <p:sp>
        <p:nvSpPr>
          <p:cNvPr id="156" name="Google Shape;156;p8"/>
          <p:cNvSpPr txBox="1">
            <a:spLocks noGrp="1"/>
          </p:cNvSpPr>
          <p:nvPr>
            <p:ph type="body" idx="1"/>
          </p:nvPr>
        </p:nvSpPr>
        <p:spPr>
          <a:xfrm>
            <a:off x="1097280" y="1880557"/>
            <a:ext cx="10058400" cy="4425352"/>
          </a:xfrm>
          <a:prstGeom prst="rect">
            <a:avLst/>
          </a:prstGeom>
          <a:noFill/>
          <a:ln>
            <a:noFill/>
          </a:ln>
        </p:spPr>
        <p:txBody>
          <a:bodyPr spcFirstLastPara="1" wrap="square" lIns="0" tIns="45700" rIns="0" bIns="45700" anchor="t" anchorCtr="0">
            <a:normAutofit fontScale="55000" lnSpcReduction="20000"/>
          </a:bodyPr>
          <a:lstStyle/>
          <a:p>
            <a:pPr marL="91440" lvl="0" indent="-132715" algn="just" rtl="0">
              <a:lnSpc>
                <a:spcPct val="107000"/>
              </a:lnSpc>
              <a:spcBef>
                <a:spcPts val="0"/>
              </a:spcBef>
              <a:spcAft>
                <a:spcPts val="0"/>
              </a:spcAft>
              <a:buSzPct val="100000"/>
              <a:buChar char=" "/>
            </a:pPr>
            <a:r>
              <a:rPr lang="en-GB" sz="3800"/>
              <a:t>- Web-tracking data:</a:t>
            </a:r>
            <a:endParaRPr/>
          </a:p>
          <a:p>
            <a:pPr marL="384048" lvl="1" indent="-182880" algn="just" rtl="0">
              <a:lnSpc>
                <a:spcPct val="107000"/>
              </a:lnSpc>
              <a:spcBef>
                <a:spcPts val="800"/>
              </a:spcBef>
              <a:spcAft>
                <a:spcPts val="0"/>
              </a:spcAft>
              <a:buSzPct val="100000"/>
              <a:buChar char="◦"/>
            </a:pPr>
            <a:r>
              <a:rPr lang="en-GB" sz="2900"/>
              <a:t>Collected by YouGov in the UK</a:t>
            </a:r>
            <a:endParaRPr/>
          </a:p>
          <a:p>
            <a:pPr marL="384048" lvl="1" indent="-182880" algn="just" rtl="0">
              <a:lnSpc>
                <a:spcPct val="107000"/>
              </a:lnSpc>
              <a:spcBef>
                <a:spcPts val="800"/>
              </a:spcBef>
              <a:spcAft>
                <a:spcPts val="0"/>
              </a:spcAft>
              <a:buSzPct val="100000"/>
              <a:buChar char="◦"/>
            </a:pPr>
            <a:r>
              <a:rPr lang="en-GB" sz="2900"/>
              <a:t>Collected from mobile devices between 20 March-21 May 2020 (9 weeks) </a:t>
            </a:r>
            <a:endParaRPr/>
          </a:p>
          <a:p>
            <a:pPr marL="384048" lvl="1" indent="-182880" algn="just" rtl="0">
              <a:lnSpc>
                <a:spcPct val="107000"/>
              </a:lnSpc>
              <a:spcBef>
                <a:spcPts val="800"/>
              </a:spcBef>
              <a:spcAft>
                <a:spcPts val="0"/>
              </a:spcAft>
              <a:buSzPct val="100000"/>
              <a:buChar char="◦"/>
            </a:pPr>
            <a:r>
              <a:rPr lang="en-GB" sz="2900"/>
              <a:t>Includes URLs visited by participants that have been classified as “news navigation” </a:t>
            </a:r>
            <a:endParaRPr/>
          </a:p>
          <a:p>
            <a:pPr marL="384048" lvl="1" indent="-182880" algn="just" rtl="0">
              <a:lnSpc>
                <a:spcPct val="107000"/>
              </a:lnSpc>
              <a:spcBef>
                <a:spcPts val="800"/>
              </a:spcBef>
              <a:spcAft>
                <a:spcPts val="0"/>
              </a:spcAft>
              <a:buSzPct val="100000"/>
              <a:buChar char="◦"/>
            </a:pPr>
            <a:r>
              <a:rPr lang="en-GB" sz="2900"/>
              <a:t>URLs only available at domain level</a:t>
            </a:r>
            <a:endParaRPr/>
          </a:p>
          <a:p>
            <a:pPr marL="384048" lvl="1" indent="-182880" algn="just" rtl="0">
              <a:lnSpc>
                <a:spcPct val="107000"/>
              </a:lnSpc>
              <a:spcBef>
                <a:spcPts val="800"/>
              </a:spcBef>
              <a:spcAft>
                <a:spcPts val="0"/>
              </a:spcAft>
              <a:buSzPct val="100000"/>
              <a:buChar char="◦"/>
            </a:pPr>
            <a:r>
              <a:rPr lang="en-GB" sz="2900"/>
              <a:t>And information about referral apps: social media sites, messaging apps or Google.</a:t>
            </a:r>
            <a:endParaRPr/>
          </a:p>
          <a:p>
            <a:pPr marL="91440" lvl="0" indent="-132715" algn="just" rtl="0">
              <a:lnSpc>
                <a:spcPct val="107000"/>
              </a:lnSpc>
              <a:spcBef>
                <a:spcPts val="2400"/>
              </a:spcBef>
              <a:spcAft>
                <a:spcPts val="0"/>
              </a:spcAft>
              <a:buSzPct val="100000"/>
              <a:buChar char=" "/>
            </a:pPr>
            <a:r>
              <a:rPr lang="en-GB" sz="3800"/>
              <a:t>- Linked to a two-wave panel survey:</a:t>
            </a:r>
            <a:endParaRPr/>
          </a:p>
          <a:p>
            <a:pPr marL="384048" lvl="1" indent="-182880" algn="just" rtl="0">
              <a:lnSpc>
                <a:spcPct val="107000"/>
              </a:lnSpc>
              <a:spcBef>
                <a:spcPts val="800"/>
              </a:spcBef>
              <a:spcAft>
                <a:spcPts val="0"/>
              </a:spcAft>
              <a:buSzPct val="100000"/>
              <a:buChar char="◦"/>
            </a:pPr>
            <a:r>
              <a:rPr lang="en-GB" sz="2900"/>
              <a:t>Wave 1 (N=597) - after 5 weeks of tracking, measuring political attitudes, media habits and trust, demographics.</a:t>
            </a:r>
            <a:endParaRPr/>
          </a:p>
          <a:p>
            <a:pPr marL="384048" lvl="1" indent="-182880" algn="just" rtl="0">
              <a:lnSpc>
                <a:spcPct val="107000"/>
              </a:lnSpc>
              <a:spcBef>
                <a:spcPts val="800"/>
              </a:spcBef>
              <a:spcAft>
                <a:spcPts val="0"/>
              </a:spcAft>
              <a:buSzPct val="100000"/>
              <a:buChar char="◦"/>
            </a:pPr>
            <a:r>
              <a:rPr lang="en-GB" sz="2900"/>
              <a:t>Wave 2 (N=499) - final day of tracking, repeated questions about political attitudes, media habits and trust.</a:t>
            </a:r>
            <a:endParaRPr/>
          </a:p>
          <a:p>
            <a:pPr marL="91440" lvl="0" indent="-125729" algn="just" rtl="0">
              <a:lnSpc>
                <a:spcPct val="107000"/>
              </a:lnSpc>
              <a:spcBef>
                <a:spcPts val="3000"/>
              </a:spcBef>
              <a:spcAft>
                <a:spcPts val="0"/>
              </a:spcAft>
              <a:buSzPct val="100000"/>
              <a:buChar char=" "/>
            </a:pPr>
            <a:r>
              <a:rPr lang="en-GB" sz="3600"/>
              <a:t>Overall, this dataset provides a unique opportunity to link self-reported political attitudes and perceptions of the media to observed measures of online news consumption.</a:t>
            </a:r>
            <a:endParaRPr sz="3600"/>
          </a:p>
        </p:txBody>
      </p:sp>
      <p:sp>
        <p:nvSpPr>
          <p:cNvPr id="157" name="Google Shape;157;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GB" sz="3600" b="1"/>
              <a:t>Analysis</a:t>
            </a:r>
            <a:endParaRPr/>
          </a:p>
        </p:txBody>
      </p:sp>
      <p:sp>
        <p:nvSpPr>
          <p:cNvPr id="163" name="Google Shape;163;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just" rtl="0">
              <a:lnSpc>
                <a:spcPct val="100000"/>
              </a:lnSpc>
              <a:spcBef>
                <a:spcPts val="0"/>
              </a:spcBef>
              <a:spcAft>
                <a:spcPts val="0"/>
              </a:spcAft>
              <a:buSzPts val="2000"/>
              <a:buChar char=" "/>
            </a:pPr>
            <a:r>
              <a:rPr lang="en-GB"/>
              <a:t>Analysis of the datasets will occur in two phases. </a:t>
            </a:r>
            <a:endParaRPr/>
          </a:p>
          <a:p>
            <a:pPr marL="91440" lvl="0" indent="0" algn="just" rtl="0">
              <a:lnSpc>
                <a:spcPct val="100000"/>
              </a:lnSpc>
              <a:spcBef>
                <a:spcPts val="0"/>
              </a:spcBef>
              <a:spcAft>
                <a:spcPts val="0"/>
              </a:spcAft>
              <a:buSzPts val="2000"/>
              <a:buNone/>
            </a:pPr>
            <a:endParaRPr/>
          </a:p>
          <a:p>
            <a:pPr marL="91440" lvl="0" indent="-127000" algn="just" rtl="0">
              <a:lnSpc>
                <a:spcPct val="100000"/>
              </a:lnSpc>
              <a:spcBef>
                <a:spcPts val="0"/>
              </a:spcBef>
              <a:spcAft>
                <a:spcPts val="0"/>
              </a:spcAft>
              <a:buSzPts val="2000"/>
              <a:buChar char=" "/>
            </a:pPr>
            <a:r>
              <a:rPr lang="en-GB" i="1"/>
              <a:t>Phase (1) Proof of concept: </a:t>
            </a:r>
            <a:r>
              <a:rPr lang="en-GB"/>
              <a:t>we will design and generate a range of new attitudinal and behavioural variables from individuals' DTD that maintain respondent anonymity and that can be used to a) validate and b) augment and enhance the survey responses.</a:t>
            </a:r>
            <a:endParaRPr/>
          </a:p>
          <a:p>
            <a:pPr marL="91440" lvl="0" indent="0" algn="just" rtl="0">
              <a:lnSpc>
                <a:spcPct val="100000"/>
              </a:lnSpc>
              <a:spcBef>
                <a:spcPts val="0"/>
              </a:spcBef>
              <a:spcAft>
                <a:spcPts val="0"/>
              </a:spcAft>
              <a:buSzPts val="2000"/>
              <a:buNone/>
            </a:pPr>
            <a:endParaRPr i="1"/>
          </a:p>
          <a:p>
            <a:pPr marL="91440" lvl="0" indent="-127000" algn="just" rtl="0">
              <a:lnSpc>
                <a:spcPct val="100000"/>
              </a:lnSpc>
              <a:spcBef>
                <a:spcPts val="0"/>
              </a:spcBef>
              <a:spcAft>
                <a:spcPts val="0"/>
              </a:spcAft>
              <a:buSzPts val="2000"/>
              <a:buChar char=" "/>
            </a:pPr>
            <a:r>
              <a:rPr lang="en-GB" i="1"/>
              <a:t>Phase (2) Proof of value:</a:t>
            </a:r>
            <a:r>
              <a:rPr lang="en-GB"/>
              <a:t> we will investigate the newly generated DTD variables for sources of bias, i.e. device coverage, response rates and measurement error. </a:t>
            </a:r>
            <a:endParaRPr/>
          </a:p>
        </p:txBody>
      </p:sp>
      <p:sp>
        <p:nvSpPr>
          <p:cNvPr id="164" name="Google Shape;164;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3690</Words>
  <Application>Microsoft Office PowerPoint</Application>
  <PresentationFormat>Widescreen</PresentationFormat>
  <Paragraphs>322</Paragraphs>
  <Slides>28</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Garamond</vt:lpstr>
      <vt:lpstr>Calibri</vt:lpstr>
      <vt:lpstr>Noto Sans Symbols</vt:lpstr>
      <vt:lpstr>Arial</vt:lpstr>
      <vt:lpstr>Retrospect</vt:lpstr>
      <vt:lpstr>DIGISURVOR Workshop 1 ‘Linking Digital Footprint and Survey Data for Open Research’</vt:lpstr>
      <vt:lpstr>PowerPoint Presentation</vt:lpstr>
      <vt:lpstr>Introducing DIGISURVOR: “Linking Digital Footprint and Survey Data for Open Research”</vt:lpstr>
      <vt:lpstr>The Datasets: Overview</vt:lpstr>
      <vt:lpstr>Dataset: Type 1</vt:lpstr>
      <vt:lpstr>Dataset 1a US 2020</vt:lpstr>
      <vt:lpstr>Dataset 1b US 2024</vt:lpstr>
      <vt:lpstr>Dataset: Type 2</vt:lpstr>
      <vt:lpstr>Analysis</vt:lpstr>
      <vt:lpstr>Phase (1) Proof of concept – Datasets 1a and 1b</vt:lpstr>
      <vt:lpstr>Phase (1) Proof of concept – Dataset 2</vt:lpstr>
      <vt:lpstr>What we have done so far</vt:lpstr>
      <vt:lpstr>Variable Construction (Dataset 1a/1b)</vt:lpstr>
      <vt:lpstr>Example Variables (Dataset 1a/1b) – 56</vt:lpstr>
      <vt:lpstr>How AI/NLP can help in estimating variable values</vt:lpstr>
      <vt:lpstr>How AI/NLP can help in estimating variable values</vt:lpstr>
      <vt:lpstr>How AI/NLP can help in estimating variable values</vt:lpstr>
      <vt:lpstr>Next steps – Proof of value phase</vt:lpstr>
      <vt:lpstr>Identifying non-response in digital trace data</vt:lpstr>
      <vt:lpstr>Identifying measurement error</vt:lpstr>
      <vt:lpstr>Methods for estimation and correction for error</vt:lpstr>
      <vt:lpstr>Questions for discussion groups</vt:lpstr>
      <vt:lpstr>You can get a copy of this presentation from: https://tinyurl.com/digisurvor-pres </vt:lpstr>
      <vt:lpstr>Summary &amp; Next steps</vt:lpstr>
      <vt:lpstr>Open research data challenge  </vt:lpstr>
      <vt:lpstr>Regulation </vt:lpstr>
      <vt:lpstr>Follow 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Rachel Gibson</dc:creator>
  <cp:lastModifiedBy>Rachel Gibson</cp:lastModifiedBy>
  <cp:revision>4</cp:revision>
  <dcterms:created xsi:type="dcterms:W3CDTF">2024-11-13T15:23:09Z</dcterms:created>
  <dcterms:modified xsi:type="dcterms:W3CDTF">2025-02-14T14:55:20Z</dcterms:modified>
</cp:coreProperties>
</file>