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7"/>
  </p:notesMasterIdLst>
  <p:sldIdLst>
    <p:sldId id="257" r:id="rId3"/>
    <p:sldId id="335" r:id="rId4"/>
    <p:sldId id="1749" r:id="rId5"/>
    <p:sldId id="554" r:id="rId6"/>
    <p:sldId id="288" r:id="rId7"/>
    <p:sldId id="1748" r:id="rId8"/>
    <p:sldId id="320" r:id="rId9"/>
    <p:sldId id="321" r:id="rId10"/>
    <p:sldId id="315" r:id="rId11"/>
    <p:sldId id="276" r:id="rId12"/>
    <p:sldId id="1750" r:id="rId13"/>
    <p:sldId id="1751" r:id="rId14"/>
    <p:sldId id="308" r:id="rId15"/>
    <p:sldId id="307" r:id="rId16"/>
    <p:sldId id="309" r:id="rId17"/>
    <p:sldId id="1754" r:id="rId18"/>
    <p:sldId id="318" r:id="rId19"/>
    <p:sldId id="1756" r:id="rId20"/>
    <p:sldId id="376" r:id="rId21"/>
    <p:sldId id="1755" r:id="rId22"/>
    <p:sldId id="278" r:id="rId23"/>
    <p:sldId id="375" r:id="rId24"/>
    <p:sldId id="1757" r:id="rId25"/>
    <p:sldId id="17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69" y="1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42E38-F172-4570-90FC-3221E635737E}"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41F95-2A23-4406-824D-17851F981077}" type="slidenum">
              <a:rPr lang="en-GB" smtClean="0"/>
              <a:t>‹#›</a:t>
            </a:fld>
            <a:endParaRPr lang="en-GB"/>
          </a:p>
        </p:txBody>
      </p:sp>
    </p:spTree>
    <p:extLst>
      <p:ext uri="{BB962C8B-B14F-4D97-AF65-F5344CB8AC3E}">
        <p14:creationId xmlns:p14="http://schemas.microsoft.com/office/powerpoint/2010/main" val="3720945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start – some acknowledgments</a:t>
            </a:r>
          </a:p>
          <a:p>
            <a:endParaRPr lang="en-GB" dirty="0"/>
          </a:p>
          <a:p>
            <a:r>
              <a:rPr lang="en-GB" dirty="0"/>
              <a:t>This work was funded under an ESRC grant and is part of a larger project I am undertaking with Luke, Tarek and Matt</a:t>
            </a:r>
          </a:p>
          <a:p>
            <a:endParaRPr lang="en-GB" dirty="0"/>
          </a:p>
        </p:txBody>
      </p:sp>
      <p:sp>
        <p:nvSpPr>
          <p:cNvPr id="4" name="Slide Number Placeholder 3"/>
          <p:cNvSpPr>
            <a:spLocks noGrp="1"/>
          </p:cNvSpPr>
          <p:nvPr>
            <p:ph type="sldNum" sz="quarter" idx="5"/>
          </p:nvPr>
        </p:nvSpPr>
        <p:spPr/>
        <p:txBody>
          <a:bodyPr/>
          <a:lstStyle/>
          <a:p>
            <a:fld id="{A09376D7-29B8-004B-A104-9ED365E6C72D}" type="slidenum">
              <a:rPr lang="en-GB" smtClean="0"/>
              <a:t>2</a:t>
            </a:fld>
            <a:endParaRPr lang="en-GB"/>
          </a:p>
        </p:txBody>
      </p:sp>
    </p:spTree>
    <p:extLst>
      <p:ext uri="{BB962C8B-B14F-4D97-AF65-F5344CB8AC3E}">
        <p14:creationId xmlns:p14="http://schemas.microsoft.com/office/powerpoint/2010/main" val="9730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get us started, what are we trying to do and why?</a:t>
            </a:r>
          </a:p>
          <a:p>
            <a:endParaRPr lang="en-GB"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Arial" pitchFamily="34" charset="0"/>
              </a:rPr>
              <a:t>As with other forms of data linkage, survey data can benefit from additional data covering areas not included in the original questionnaire, perhaps because of their complexity, or due to space limitations. At the same time, social media data can benefit from the structure and direction of survey data. For example, we can also begin to analyse how the social media data vary between different groups of interest – such as different age or income groups – assuming that information is collected in the survey. </a:t>
            </a:r>
            <a:endParaRPr lang="en-GB" dirty="0"/>
          </a:p>
          <a:p>
            <a:endParaRPr lang="en-GB" dirty="0"/>
          </a:p>
          <a:p>
            <a:r>
              <a:rPr lang="en-GB" dirty="0"/>
              <a:t>For example,</a:t>
            </a:r>
            <a:r>
              <a:rPr lang="en-GB" baseline="0" dirty="0"/>
              <a:t> I piloted this approach in the 2017 UK General Election.</a:t>
            </a:r>
          </a:p>
          <a:p>
            <a:endParaRPr lang="en-GB" baseline="0" dirty="0"/>
          </a:p>
          <a:p>
            <a:r>
              <a:rPr lang="en-GB" baseline="0" dirty="0"/>
              <a:t>Survey data gave me lots of reported information about attitudes to policies, but Twitter data added texture: what were people actually talking about; who were they talking with; where were they getting information?</a:t>
            </a:r>
          </a:p>
          <a:p>
            <a:endParaRPr lang="en-GB" baseline="0" dirty="0"/>
          </a:p>
          <a:p>
            <a:r>
              <a:rPr lang="en-GB" baseline="0" dirty="0"/>
              <a:t>Similarly, by linking the survey data on to the social media, I could analyse conversations by whether people voted Labour, Conservative, or not at all. </a:t>
            </a:r>
            <a:endParaRPr lang="en-GB" dirty="0"/>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376D7-29B8-004B-A104-9ED365E6C72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502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BSA </a:t>
            </a:r>
            <a:r>
              <a:rPr lang="en-GB" altLang="en-US" sz="1200" dirty="0"/>
              <a:t>N=4328, RR = 51.0%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en-US" sz="1200" dirty="0"/>
              <a:t>NCP N= 2184, RR = 14.7</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altLang="en-US" sz="1200" dirty="0"/>
              <a:t>IP 1600 RR 31.2 IP1, 484.4 IP4, 61.8</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92E421-444A-42FC-B6BC-65D08DB4DC89}"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alt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25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9376D7-29B8-004B-A104-9ED365E6C72D}" type="slidenum">
              <a:rPr lang="en-GB" smtClean="0"/>
              <a:t>9</a:t>
            </a:fld>
            <a:endParaRPr lang="en-GB"/>
          </a:p>
        </p:txBody>
      </p:sp>
    </p:spTree>
    <p:extLst>
      <p:ext uri="{BB962C8B-B14F-4D97-AF65-F5344CB8AC3E}">
        <p14:creationId xmlns:p14="http://schemas.microsoft.com/office/powerpoint/2010/main" val="110730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9376D7-29B8-004B-A104-9ED365E6C72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0776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a:lnSpc>
                <a:spcPct val="100000"/>
              </a:lnSpc>
              <a:spcBef>
                <a:spcPts val="0"/>
              </a:spcBef>
              <a:defRPr sz="2067" b="1">
                <a:latin typeface="Helvetica"/>
                <a:ea typeface="Helvetica"/>
                <a:cs typeface="Helvetica"/>
                <a:sym typeface="Helvetica"/>
              </a:defRPr>
            </a:pPr>
            <a:r>
              <a:rPr lang="en-US" sz="1200" dirty="0"/>
              <a:t>Syntactic and Lexical Features</a:t>
            </a:r>
            <a:endParaRPr lang="en-US" sz="1200" b="0" dirty="0">
              <a:latin typeface="Arial"/>
              <a:ea typeface="Arial"/>
              <a:cs typeface="Arial"/>
              <a:sym typeface="Arial"/>
            </a:endParaRPr>
          </a:p>
          <a:p>
            <a:pPr algn="l" defTabSz="457200">
              <a:lnSpc>
                <a:spcPct val="100000"/>
              </a:lnSpc>
              <a:spcBef>
                <a:spcPts val="0"/>
              </a:spcBef>
              <a:defRPr sz="2067">
                <a:latin typeface="Helvetica"/>
                <a:ea typeface="Helvetica"/>
                <a:cs typeface="Helvetica"/>
                <a:sym typeface="Helvetica"/>
              </a:defRPr>
            </a:pPr>
            <a:r>
              <a:rPr lang="en-US" sz="1200" dirty="0"/>
              <a:t>Tweets were subject to the following pre-processing steps: remove “RT”, remove irregular whitespace, remove URLs, remove emojis, remove hash symbol, separate camel case hashtags into separate words, remove @ symbol from mentions, offset punctuation, create </a:t>
            </a:r>
            <a:r>
              <a:rPr lang="en-US" sz="1200" dirty="0" err="1"/>
              <a:t>endmarket</a:t>
            </a:r>
            <a:r>
              <a:rPr lang="en-US" sz="1200" dirty="0"/>
              <a:t> punctuation for tweets when absent.</a:t>
            </a:r>
          </a:p>
          <a:p>
            <a:endParaRPr lang="en-GB" dirty="0"/>
          </a:p>
        </p:txBody>
      </p:sp>
      <p:sp>
        <p:nvSpPr>
          <p:cNvPr id="4" name="Slide Number Placeholder 3"/>
          <p:cNvSpPr>
            <a:spLocks noGrp="1"/>
          </p:cNvSpPr>
          <p:nvPr>
            <p:ph type="sldNum" sz="quarter" idx="5"/>
          </p:nvPr>
        </p:nvSpPr>
        <p:spPr/>
        <p:txBody>
          <a:bodyPr/>
          <a:lstStyle/>
          <a:p>
            <a:fld id="{A09376D7-29B8-004B-A104-9ED365E6C72D}" type="slidenum">
              <a:rPr lang="en-GB" smtClean="0"/>
              <a:t>22</a:t>
            </a:fld>
            <a:endParaRPr lang="en-GB"/>
          </a:p>
        </p:txBody>
      </p:sp>
    </p:spTree>
    <p:extLst>
      <p:ext uri="{BB962C8B-B14F-4D97-AF65-F5344CB8AC3E}">
        <p14:creationId xmlns:p14="http://schemas.microsoft.com/office/powerpoint/2010/main" val="3416904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4F8F-656A-76B4-5F88-27470A1613EC}"/>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F4874C5-67C4-0972-2FBF-269D6C08B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81FA210-D8BE-C6B3-4968-7A0C315F3F98}"/>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5" name="Footer Placeholder 4">
            <a:extLst>
              <a:ext uri="{FF2B5EF4-FFF2-40B4-BE49-F238E27FC236}">
                <a16:creationId xmlns:a16="http://schemas.microsoft.com/office/drawing/2014/main" id="{5E945B4C-BAB5-4969-62C5-98F6173F3C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FF4D77-FE7E-9318-6B6C-689F3A02D9E6}"/>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69226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6EEC-EC63-2600-56E8-58901628BD3C}"/>
              </a:ext>
            </a:extLst>
          </p:cNvPr>
          <p:cNvSpPr>
            <a:spLocks noGrp="1"/>
          </p:cNvSpPr>
          <p:nvPr>
            <p:ph type="title"/>
          </p:nvPr>
        </p:nvSpPr>
        <p:spPr/>
        <p:txBody>
          <a:bodyPr/>
          <a:lstStyle>
            <a:lvl1pPr>
              <a:defRPr sz="3600" b="1">
                <a:latin typeface="Garamond" panose="02020404030301010803" pitchFamily="18" charset="0"/>
              </a:defRPr>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0CB54150-E440-7BAE-8FDB-DC1D3ADEB137}"/>
              </a:ext>
            </a:extLst>
          </p:cNvPr>
          <p:cNvSpPr>
            <a:spLocks noGrp="1"/>
          </p:cNvSpPr>
          <p:nvPr>
            <p:ph type="body" orient="vert" idx="1"/>
          </p:nvPr>
        </p:nvSpPr>
        <p:spPr/>
        <p:txBody>
          <a:bodyPr vert="eaVert"/>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6FEE72E2-9CD2-0329-5A03-6D8706F29117}"/>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5" name="Footer Placeholder 4">
            <a:extLst>
              <a:ext uri="{FF2B5EF4-FFF2-40B4-BE49-F238E27FC236}">
                <a16:creationId xmlns:a16="http://schemas.microsoft.com/office/drawing/2014/main" id="{AF204015-C046-648D-0411-612BF22A05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997F85-319C-E055-3F0F-CB811BC8A834}"/>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24599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E97A1-09C2-20CE-8FB7-A4AB8F2A79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1B6D557-357C-990E-31E2-B8E3B6E86F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7B315B-659D-A9BF-C10E-682498C476F5}"/>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5" name="Footer Placeholder 4">
            <a:extLst>
              <a:ext uri="{FF2B5EF4-FFF2-40B4-BE49-F238E27FC236}">
                <a16:creationId xmlns:a16="http://schemas.microsoft.com/office/drawing/2014/main" id="{5FBEAA0E-F3C3-EAB6-C346-10A25767B5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F7A35-6F5B-1D70-9DA2-70031AB2D6F2}"/>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206474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Purple">
    <p:bg>
      <p:bgPr>
        <a:solidFill>
          <a:srgbClr val="DEBAD9"/>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6834AC1-CBE6-BEBF-0040-C24071A39836}"/>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619B9AF-4893-F111-EFA3-68AC6EAACCEF}"/>
              </a:ext>
            </a:extLst>
          </p:cNvPr>
          <p:cNvCxnSpPr>
            <a:cxnSpLocks/>
          </p:cNvCxnSpPr>
          <p:nvPr userDrawn="1"/>
        </p:nvCxnSpPr>
        <p:spPr>
          <a:xfrm>
            <a:off x="539749" y="6182814"/>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6BBC365D-5A31-291F-D402-C279B06E251A}"/>
              </a:ext>
            </a:extLst>
          </p:cNvPr>
          <p:cNvSpPr>
            <a:spLocks noGrp="1"/>
          </p:cNvSpPr>
          <p:nvPr>
            <p:ph type="pic" sz="quarter" idx="13"/>
          </p:nvPr>
        </p:nvSpPr>
        <p:spPr>
          <a:xfrm>
            <a:off x="6096000" y="0"/>
            <a:ext cx="6096000" cy="6858000"/>
          </a:xfrm>
        </p:spPr>
        <p:txBody>
          <a:bodyPr bIns="1080000" anchor="ctr" anchorCtr="1"/>
          <a:lstStyle>
            <a:lvl1pPr algn="ctr">
              <a:defRPr sz="1200"/>
            </a:lvl1pPr>
          </a:lstStyle>
          <a:p>
            <a:r>
              <a:rPr lang="en-GB"/>
              <a:t>Click icon to add picture</a:t>
            </a:r>
            <a:endParaRPr lang="en-GB" dirty="0"/>
          </a:p>
        </p:txBody>
      </p:sp>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51" y="6280150"/>
            <a:ext cx="5083200" cy="477455"/>
          </a:xfrm>
        </p:spPr>
        <p:txBody>
          <a:bodyPr>
            <a:noAutofit/>
          </a:bodyPr>
          <a:lstStyle>
            <a:lvl1pPr marL="0" indent="0" algn="l">
              <a:lnSpc>
                <a:spcPct val="100000"/>
              </a:lnSpc>
              <a:spcBef>
                <a:spcPts val="0"/>
              </a:spcBef>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&lt;Additional info if required e.g. date / version&gt;</a:t>
            </a:r>
          </a:p>
        </p:txBody>
      </p: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[Title: Purple] L1 &lt;Heading&gt;</a:t>
            </a:r>
          </a:p>
          <a:p>
            <a:pPr lvl="1"/>
            <a:r>
              <a:rPr lang="en-GB" dirty="0"/>
              <a:t>Second level &lt;Subheading&gt;</a:t>
            </a:r>
          </a:p>
        </p:txBody>
      </p:sp>
    </p:spTree>
    <p:extLst>
      <p:ext uri="{BB962C8B-B14F-4D97-AF65-F5344CB8AC3E}">
        <p14:creationId xmlns:p14="http://schemas.microsoft.com/office/powerpoint/2010/main" val="3163539563"/>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Raspberry">
    <p:bg>
      <p:bgPr>
        <a:solidFill>
          <a:srgbClr val="FABFD4"/>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5E1B58F-460C-2611-77DC-089742EEB151}"/>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EB6C7E8-2BCA-C62B-26C3-730EB57958F6}"/>
              </a:ext>
            </a:extLst>
          </p:cNvPr>
          <p:cNvCxnSpPr>
            <a:cxnSpLocks/>
          </p:cNvCxnSpPr>
          <p:nvPr userDrawn="1"/>
        </p:nvCxnSpPr>
        <p:spPr>
          <a:xfrm>
            <a:off x="539749" y="6182814"/>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6BBC365D-5A31-291F-D402-C279B06E251A}"/>
              </a:ext>
            </a:extLst>
          </p:cNvPr>
          <p:cNvSpPr>
            <a:spLocks noGrp="1"/>
          </p:cNvSpPr>
          <p:nvPr>
            <p:ph type="pic" sz="quarter" idx="13"/>
          </p:nvPr>
        </p:nvSpPr>
        <p:spPr>
          <a:xfrm>
            <a:off x="6096000" y="0"/>
            <a:ext cx="6096000" cy="6858000"/>
          </a:xfrm>
        </p:spPr>
        <p:txBody>
          <a:bodyPr bIns="1080000" anchor="ctr" anchorCtr="1"/>
          <a:lstStyle>
            <a:lvl1pPr algn="ctr">
              <a:defRPr sz="1200"/>
            </a:lvl1pPr>
          </a:lstStyle>
          <a:p>
            <a:r>
              <a:rPr lang="en-GB"/>
              <a:t>Click icon to add picture</a:t>
            </a:r>
          </a:p>
        </p:txBody>
      </p:sp>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51" y="6280150"/>
            <a:ext cx="5083200" cy="477455"/>
          </a:xfrm>
        </p:spPr>
        <p:txBody>
          <a:bodyPr>
            <a:noAutofit/>
          </a:bodyPr>
          <a:lstStyle>
            <a:lvl1pPr marL="0" indent="0" algn="l">
              <a:lnSpc>
                <a:spcPct val="100000"/>
              </a:lnSpc>
              <a:spcBef>
                <a:spcPts val="0"/>
              </a:spcBef>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&lt;Additional info if required e.g. date / version&gt;</a:t>
            </a:r>
          </a:p>
        </p:txBody>
      </p: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[Title: Raspberry] L1 &lt;Heading&gt;</a:t>
            </a:r>
          </a:p>
          <a:p>
            <a:pPr lvl="1"/>
            <a:r>
              <a:rPr lang="en-GB" dirty="0"/>
              <a:t>Second level &lt;Subheading&gt;</a:t>
            </a:r>
          </a:p>
        </p:txBody>
      </p:sp>
    </p:spTree>
    <p:extLst>
      <p:ext uri="{BB962C8B-B14F-4D97-AF65-F5344CB8AC3E}">
        <p14:creationId xmlns:p14="http://schemas.microsoft.com/office/powerpoint/2010/main" val="2228196756"/>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Mint Green">
    <p:bg>
      <p:bgPr>
        <a:solidFill>
          <a:srgbClr val="99DECF"/>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1C7304A-E5F9-E11F-D974-FB513B32DD5D}"/>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C72A8A4-4561-B2F7-9961-A7889E5EC70D}"/>
              </a:ext>
            </a:extLst>
          </p:cNvPr>
          <p:cNvCxnSpPr>
            <a:cxnSpLocks/>
          </p:cNvCxnSpPr>
          <p:nvPr userDrawn="1"/>
        </p:nvCxnSpPr>
        <p:spPr>
          <a:xfrm>
            <a:off x="539749" y="6182814"/>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6BBC365D-5A31-291F-D402-C279B06E251A}"/>
              </a:ext>
            </a:extLst>
          </p:cNvPr>
          <p:cNvSpPr>
            <a:spLocks noGrp="1"/>
          </p:cNvSpPr>
          <p:nvPr>
            <p:ph type="pic" sz="quarter" idx="13"/>
          </p:nvPr>
        </p:nvSpPr>
        <p:spPr>
          <a:xfrm>
            <a:off x="6096000" y="0"/>
            <a:ext cx="6096000" cy="6858000"/>
          </a:xfrm>
        </p:spPr>
        <p:txBody>
          <a:bodyPr bIns="1080000" anchor="ctr" anchorCtr="1"/>
          <a:lstStyle>
            <a:lvl1pPr algn="ctr">
              <a:defRPr sz="1200"/>
            </a:lvl1pPr>
          </a:lstStyle>
          <a:p>
            <a:r>
              <a:rPr lang="en-GB"/>
              <a:t>Click icon to add picture</a:t>
            </a:r>
            <a:endParaRPr lang="en-GB" dirty="0"/>
          </a:p>
        </p:txBody>
      </p:sp>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51" y="6280150"/>
            <a:ext cx="5083200" cy="477455"/>
          </a:xfrm>
        </p:spPr>
        <p:txBody>
          <a:bodyPr>
            <a:noAutofit/>
          </a:bodyPr>
          <a:lstStyle>
            <a:lvl1pPr marL="0" indent="0" algn="l">
              <a:lnSpc>
                <a:spcPct val="100000"/>
              </a:lnSpc>
              <a:spcBef>
                <a:spcPts val="0"/>
              </a:spcBef>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&lt;Additional info if required e.g. date / version&gt;</a:t>
            </a:r>
          </a:p>
        </p:txBody>
      </p: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[Title: Mint Green] L1 &lt;Heading&gt;</a:t>
            </a:r>
          </a:p>
          <a:p>
            <a:pPr lvl="1"/>
            <a:r>
              <a:rPr lang="en-GB" dirty="0"/>
              <a:t>Second level &lt;Subheading&gt;</a:t>
            </a:r>
          </a:p>
        </p:txBody>
      </p:sp>
    </p:spTree>
    <p:extLst>
      <p:ext uri="{BB962C8B-B14F-4D97-AF65-F5344CB8AC3E}">
        <p14:creationId xmlns:p14="http://schemas.microsoft.com/office/powerpoint/2010/main" val="3205394626"/>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Tangerine">
    <p:bg>
      <p:bgPr>
        <a:solidFill>
          <a:srgbClr val="FFCC99"/>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2D9C2C-C802-36BF-6B12-69BD0EA9BCD8}"/>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4A76717-D494-7203-BA09-02D533709F76}"/>
              </a:ext>
            </a:extLst>
          </p:cNvPr>
          <p:cNvCxnSpPr>
            <a:cxnSpLocks/>
          </p:cNvCxnSpPr>
          <p:nvPr userDrawn="1"/>
        </p:nvCxnSpPr>
        <p:spPr>
          <a:xfrm>
            <a:off x="539749" y="6182814"/>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6BBC365D-5A31-291F-D402-C279B06E251A}"/>
              </a:ext>
            </a:extLst>
          </p:cNvPr>
          <p:cNvSpPr>
            <a:spLocks noGrp="1"/>
          </p:cNvSpPr>
          <p:nvPr>
            <p:ph type="pic" sz="quarter" idx="13"/>
          </p:nvPr>
        </p:nvSpPr>
        <p:spPr>
          <a:xfrm>
            <a:off x="6096000" y="0"/>
            <a:ext cx="6096000" cy="6858000"/>
          </a:xfrm>
        </p:spPr>
        <p:txBody>
          <a:bodyPr bIns="1080000" anchor="ctr" anchorCtr="1"/>
          <a:lstStyle>
            <a:lvl1pPr algn="ctr">
              <a:defRPr sz="1200"/>
            </a:lvl1pPr>
          </a:lstStyle>
          <a:p>
            <a:r>
              <a:rPr lang="en-GB"/>
              <a:t>Click icon to add picture</a:t>
            </a:r>
          </a:p>
        </p:txBody>
      </p:sp>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51" y="6280150"/>
            <a:ext cx="5083200" cy="477455"/>
          </a:xfrm>
        </p:spPr>
        <p:txBody>
          <a:bodyPr>
            <a:noAutofit/>
          </a:bodyPr>
          <a:lstStyle>
            <a:lvl1pPr marL="0" indent="0" algn="l">
              <a:lnSpc>
                <a:spcPct val="100000"/>
              </a:lnSpc>
              <a:spcBef>
                <a:spcPts val="0"/>
              </a:spcBef>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&lt;Additional info if required e.g. date / version&gt;</a:t>
            </a:r>
          </a:p>
        </p:txBody>
      </p: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[Title: Tangerine] L1 &lt;Heading&gt;</a:t>
            </a:r>
          </a:p>
          <a:p>
            <a:pPr lvl="1"/>
            <a:r>
              <a:rPr lang="en-GB" dirty="0"/>
              <a:t>Second level &lt;Subheading&gt;</a:t>
            </a:r>
          </a:p>
        </p:txBody>
      </p:sp>
    </p:spTree>
    <p:extLst>
      <p:ext uri="{BB962C8B-B14F-4D97-AF65-F5344CB8AC3E}">
        <p14:creationId xmlns:p14="http://schemas.microsoft.com/office/powerpoint/2010/main" val="4123662722"/>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teel Blue">
    <p:bg>
      <p:bgPr>
        <a:solidFill>
          <a:srgbClr val="C7CCED"/>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98EF8B-265C-96CB-EE67-81692DA69EAE}"/>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4000E05-E96B-CD95-3BC9-91640ADA6476}"/>
              </a:ext>
            </a:extLst>
          </p:cNvPr>
          <p:cNvCxnSpPr>
            <a:cxnSpLocks/>
          </p:cNvCxnSpPr>
          <p:nvPr userDrawn="1"/>
        </p:nvCxnSpPr>
        <p:spPr>
          <a:xfrm>
            <a:off x="539749" y="6182814"/>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6BBC365D-5A31-291F-D402-C279B06E251A}"/>
              </a:ext>
            </a:extLst>
          </p:cNvPr>
          <p:cNvSpPr>
            <a:spLocks noGrp="1"/>
          </p:cNvSpPr>
          <p:nvPr>
            <p:ph type="pic" sz="quarter" idx="13"/>
          </p:nvPr>
        </p:nvSpPr>
        <p:spPr>
          <a:xfrm>
            <a:off x="6096000" y="0"/>
            <a:ext cx="6096000" cy="6858000"/>
          </a:xfrm>
        </p:spPr>
        <p:txBody>
          <a:bodyPr bIns="1080000" anchor="ctr" anchorCtr="1"/>
          <a:lstStyle>
            <a:lvl1pPr algn="ctr">
              <a:defRPr sz="1200"/>
            </a:lvl1pPr>
          </a:lstStyle>
          <a:p>
            <a:r>
              <a:rPr lang="en-GB"/>
              <a:t>Click icon to add picture</a:t>
            </a:r>
          </a:p>
        </p:txBody>
      </p:sp>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51" y="6280150"/>
            <a:ext cx="5083200" cy="477455"/>
          </a:xfrm>
        </p:spPr>
        <p:txBody>
          <a:bodyPr>
            <a:noAutofit/>
          </a:bodyPr>
          <a:lstStyle>
            <a:lvl1pPr marL="0" indent="0" algn="l">
              <a:lnSpc>
                <a:spcPct val="100000"/>
              </a:lnSpc>
              <a:spcBef>
                <a:spcPts val="0"/>
              </a:spcBef>
              <a:buNone/>
              <a:defRPr sz="12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&lt;Additional info if required e.g. date / version&gt;</a:t>
            </a:r>
          </a:p>
        </p:txBody>
      </p: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[Title: Steel Blue] L1 &lt;Heading&gt;</a:t>
            </a:r>
          </a:p>
          <a:p>
            <a:pPr lvl="1"/>
            <a:r>
              <a:rPr lang="en-GB" dirty="0"/>
              <a:t>Second level &lt;Subheading&gt;</a:t>
            </a:r>
          </a:p>
        </p:txBody>
      </p:sp>
    </p:spTree>
    <p:extLst>
      <p:ext uri="{BB962C8B-B14F-4D97-AF65-F5344CB8AC3E}">
        <p14:creationId xmlns:p14="http://schemas.microsoft.com/office/powerpoint/2010/main" val="220899508"/>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Purple">
    <p:bg>
      <p:bgPr>
        <a:solidFill>
          <a:srgbClr val="DEBAD9"/>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49" y="644400"/>
            <a:ext cx="11109600" cy="579083"/>
          </a:xfrm>
        </p:spPr>
        <p:txBody>
          <a:bodyPr>
            <a:noAutofit/>
          </a:bodyPr>
          <a:lstStyle>
            <a:lvl1pPr marL="0" indent="0" algn="l">
              <a:lnSpc>
                <a:spcPct val="100000"/>
              </a:lnSpc>
              <a:spcBef>
                <a:spcPts val="0"/>
              </a:spcBef>
              <a:buNone/>
              <a:defRPr sz="24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&lt;Section&gt;</a:t>
            </a:r>
          </a:p>
        </p:txBody>
      </p:sp>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11109600"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[Divider: Purple]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3B93B763-F3D7-2D20-A037-78B6B238792B}"/>
              </a:ext>
            </a:extLst>
          </p:cNvPr>
          <p:cNvCxnSpPr>
            <a:cxnSpLocks/>
          </p:cNvCxnSpPr>
          <p:nvPr userDrawn="1"/>
        </p:nvCxnSpPr>
        <p:spPr>
          <a:xfrm>
            <a:off x="539750" y="539750"/>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8274C5A-71BF-9AFA-9932-4C01CF9FA514}"/>
              </a:ext>
            </a:extLst>
          </p:cNvPr>
          <p:cNvCxnSpPr>
            <a:cxnSpLocks/>
          </p:cNvCxnSpPr>
          <p:nvPr userDrawn="1"/>
        </p:nvCxnSpPr>
        <p:spPr>
          <a:xfrm>
            <a:off x="539750" y="6315075"/>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484230"/>
      </p:ext>
    </p:extLst>
  </p:cSld>
  <p:clrMapOvr>
    <a:masterClrMapping/>
  </p:clrMapOvr>
  <p:extLst>
    <p:ext uri="{DCECCB84-F9BA-43D5-87BE-67443E8EF086}">
      <p15:sldGuideLst xmlns:p15="http://schemas.microsoft.com/office/powerpoint/2012/main">
        <p15:guide id="2" pos="674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Raspberry">
    <p:bg>
      <p:bgPr>
        <a:solidFill>
          <a:srgbClr val="FABFD4"/>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49" y="644400"/>
            <a:ext cx="11109600" cy="579083"/>
          </a:xfrm>
        </p:spPr>
        <p:txBody>
          <a:bodyPr>
            <a:noAutofit/>
          </a:bodyPr>
          <a:lstStyle>
            <a:lvl1pPr marL="0" indent="0" algn="l">
              <a:lnSpc>
                <a:spcPct val="100000"/>
              </a:lnSpc>
              <a:spcBef>
                <a:spcPts val="0"/>
              </a:spcBef>
              <a:buNone/>
              <a:defRPr sz="24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&lt;Section&gt;</a:t>
            </a:r>
          </a:p>
        </p:txBody>
      </p:sp>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11109600"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[Divider: Raspberry]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3B93B763-F3D7-2D20-A037-78B6B238792B}"/>
              </a:ext>
            </a:extLst>
          </p:cNvPr>
          <p:cNvCxnSpPr>
            <a:cxnSpLocks/>
          </p:cNvCxnSpPr>
          <p:nvPr userDrawn="1"/>
        </p:nvCxnSpPr>
        <p:spPr>
          <a:xfrm>
            <a:off x="539750" y="539750"/>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8274C5A-71BF-9AFA-9932-4C01CF9FA514}"/>
              </a:ext>
            </a:extLst>
          </p:cNvPr>
          <p:cNvCxnSpPr>
            <a:cxnSpLocks/>
          </p:cNvCxnSpPr>
          <p:nvPr userDrawn="1"/>
        </p:nvCxnSpPr>
        <p:spPr>
          <a:xfrm>
            <a:off x="539750" y="6315075"/>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186253"/>
      </p:ext>
    </p:extLst>
  </p:cSld>
  <p:clrMapOvr>
    <a:masterClrMapping/>
  </p:clrMapOvr>
  <p:extLst>
    <p:ext uri="{DCECCB84-F9BA-43D5-87BE-67443E8EF086}">
      <p15:sldGuideLst xmlns:p15="http://schemas.microsoft.com/office/powerpoint/2012/main">
        <p15:guide id="2" pos="674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Mint Green">
    <p:bg>
      <p:bgPr>
        <a:solidFill>
          <a:srgbClr val="99DEC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49" y="644400"/>
            <a:ext cx="11109600" cy="579083"/>
          </a:xfrm>
        </p:spPr>
        <p:txBody>
          <a:bodyPr>
            <a:noAutofit/>
          </a:bodyPr>
          <a:lstStyle>
            <a:lvl1pPr marL="0" indent="0" algn="l">
              <a:lnSpc>
                <a:spcPct val="100000"/>
              </a:lnSpc>
              <a:spcBef>
                <a:spcPts val="0"/>
              </a:spcBef>
              <a:buNone/>
              <a:defRPr sz="24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&lt;Section&gt;</a:t>
            </a:r>
          </a:p>
        </p:txBody>
      </p:sp>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11109600"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[Divider: Mint Green]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3B93B763-F3D7-2D20-A037-78B6B238792B}"/>
              </a:ext>
            </a:extLst>
          </p:cNvPr>
          <p:cNvCxnSpPr>
            <a:cxnSpLocks/>
          </p:cNvCxnSpPr>
          <p:nvPr userDrawn="1"/>
        </p:nvCxnSpPr>
        <p:spPr>
          <a:xfrm>
            <a:off x="539750" y="539750"/>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8274C5A-71BF-9AFA-9932-4C01CF9FA514}"/>
              </a:ext>
            </a:extLst>
          </p:cNvPr>
          <p:cNvCxnSpPr>
            <a:cxnSpLocks/>
          </p:cNvCxnSpPr>
          <p:nvPr userDrawn="1"/>
        </p:nvCxnSpPr>
        <p:spPr>
          <a:xfrm>
            <a:off x="539750" y="6315075"/>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543639"/>
      </p:ext>
    </p:extLst>
  </p:cSld>
  <p:clrMapOvr>
    <a:masterClrMapping/>
  </p:clrMapOvr>
  <p:extLst>
    <p:ext uri="{DCECCB84-F9BA-43D5-87BE-67443E8EF086}">
      <p15:sldGuideLst xmlns:p15="http://schemas.microsoft.com/office/powerpoint/2012/main">
        <p15:guide id="2" pos="674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0ACB-6869-5412-735E-477D12C7A3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4A4073-5308-58FA-E0EF-8F25A180C7C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E7F8BFE4-E22D-C7C5-9EA4-5216BCF4ACCF}"/>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5" name="Footer Placeholder 4">
            <a:extLst>
              <a:ext uri="{FF2B5EF4-FFF2-40B4-BE49-F238E27FC236}">
                <a16:creationId xmlns:a16="http://schemas.microsoft.com/office/drawing/2014/main" id="{81B98542-D9E0-1AAB-974E-0EFBAFBBC6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CEF57A-0E2F-24BB-182B-EF4451C86F14}"/>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3362788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Tangerine">
    <p:bg>
      <p:bgPr>
        <a:solidFill>
          <a:srgbClr val="FFCC99"/>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49" y="644400"/>
            <a:ext cx="11109600" cy="579083"/>
          </a:xfrm>
        </p:spPr>
        <p:txBody>
          <a:bodyPr>
            <a:noAutofit/>
          </a:bodyPr>
          <a:lstStyle>
            <a:lvl1pPr marL="0" indent="0" algn="l">
              <a:lnSpc>
                <a:spcPct val="100000"/>
              </a:lnSpc>
              <a:spcBef>
                <a:spcPts val="0"/>
              </a:spcBef>
              <a:buNone/>
              <a:defRPr sz="24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&lt;Section&gt;</a:t>
            </a:r>
          </a:p>
        </p:txBody>
      </p:sp>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11109600"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[Divider: Tangerine]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3B93B763-F3D7-2D20-A037-78B6B238792B}"/>
              </a:ext>
            </a:extLst>
          </p:cNvPr>
          <p:cNvCxnSpPr>
            <a:cxnSpLocks/>
          </p:cNvCxnSpPr>
          <p:nvPr userDrawn="1"/>
        </p:nvCxnSpPr>
        <p:spPr>
          <a:xfrm>
            <a:off x="539750" y="539750"/>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8274C5A-71BF-9AFA-9932-4C01CF9FA514}"/>
              </a:ext>
            </a:extLst>
          </p:cNvPr>
          <p:cNvCxnSpPr>
            <a:cxnSpLocks/>
          </p:cNvCxnSpPr>
          <p:nvPr userDrawn="1"/>
        </p:nvCxnSpPr>
        <p:spPr>
          <a:xfrm>
            <a:off x="539750" y="6315075"/>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29518"/>
      </p:ext>
    </p:extLst>
  </p:cSld>
  <p:clrMapOvr>
    <a:masterClrMapping/>
  </p:clrMapOvr>
  <p:extLst>
    <p:ext uri="{DCECCB84-F9BA-43D5-87BE-67443E8EF086}">
      <p15:sldGuideLst xmlns:p15="http://schemas.microsoft.com/office/powerpoint/2012/main">
        <p15:guide id="2" pos="674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Steel Blue">
    <p:bg>
      <p:bgPr>
        <a:solidFill>
          <a:srgbClr val="C7CCED"/>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187DFC-F924-1341-6E1A-809DCD076940}"/>
              </a:ext>
            </a:extLst>
          </p:cNvPr>
          <p:cNvSpPr>
            <a:spLocks noGrp="1"/>
          </p:cNvSpPr>
          <p:nvPr>
            <p:ph type="subTitle" idx="1" hasCustomPrompt="1"/>
          </p:nvPr>
        </p:nvSpPr>
        <p:spPr>
          <a:xfrm>
            <a:off x="539749" y="644400"/>
            <a:ext cx="11109600" cy="579083"/>
          </a:xfrm>
        </p:spPr>
        <p:txBody>
          <a:bodyPr>
            <a:noAutofit/>
          </a:bodyPr>
          <a:lstStyle>
            <a:lvl1pPr marL="0" indent="0" algn="l">
              <a:lnSpc>
                <a:spcPct val="100000"/>
              </a:lnSpc>
              <a:spcBef>
                <a:spcPts val="0"/>
              </a:spcBef>
              <a:buNone/>
              <a:defRPr sz="24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&lt;Section&gt;</a:t>
            </a:r>
          </a:p>
        </p:txBody>
      </p:sp>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371601"/>
            <a:ext cx="11109600"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[Divider: Steel Blue]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3B93B763-F3D7-2D20-A037-78B6B238792B}"/>
              </a:ext>
            </a:extLst>
          </p:cNvPr>
          <p:cNvCxnSpPr>
            <a:cxnSpLocks/>
          </p:cNvCxnSpPr>
          <p:nvPr userDrawn="1"/>
        </p:nvCxnSpPr>
        <p:spPr>
          <a:xfrm>
            <a:off x="539750" y="539750"/>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8274C5A-71BF-9AFA-9932-4C01CF9FA514}"/>
              </a:ext>
            </a:extLst>
          </p:cNvPr>
          <p:cNvCxnSpPr>
            <a:cxnSpLocks/>
          </p:cNvCxnSpPr>
          <p:nvPr userDrawn="1"/>
        </p:nvCxnSpPr>
        <p:spPr>
          <a:xfrm>
            <a:off x="539750" y="6315075"/>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895872"/>
      </p:ext>
    </p:extLst>
  </p:cSld>
  <p:clrMapOvr>
    <a:masterClrMapping/>
  </p:clrMapOvr>
  <p:extLst>
    <p:ext uri="{DCECCB84-F9BA-43D5-87BE-67443E8EF086}">
      <p15:sldGuideLst xmlns:p15="http://schemas.microsoft.com/office/powerpoint/2012/main">
        <p15:guide id="2" pos="674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full wid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p:txBody>
          <a:bodyPr/>
          <a:lstStyle/>
          <a:p>
            <a:r>
              <a:rPr lang="en-GB" dirty="0"/>
              <a:t>[Title and full width content]</a:t>
            </a:r>
          </a:p>
        </p:txBody>
      </p:sp>
      <p:sp>
        <p:nvSpPr>
          <p:cNvPr id="3" name="Content Placeholder 2">
            <a:extLst>
              <a:ext uri="{FF2B5EF4-FFF2-40B4-BE49-F238E27FC236}">
                <a16:creationId xmlns:a16="http://schemas.microsoft.com/office/drawing/2014/main" id="{028EF658-54F3-6869-532D-4787CF83B4F6}"/>
              </a:ext>
            </a:extLst>
          </p:cNvPr>
          <p:cNvSpPr>
            <a:spLocks noGrp="1"/>
          </p:cNvSpPr>
          <p:nvPr>
            <p:ph idx="1" hasCustomPrompt="1"/>
          </p:nvPr>
        </p:nvSpPr>
        <p:spPr/>
        <p:txBody>
          <a:bodyPr/>
          <a:lstStyle/>
          <a:p>
            <a:pPr lvl="0"/>
            <a:r>
              <a:rPr lang="en-GB" dirty="0"/>
              <a:t>First level &lt;Text size option 1&gt;</a:t>
            </a:r>
          </a:p>
          <a:p>
            <a:pPr lvl="1"/>
            <a:r>
              <a:rPr lang="en-GB" dirty="0"/>
              <a:t>Second level &lt;Bullet Level 1/Text size option 1&gt;</a:t>
            </a:r>
          </a:p>
          <a:p>
            <a:pPr lvl="2"/>
            <a:r>
              <a:rPr lang="en-GB" dirty="0"/>
              <a:t>Third level &lt;Bullet Level 2/Text size option 1&gt;</a:t>
            </a:r>
          </a:p>
          <a:p>
            <a:pPr lvl="3"/>
            <a:r>
              <a:rPr lang="en-GB" dirty="0"/>
              <a:t>Fourth level &lt;Text size option 2&gt;</a:t>
            </a:r>
          </a:p>
          <a:p>
            <a:pPr lvl="4"/>
            <a:r>
              <a:rPr lang="en-GB" dirty="0"/>
              <a:t>Fifth level &lt;Bullet Level 1/Text size option 2&gt;</a:t>
            </a:r>
          </a:p>
          <a:p>
            <a:pPr lvl="5"/>
            <a:r>
              <a:rPr lang="en-GB" dirty="0"/>
              <a:t>Sixth level &lt;Bullet Level 2/Text size option 2&gt;</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Tree>
    <p:extLst>
      <p:ext uri="{BB962C8B-B14F-4D97-AF65-F5344CB8AC3E}">
        <p14:creationId xmlns:p14="http://schemas.microsoft.com/office/powerpoint/2010/main" val="214205391"/>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636">
          <p15:clr>
            <a:srgbClr val="FBAE40"/>
          </p15:clr>
        </p15:guide>
        <p15:guide id="3" pos="3782">
          <p15:clr>
            <a:srgbClr val="FBAE40"/>
          </p15:clr>
        </p15:guide>
        <p15:guide id="4" pos="3190">
          <p15:clr>
            <a:srgbClr val="FBAE40"/>
          </p15:clr>
        </p15:guide>
        <p15:guide id="5" pos="2593">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sing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a:xfrm>
            <a:off x="539752" y="644400"/>
            <a:ext cx="6411600" cy="885600"/>
          </a:xfrm>
        </p:spPr>
        <p:txBody>
          <a:bodyPr/>
          <a:lstStyle/>
          <a:p>
            <a:r>
              <a:rPr lang="en-GB" dirty="0"/>
              <a:t>[Title and single content]</a:t>
            </a:r>
          </a:p>
        </p:txBody>
      </p:sp>
      <p:sp>
        <p:nvSpPr>
          <p:cNvPr id="3" name="Content Placeholder 2">
            <a:extLst>
              <a:ext uri="{FF2B5EF4-FFF2-40B4-BE49-F238E27FC236}">
                <a16:creationId xmlns:a16="http://schemas.microsoft.com/office/drawing/2014/main" id="{028EF658-54F3-6869-532D-4787CF83B4F6}"/>
              </a:ext>
            </a:extLst>
          </p:cNvPr>
          <p:cNvSpPr>
            <a:spLocks noGrp="1"/>
          </p:cNvSpPr>
          <p:nvPr>
            <p:ph idx="1" hasCustomPrompt="1"/>
          </p:nvPr>
        </p:nvSpPr>
        <p:spPr>
          <a:xfrm>
            <a:off x="539748" y="1582706"/>
            <a:ext cx="6411600" cy="4179915"/>
          </a:xfrm>
        </p:spPr>
        <p:txBody>
          <a:bodyPr/>
          <a:lstStyle/>
          <a:p>
            <a:pPr lvl="0"/>
            <a:r>
              <a:rPr lang="en-GB" dirty="0"/>
              <a:t>First level &lt;Text size option 1&gt;</a:t>
            </a:r>
          </a:p>
          <a:p>
            <a:pPr lvl="1"/>
            <a:r>
              <a:rPr lang="en-GB" dirty="0"/>
              <a:t>Second level &lt;Bullet Level 1/Text size option 1&gt;</a:t>
            </a:r>
          </a:p>
          <a:p>
            <a:pPr lvl="2"/>
            <a:r>
              <a:rPr lang="en-GB" dirty="0"/>
              <a:t>Third level &lt;Bullet Level 2/Text size option 1&gt;</a:t>
            </a:r>
          </a:p>
          <a:p>
            <a:pPr lvl="3"/>
            <a:r>
              <a:rPr lang="en-GB" dirty="0"/>
              <a:t>Fourth level &lt;Text size option 2&gt;</a:t>
            </a:r>
          </a:p>
          <a:p>
            <a:pPr lvl="4"/>
            <a:r>
              <a:rPr lang="en-GB" dirty="0"/>
              <a:t>Fifth level &lt;Bullet Level 1/Text size option 2&gt;</a:t>
            </a:r>
          </a:p>
          <a:p>
            <a:pPr lvl="5"/>
            <a:r>
              <a:rPr lang="en-GB" dirty="0"/>
              <a:t>Sixth level &lt;Bullet Level 2/Text size option 2&gt;</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Tree>
    <p:extLst>
      <p:ext uri="{BB962C8B-B14F-4D97-AF65-F5344CB8AC3E}">
        <p14:creationId xmlns:p14="http://schemas.microsoft.com/office/powerpoint/2010/main" val="4113678545"/>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636">
          <p15:clr>
            <a:srgbClr val="FBAE40"/>
          </p15:clr>
        </p15:guide>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wo colum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a:xfrm>
            <a:off x="539752" y="644400"/>
            <a:ext cx="11109600" cy="885600"/>
          </a:xfrm>
        </p:spPr>
        <p:txBody>
          <a:bodyPr/>
          <a:lstStyle/>
          <a:p>
            <a:r>
              <a:rPr lang="en-GB" dirty="0"/>
              <a:t>[Title and two column content]</a:t>
            </a:r>
          </a:p>
        </p:txBody>
      </p:sp>
      <p:sp>
        <p:nvSpPr>
          <p:cNvPr id="3" name="Content Placeholder 2">
            <a:extLst>
              <a:ext uri="{FF2B5EF4-FFF2-40B4-BE49-F238E27FC236}">
                <a16:creationId xmlns:a16="http://schemas.microsoft.com/office/drawing/2014/main" id="{028EF658-54F3-6869-532D-4787CF83B4F6}"/>
              </a:ext>
            </a:extLst>
          </p:cNvPr>
          <p:cNvSpPr>
            <a:spLocks noGrp="1"/>
          </p:cNvSpPr>
          <p:nvPr>
            <p:ph idx="1" hasCustomPrompt="1"/>
          </p:nvPr>
        </p:nvSpPr>
        <p:spPr>
          <a:xfrm>
            <a:off x="539748" y="1582706"/>
            <a:ext cx="5464177" cy="4179915"/>
          </a:xfrm>
        </p:spPr>
        <p:txBody>
          <a:bodyPr rIns="360000"/>
          <a:lstStyle/>
          <a:p>
            <a:pPr lvl="0"/>
            <a:r>
              <a:rPr lang="en-GB" dirty="0"/>
              <a:t>First level &lt;Text size option 1&gt;</a:t>
            </a:r>
          </a:p>
          <a:p>
            <a:pPr lvl="1"/>
            <a:r>
              <a:rPr lang="en-GB" dirty="0"/>
              <a:t>Second level &lt;Bullet Level 1/Text size option 1&gt;</a:t>
            </a:r>
          </a:p>
          <a:p>
            <a:pPr lvl="2"/>
            <a:r>
              <a:rPr lang="en-GB" dirty="0"/>
              <a:t>Third level &lt;Bullet Level 2/Text size option 1&gt;</a:t>
            </a:r>
          </a:p>
          <a:p>
            <a:pPr lvl="3"/>
            <a:r>
              <a:rPr lang="en-GB" dirty="0"/>
              <a:t>Fourth level &lt;Text size option 2&gt;</a:t>
            </a:r>
          </a:p>
          <a:p>
            <a:pPr lvl="4"/>
            <a:r>
              <a:rPr lang="en-GB" dirty="0"/>
              <a:t>Fifth level &lt;Bullet Level 1/Text size option 2&gt;</a:t>
            </a:r>
          </a:p>
          <a:p>
            <a:pPr lvl="5"/>
            <a:r>
              <a:rPr lang="en-GB" dirty="0"/>
              <a:t>Sixth level &lt;Bullet Level 2/Text size option 2&gt;</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
        <p:nvSpPr>
          <p:cNvPr id="4" name="Content Placeholder 2">
            <a:extLst>
              <a:ext uri="{FF2B5EF4-FFF2-40B4-BE49-F238E27FC236}">
                <a16:creationId xmlns:a16="http://schemas.microsoft.com/office/drawing/2014/main" id="{BA5C0D04-692B-A906-3D95-BAF7ED683750}"/>
              </a:ext>
            </a:extLst>
          </p:cNvPr>
          <p:cNvSpPr>
            <a:spLocks noGrp="1"/>
          </p:cNvSpPr>
          <p:nvPr>
            <p:ph idx="13" hasCustomPrompt="1"/>
          </p:nvPr>
        </p:nvSpPr>
        <p:spPr>
          <a:xfrm>
            <a:off x="6188775" y="1582706"/>
            <a:ext cx="5464177" cy="4179915"/>
          </a:xfrm>
        </p:spPr>
        <p:txBody>
          <a:bodyPr rIns="360000"/>
          <a:lstStyle/>
          <a:p>
            <a:pPr lvl="0"/>
            <a:r>
              <a:rPr lang="en-GB" dirty="0"/>
              <a:t>First level &lt;Text size option 1&gt;</a:t>
            </a:r>
          </a:p>
          <a:p>
            <a:pPr lvl="1"/>
            <a:r>
              <a:rPr lang="en-GB" dirty="0"/>
              <a:t>Second level &lt;Bullet Level 1/Text size option 1&gt;</a:t>
            </a:r>
          </a:p>
          <a:p>
            <a:pPr lvl="2"/>
            <a:r>
              <a:rPr lang="en-GB" dirty="0"/>
              <a:t>Third level &lt;Bullet Level 2/Text size option 1&gt;</a:t>
            </a:r>
          </a:p>
          <a:p>
            <a:pPr lvl="3"/>
            <a:r>
              <a:rPr lang="en-GB" dirty="0"/>
              <a:t>Fourth level &lt;Text size option 2&gt;</a:t>
            </a:r>
          </a:p>
          <a:p>
            <a:pPr lvl="4"/>
            <a:r>
              <a:rPr lang="en-GB" dirty="0"/>
              <a:t>Fifth level &lt;Bullet Level 1/Text size option 2&gt;</a:t>
            </a:r>
          </a:p>
          <a:p>
            <a:pPr lvl="5"/>
            <a:r>
              <a:rPr lang="en-GB" dirty="0"/>
              <a:t>Sixth level &lt;Bullet Level 2/Text size option 2&gt;</a:t>
            </a:r>
          </a:p>
        </p:txBody>
      </p:sp>
    </p:spTree>
    <p:extLst>
      <p:ext uri="{BB962C8B-B14F-4D97-AF65-F5344CB8AC3E}">
        <p14:creationId xmlns:p14="http://schemas.microsoft.com/office/powerpoint/2010/main" val="1443634016"/>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636">
          <p15:clr>
            <a:srgbClr val="FBAE40"/>
          </p15:clr>
        </p15:guide>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full width table with descri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a:xfrm>
            <a:off x="539752" y="644400"/>
            <a:ext cx="5464173" cy="1972818"/>
          </a:xfrm>
        </p:spPr>
        <p:txBody>
          <a:bodyPr/>
          <a:lstStyle/>
          <a:p>
            <a:r>
              <a:rPr lang="en-GB" dirty="0"/>
              <a:t>[Title and full width table with description]</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
        <p:nvSpPr>
          <p:cNvPr id="4" name="Text Placeholder 9">
            <a:extLst>
              <a:ext uri="{FF2B5EF4-FFF2-40B4-BE49-F238E27FC236}">
                <a16:creationId xmlns:a16="http://schemas.microsoft.com/office/drawing/2014/main" id="{3495B65B-AD46-BA82-9BD5-9BF7C61C1D1E}"/>
              </a:ext>
            </a:extLst>
          </p:cNvPr>
          <p:cNvSpPr>
            <a:spLocks noGrp="1"/>
          </p:cNvSpPr>
          <p:nvPr>
            <p:ph type="body" sz="quarter" idx="10" hasCustomPrompt="1"/>
          </p:nvPr>
        </p:nvSpPr>
        <p:spPr>
          <a:xfrm>
            <a:off x="6188077" y="707391"/>
            <a:ext cx="5464173" cy="1962658"/>
          </a:xfrm>
        </p:spPr>
        <p:txBody>
          <a:bodyPr>
            <a:normAutofit/>
          </a:bodyPr>
          <a:lstStyle>
            <a:lvl1pPr marL="0" indent="0">
              <a:lnSpc>
                <a:spcPct val="117000"/>
              </a:lnSpc>
              <a:spcBef>
                <a:spcPts val="0"/>
              </a:spcBef>
              <a:buFont typeface="Arial" panose="020B0604020202020204" pitchFamily="34" charset="0"/>
              <a:buNone/>
              <a:defRPr sz="1500"/>
            </a:lvl1pPr>
            <a:lvl2pPr marL="180000" indent="-180000">
              <a:lnSpc>
                <a:spcPct val="117000"/>
              </a:lnSpc>
              <a:spcBef>
                <a:spcPts val="0"/>
              </a:spcBef>
              <a:buFont typeface="Arial" panose="020B0604020202020204" pitchFamily="34" charset="0"/>
              <a:buChar char="•"/>
              <a:defRPr sz="1500"/>
            </a:lvl2pPr>
            <a:lvl3pPr marL="468000" indent="-288000">
              <a:lnSpc>
                <a:spcPct val="117000"/>
              </a:lnSpc>
              <a:spcBef>
                <a:spcPts val="0"/>
              </a:spcBef>
              <a:buFontTx/>
              <a:buBlip>
                <a:blip r:embed="rId2"/>
              </a:buBlip>
              <a:defRPr sz="1500"/>
            </a:lvl3pPr>
            <a:lvl4pPr marL="0" indent="0">
              <a:lnSpc>
                <a:spcPct val="117000"/>
              </a:lnSpc>
              <a:spcBef>
                <a:spcPts val="0"/>
              </a:spcBef>
              <a:buFont typeface="Arial" panose="020B0604020202020204" pitchFamily="34" charset="0"/>
              <a:buNone/>
              <a:defRPr sz="1500"/>
            </a:lvl4pPr>
            <a:lvl5pPr marL="0" indent="0">
              <a:lnSpc>
                <a:spcPct val="117000"/>
              </a:lnSpc>
              <a:spcBef>
                <a:spcPts val="0"/>
              </a:spcBef>
              <a:buNone/>
              <a:defRPr sz="1500"/>
            </a:lvl5pPr>
          </a:lstStyle>
          <a:p>
            <a:pPr lvl="0"/>
            <a:r>
              <a:rPr lang="en-GB" dirty="0"/>
              <a:t>First level &lt;Text&gt;</a:t>
            </a:r>
          </a:p>
          <a:p>
            <a:pPr lvl="1"/>
            <a:r>
              <a:rPr lang="en-GB" dirty="0"/>
              <a:t>Second level &lt;Bullet level 1&gt;</a:t>
            </a:r>
          </a:p>
          <a:p>
            <a:pPr lvl="2"/>
            <a:r>
              <a:rPr lang="en-GB" dirty="0"/>
              <a:t>Third level &lt;Bullet level 2&gt;</a:t>
            </a:r>
          </a:p>
        </p:txBody>
      </p:sp>
      <p:sp>
        <p:nvSpPr>
          <p:cNvPr id="10" name="Table Placeholder 9">
            <a:extLst>
              <a:ext uri="{FF2B5EF4-FFF2-40B4-BE49-F238E27FC236}">
                <a16:creationId xmlns:a16="http://schemas.microsoft.com/office/drawing/2014/main" id="{05BC30B0-1244-5852-F7BD-1B31B8823718}"/>
              </a:ext>
            </a:extLst>
          </p:cNvPr>
          <p:cNvSpPr>
            <a:spLocks noGrp="1"/>
          </p:cNvSpPr>
          <p:nvPr>
            <p:ph type="tbl" sz="quarter" idx="13"/>
          </p:nvPr>
        </p:nvSpPr>
        <p:spPr>
          <a:xfrm>
            <a:off x="539752" y="3182112"/>
            <a:ext cx="11109600" cy="2590038"/>
          </a:xfrm>
        </p:spPr>
        <p:txBody>
          <a:bodyPr bIns="1080000" anchor="ctr" anchorCtr="1"/>
          <a:lstStyle>
            <a:lvl1pPr>
              <a:defRPr sz="1200"/>
            </a:lvl1pPr>
          </a:lstStyle>
          <a:p>
            <a:r>
              <a:rPr lang="en-GB"/>
              <a:t>Click icon to add table</a:t>
            </a:r>
            <a:endParaRPr lang="en-GB" dirty="0"/>
          </a:p>
        </p:txBody>
      </p:sp>
    </p:spTree>
    <p:extLst>
      <p:ext uri="{BB962C8B-B14F-4D97-AF65-F5344CB8AC3E}">
        <p14:creationId xmlns:p14="http://schemas.microsoft.com/office/powerpoint/2010/main" val="2553698535"/>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636">
          <p15:clr>
            <a:srgbClr val="FBAE40"/>
          </p15:clr>
        </p15:guide>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full width chart with descri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a:xfrm>
            <a:off x="539752" y="644400"/>
            <a:ext cx="5464173" cy="871200"/>
          </a:xfrm>
        </p:spPr>
        <p:txBody>
          <a:bodyPr/>
          <a:lstStyle/>
          <a:p>
            <a:r>
              <a:rPr lang="en-GB" dirty="0"/>
              <a:t>[Title and full width chart with description]</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
        <p:nvSpPr>
          <p:cNvPr id="4" name="Text Placeholder 9">
            <a:extLst>
              <a:ext uri="{FF2B5EF4-FFF2-40B4-BE49-F238E27FC236}">
                <a16:creationId xmlns:a16="http://schemas.microsoft.com/office/drawing/2014/main" id="{3495B65B-AD46-BA82-9BD5-9BF7C61C1D1E}"/>
              </a:ext>
            </a:extLst>
          </p:cNvPr>
          <p:cNvSpPr>
            <a:spLocks noGrp="1"/>
          </p:cNvSpPr>
          <p:nvPr>
            <p:ph type="body" sz="quarter" idx="10" hasCustomPrompt="1"/>
          </p:nvPr>
        </p:nvSpPr>
        <p:spPr>
          <a:xfrm>
            <a:off x="6188077" y="707391"/>
            <a:ext cx="5464173" cy="870584"/>
          </a:xfrm>
        </p:spPr>
        <p:txBody>
          <a:bodyPr>
            <a:normAutofit/>
          </a:bodyPr>
          <a:lstStyle>
            <a:lvl1pPr marL="0" indent="0">
              <a:lnSpc>
                <a:spcPct val="117000"/>
              </a:lnSpc>
              <a:spcBef>
                <a:spcPts val="0"/>
              </a:spcBef>
              <a:buFont typeface="Arial" panose="020B0604020202020204" pitchFamily="34" charset="0"/>
              <a:buNone/>
              <a:defRPr sz="1500"/>
            </a:lvl1pPr>
            <a:lvl2pPr marL="180000" indent="-180000">
              <a:lnSpc>
                <a:spcPct val="117000"/>
              </a:lnSpc>
              <a:spcBef>
                <a:spcPts val="0"/>
              </a:spcBef>
              <a:buFont typeface="Arial" panose="020B0604020202020204" pitchFamily="34" charset="0"/>
              <a:buChar char="•"/>
              <a:defRPr sz="1500"/>
            </a:lvl2pPr>
            <a:lvl3pPr marL="468000" indent="-288000">
              <a:lnSpc>
                <a:spcPct val="117000"/>
              </a:lnSpc>
              <a:spcBef>
                <a:spcPts val="0"/>
              </a:spcBef>
              <a:buFontTx/>
              <a:buBlip>
                <a:blip r:embed="rId2"/>
              </a:buBlip>
              <a:defRPr sz="1500"/>
            </a:lvl3pPr>
            <a:lvl4pPr marL="0" indent="0">
              <a:lnSpc>
                <a:spcPct val="117000"/>
              </a:lnSpc>
              <a:spcBef>
                <a:spcPts val="0"/>
              </a:spcBef>
              <a:buFont typeface="Arial" panose="020B0604020202020204" pitchFamily="34" charset="0"/>
              <a:buNone/>
              <a:defRPr sz="1500"/>
            </a:lvl4pPr>
            <a:lvl5pPr marL="0" indent="0">
              <a:lnSpc>
                <a:spcPct val="117000"/>
              </a:lnSpc>
              <a:spcBef>
                <a:spcPts val="0"/>
              </a:spcBef>
              <a:buNone/>
              <a:defRPr sz="1500"/>
            </a:lvl5pPr>
          </a:lstStyle>
          <a:p>
            <a:pPr lvl="0"/>
            <a:r>
              <a:rPr lang="en-GB" dirty="0"/>
              <a:t>First level &lt;Text&gt;</a:t>
            </a:r>
          </a:p>
          <a:p>
            <a:pPr lvl="1"/>
            <a:r>
              <a:rPr lang="en-GB" dirty="0"/>
              <a:t>Second level &lt;Bullet level 1&gt;</a:t>
            </a:r>
          </a:p>
          <a:p>
            <a:pPr lvl="2"/>
            <a:r>
              <a:rPr lang="en-GB" dirty="0"/>
              <a:t>Third level &lt;Bullet level 2&gt;</a:t>
            </a:r>
          </a:p>
        </p:txBody>
      </p:sp>
      <p:sp>
        <p:nvSpPr>
          <p:cNvPr id="7" name="Chart Placeholder 6">
            <a:extLst>
              <a:ext uri="{FF2B5EF4-FFF2-40B4-BE49-F238E27FC236}">
                <a16:creationId xmlns:a16="http://schemas.microsoft.com/office/drawing/2014/main" id="{9F30009A-AD52-A22E-E009-B82E90588D93}"/>
              </a:ext>
            </a:extLst>
          </p:cNvPr>
          <p:cNvSpPr>
            <a:spLocks noGrp="1"/>
          </p:cNvSpPr>
          <p:nvPr>
            <p:ph type="chart" sz="quarter" idx="13"/>
          </p:nvPr>
        </p:nvSpPr>
        <p:spPr>
          <a:xfrm>
            <a:off x="539752" y="1577976"/>
            <a:ext cx="11109600" cy="4333874"/>
          </a:xfrm>
        </p:spPr>
        <p:txBody>
          <a:bodyPr bIns="1080000" anchor="ctr" anchorCtr="1"/>
          <a:lstStyle>
            <a:lvl1pPr>
              <a:defRPr sz="1200"/>
            </a:lvl1pPr>
          </a:lstStyle>
          <a:p>
            <a:r>
              <a:rPr lang="en-GB"/>
              <a:t>Click icon to add chart</a:t>
            </a:r>
            <a:endParaRPr lang="en-GB" dirty="0"/>
          </a:p>
        </p:txBody>
      </p:sp>
      <p:sp>
        <p:nvSpPr>
          <p:cNvPr id="11" name="Text Placeholder 9">
            <a:extLst>
              <a:ext uri="{FF2B5EF4-FFF2-40B4-BE49-F238E27FC236}">
                <a16:creationId xmlns:a16="http://schemas.microsoft.com/office/drawing/2014/main" id="{7CFE9D7D-4221-8B02-5357-4C8CE56B48B4}"/>
              </a:ext>
            </a:extLst>
          </p:cNvPr>
          <p:cNvSpPr>
            <a:spLocks noGrp="1"/>
          </p:cNvSpPr>
          <p:nvPr>
            <p:ph type="body" sz="quarter" idx="14" hasCustomPrompt="1"/>
          </p:nvPr>
        </p:nvSpPr>
        <p:spPr>
          <a:xfrm>
            <a:off x="539752" y="5988050"/>
            <a:ext cx="11109600" cy="285751"/>
          </a:xfrm>
        </p:spPr>
        <p:txBody>
          <a:bodyPr anchor="ctr" anchorCtr="0">
            <a:normAutofit/>
          </a:bodyPr>
          <a:lstStyle>
            <a:lvl1pPr marL="0" indent="0">
              <a:lnSpc>
                <a:spcPct val="100000"/>
              </a:lnSpc>
              <a:spcBef>
                <a:spcPts val="0"/>
              </a:spcBef>
              <a:buFont typeface="Arial" panose="020B0604020202020204" pitchFamily="34" charset="0"/>
              <a:buNone/>
              <a:defRPr sz="900"/>
            </a:lvl1pPr>
            <a:lvl2pPr marL="0" indent="0">
              <a:lnSpc>
                <a:spcPct val="100000"/>
              </a:lnSpc>
              <a:spcBef>
                <a:spcPts val="0"/>
              </a:spcBef>
              <a:buNone/>
              <a:defRPr sz="2100"/>
            </a:lvl2pPr>
            <a:lvl3pPr marL="0" indent="0">
              <a:lnSpc>
                <a:spcPct val="100000"/>
              </a:lnSpc>
              <a:spcBef>
                <a:spcPts val="0"/>
              </a:spcBef>
              <a:buNone/>
              <a:defRPr sz="2100"/>
            </a:lvl3pPr>
            <a:lvl4pPr marL="0" indent="0">
              <a:lnSpc>
                <a:spcPct val="100000"/>
              </a:lnSpc>
              <a:spcBef>
                <a:spcPts val="0"/>
              </a:spcBef>
              <a:buFont typeface="Arial" panose="020B0604020202020204" pitchFamily="34" charset="0"/>
              <a:buNone/>
              <a:defRPr sz="2100"/>
            </a:lvl4pPr>
            <a:lvl5pPr marL="0" indent="0">
              <a:lnSpc>
                <a:spcPct val="100000"/>
              </a:lnSpc>
              <a:spcBef>
                <a:spcPts val="0"/>
              </a:spcBef>
              <a:buNone/>
              <a:defRPr sz="2100"/>
            </a:lvl5pPr>
          </a:lstStyle>
          <a:p>
            <a:pPr lvl="0"/>
            <a:r>
              <a:rPr lang="en-GB" dirty="0"/>
              <a:t>&lt;Source&gt;</a:t>
            </a:r>
          </a:p>
        </p:txBody>
      </p:sp>
    </p:spTree>
    <p:extLst>
      <p:ext uri="{BB962C8B-B14F-4D97-AF65-F5344CB8AC3E}">
        <p14:creationId xmlns:p14="http://schemas.microsoft.com/office/powerpoint/2010/main" val="2216196438"/>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724">
          <p15:clr>
            <a:srgbClr val="FBAE40"/>
          </p15:clr>
        </p15:guide>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chart with sour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a:xfrm>
            <a:off x="539752" y="644400"/>
            <a:ext cx="5464173" cy="871200"/>
          </a:xfrm>
        </p:spPr>
        <p:txBody>
          <a:bodyPr/>
          <a:lstStyle/>
          <a:p>
            <a:r>
              <a:rPr lang="en-GB" dirty="0"/>
              <a:t>[Text and chart with source]</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
        <p:nvSpPr>
          <p:cNvPr id="7" name="Chart Placeholder 6">
            <a:extLst>
              <a:ext uri="{FF2B5EF4-FFF2-40B4-BE49-F238E27FC236}">
                <a16:creationId xmlns:a16="http://schemas.microsoft.com/office/drawing/2014/main" id="{9F30009A-AD52-A22E-E009-B82E90588D93}"/>
              </a:ext>
            </a:extLst>
          </p:cNvPr>
          <p:cNvSpPr>
            <a:spLocks noGrp="1"/>
          </p:cNvSpPr>
          <p:nvPr>
            <p:ph type="chart" sz="quarter" idx="13"/>
          </p:nvPr>
        </p:nvSpPr>
        <p:spPr>
          <a:xfrm>
            <a:off x="6184900" y="1577975"/>
            <a:ext cx="5464452" cy="3921871"/>
          </a:xfrm>
        </p:spPr>
        <p:txBody>
          <a:bodyPr bIns="1080000" anchor="ctr" anchorCtr="1"/>
          <a:lstStyle>
            <a:lvl1pPr>
              <a:defRPr sz="1200"/>
            </a:lvl1pPr>
          </a:lstStyle>
          <a:p>
            <a:r>
              <a:rPr lang="en-GB"/>
              <a:t>Click icon to add chart</a:t>
            </a:r>
            <a:endParaRPr lang="en-GB" dirty="0"/>
          </a:p>
        </p:txBody>
      </p:sp>
      <p:sp>
        <p:nvSpPr>
          <p:cNvPr id="11" name="Text Placeholder 9">
            <a:extLst>
              <a:ext uri="{FF2B5EF4-FFF2-40B4-BE49-F238E27FC236}">
                <a16:creationId xmlns:a16="http://schemas.microsoft.com/office/drawing/2014/main" id="{7CFE9D7D-4221-8B02-5357-4C8CE56B48B4}"/>
              </a:ext>
            </a:extLst>
          </p:cNvPr>
          <p:cNvSpPr>
            <a:spLocks noGrp="1"/>
          </p:cNvSpPr>
          <p:nvPr>
            <p:ph type="body" sz="quarter" idx="14" hasCustomPrompt="1"/>
          </p:nvPr>
        </p:nvSpPr>
        <p:spPr>
          <a:xfrm>
            <a:off x="6184900" y="5579972"/>
            <a:ext cx="5464452" cy="285751"/>
          </a:xfrm>
        </p:spPr>
        <p:txBody>
          <a:bodyPr anchor="ctr" anchorCtr="0">
            <a:normAutofit/>
          </a:bodyPr>
          <a:lstStyle>
            <a:lvl1pPr marL="0" indent="0">
              <a:lnSpc>
                <a:spcPct val="100000"/>
              </a:lnSpc>
              <a:spcBef>
                <a:spcPts val="0"/>
              </a:spcBef>
              <a:buFont typeface="Arial" panose="020B0604020202020204" pitchFamily="34" charset="0"/>
              <a:buNone/>
              <a:defRPr sz="900"/>
            </a:lvl1pPr>
            <a:lvl2pPr marL="0" indent="0">
              <a:lnSpc>
                <a:spcPct val="100000"/>
              </a:lnSpc>
              <a:spcBef>
                <a:spcPts val="0"/>
              </a:spcBef>
              <a:buNone/>
              <a:defRPr sz="2100"/>
            </a:lvl2pPr>
            <a:lvl3pPr marL="0" indent="0">
              <a:lnSpc>
                <a:spcPct val="100000"/>
              </a:lnSpc>
              <a:spcBef>
                <a:spcPts val="0"/>
              </a:spcBef>
              <a:buNone/>
              <a:defRPr sz="2100"/>
            </a:lvl3pPr>
            <a:lvl4pPr marL="0" indent="0">
              <a:lnSpc>
                <a:spcPct val="100000"/>
              </a:lnSpc>
              <a:spcBef>
                <a:spcPts val="0"/>
              </a:spcBef>
              <a:buFont typeface="Arial" panose="020B0604020202020204" pitchFamily="34" charset="0"/>
              <a:buNone/>
              <a:defRPr sz="2100"/>
            </a:lvl4pPr>
            <a:lvl5pPr marL="0" indent="0">
              <a:lnSpc>
                <a:spcPct val="100000"/>
              </a:lnSpc>
              <a:spcBef>
                <a:spcPts val="0"/>
              </a:spcBef>
              <a:buNone/>
              <a:defRPr sz="2100"/>
            </a:lvl5pPr>
          </a:lstStyle>
          <a:p>
            <a:pPr lvl="0"/>
            <a:r>
              <a:rPr lang="en-GB" dirty="0"/>
              <a:t>&lt;Source&gt;</a:t>
            </a:r>
          </a:p>
        </p:txBody>
      </p:sp>
      <p:sp>
        <p:nvSpPr>
          <p:cNvPr id="9" name="Content Placeholder 2">
            <a:extLst>
              <a:ext uri="{FF2B5EF4-FFF2-40B4-BE49-F238E27FC236}">
                <a16:creationId xmlns:a16="http://schemas.microsoft.com/office/drawing/2014/main" id="{5E31B503-17C5-319F-3B69-E085678E3A79}"/>
              </a:ext>
            </a:extLst>
          </p:cNvPr>
          <p:cNvSpPr>
            <a:spLocks noGrp="1"/>
          </p:cNvSpPr>
          <p:nvPr>
            <p:ph idx="1" hasCustomPrompt="1"/>
          </p:nvPr>
        </p:nvSpPr>
        <p:spPr>
          <a:xfrm>
            <a:off x="539748" y="1582706"/>
            <a:ext cx="5464177" cy="4179915"/>
          </a:xfrm>
        </p:spPr>
        <p:txBody>
          <a:bodyPr rIns="360000"/>
          <a:lstStyle/>
          <a:p>
            <a:pPr lvl="0"/>
            <a:r>
              <a:rPr lang="en-GB" dirty="0"/>
              <a:t>First level &lt;Text size option 1&gt;</a:t>
            </a:r>
          </a:p>
          <a:p>
            <a:pPr lvl="1"/>
            <a:r>
              <a:rPr lang="en-GB" dirty="0"/>
              <a:t>Second level &lt;Bullet Level 1/Text size option 1&gt;</a:t>
            </a:r>
          </a:p>
          <a:p>
            <a:pPr lvl="2"/>
            <a:r>
              <a:rPr lang="en-GB" dirty="0"/>
              <a:t>Third level &lt;Bullet Level 2/Text size option 1&gt;</a:t>
            </a:r>
          </a:p>
          <a:p>
            <a:pPr lvl="3"/>
            <a:r>
              <a:rPr lang="en-GB" dirty="0"/>
              <a:t>Fourth level &lt;Text size option 2&gt;</a:t>
            </a:r>
          </a:p>
          <a:p>
            <a:pPr lvl="4"/>
            <a:r>
              <a:rPr lang="en-GB" dirty="0"/>
              <a:t>Fifth level &lt;Bullet Level 1/Text size option 2&gt;</a:t>
            </a:r>
          </a:p>
          <a:p>
            <a:pPr lvl="5"/>
            <a:r>
              <a:rPr lang="en-GB" dirty="0"/>
              <a:t>Sixth level &lt;Bullet Level 2/Text size option 2&gt;</a:t>
            </a:r>
          </a:p>
        </p:txBody>
      </p:sp>
    </p:spTree>
    <p:extLst>
      <p:ext uri="{BB962C8B-B14F-4D97-AF65-F5344CB8AC3E}">
        <p14:creationId xmlns:p14="http://schemas.microsoft.com/office/powerpoint/2010/main" val="455535065"/>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724">
          <p15:clr>
            <a:srgbClr val="FBAE40"/>
          </p15:clr>
        </p15:guide>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3B4D-11EB-528E-87D4-5AF1AF9A54AF}"/>
              </a:ext>
            </a:extLst>
          </p:cNvPr>
          <p:cNvSpPr>
            <a:spLocks noGrp="1"/>
          </p:cNvSpPr>
          <p:nvPr>
            <p:ph type="title" hasCustomPrompt="1"/>
          </p:nvPr>
        </p:nvSpPr>
        <p:spPr/>
        <p:txBody>
          <a:bodyPr/>
          <a:lstStyle/>
          <a:p>
            <a:r>
              <a:rPr lang="en-GB" dirty="0"/>
              <a:t>[Title only] Add elements to this slide, using the grid</a:t>
            </a:r>
          </a:p>
        </p:txBody>
      </p:sp>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Tree>
    <p:extLst>
      <p:ext uri="{BB962C8B-B14F-4D97-AF65-F5344CB8AC3E}">
        <p14:creationId xmlns:p14="http://schemas.microsoft.com/office/powerpoint/2010/main" val="2178809433"/>
      </p:ext>
    </p:extLst>
  </p:cSld>
  <p:clrMapOvr>
    <a:masterClrMapping/>
  </p:clrMapOvr>
  <p:extLst>
    <p:ext uri="{DCECCB84-F9BA-43D5-87BE-67443E8EF086}">
      <p15:sldGuideLst xmlns:p15="http://schemas.microsoft.com/office/powerpoint/2012/main">
        <p15:guide id="1" orient="horz" pos="994">
          <p15:clr>
            <a:srgbClr val="FBAE40"/>
          </p15:clr>
        </p15:guide>
        <p15:guide id="2" orient="horz" pos="3636">
          <p15:clr>
            <a:srgbClr val="FBAE40"/>
          </p15:clr>
        </p15:guide>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a:xfrm>
            <a:off x="539750" y="6462713"/>
            <a:ext cx="3677318" cy="215900"/>
          </a:xfrm>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
        <p:nvSpPr>
          <p:cNvPr id="3" name="Text Placeholder 9">
            <a:extLst>
              <a:ext uri="{FF2B5EF4-FFF2-40B4-BE49-F238E27FC236}">
                <a16:creationId xmlns:a16="http://schemas.microsoft.com/office/drawing/2014/main" id="{33BA7342-27F4-3268-3116-194423D3001C}"/>
              </a:ext>
            </a:extLst>
          </p:cNvPr>
          <p:cNvSpPr>
            <a:spLocks noGrp="1"/>
          </p:cNvSpPr>
          <p:nvPr>
            <p:ph type="body" sz="quarter" idx="10" hasCustomPrompt="1"/>
          </p:nvPr>
        </p:nvSpPr>
        <p:spPr>
          <a:xfrm>
            <a:off x="539749" y="896112"/>
            <a:ext cx="10169525" cy="4097093"/>
          </a:xfrm>
        </p:spPr>
        <p:txBody>
          <a:bodyPr>
            <a:noAutofit/>
          </a:bodyPr>
          <a:lstStyle>
            <a:lvl1pPr marL="324000" indent="-324000">
              <a:lnSpc>
                <a:spcPct val="100000"/>
              </a:lnSpc>
              <a:spcBef>
                <a:spcPts val="0"/>
              </a:spcBef>
              <a:buFont typeface="Arial" panose="020B0604020202020204" pitchFamily="34" charset="0"/>
              <a:buNone/>
              <a:defRPr sz="4500" b="1">
                <a:latin typeface="+mj-lt"/>
              </a:defRPr>
            </a:lvl1pPr>
            <a:lvl2pPr marL="324000" indent="0">
              <a:lnSpc>
                <a:spcPct val="100000"/>
              </a:lnSpc>
              <a:spcBef>
                <a:spcPts val="2800"/>
              </a:spcBef>
              <a:buNone/>
              <a:defRPr sz="2100"/>
            </a:lvl2pPr>
            <a:lvl3pPr marL="504000" indent="0">
              <a:lnSpc>
                <a:spcPct val="100000"/>
              </a:lnSpc>
              <a:spcBef>
                <a:spcPts val="0"/>
              </a:spcBef>
              <a:buNone/>
              <a:defRPr sz="2100"/>
            </a:lvl3pPr>
            <a:lvl4pPr marL="504000" indent="0">
              <a:lnSpc>
                <a:spcPct val="100000"/>
              </a:lnSpc>
              <a:spcBef>
                <a:spcPts val="0"/>
              </a:spcBef>
              <a:buFont typeface="Arial" panose="020B0604020202020204" pitchFamily="34" charset="0"/>
              <a:buNone/>
              <a:defRPr sz="2100"/>
            </a:lvl4pPr>
            <a:lvl5pPr marL="504000" indent="0">
              <a:lnSpc>
                <a:spcPct val="100000"/>
              </a:lnSpc>
              <a:spcBef>
                <a:spcPts val="0"/>
              </a:spcBef>
              <a:buNone/>
              <a:defRPr sz="2100"/>
            </a:lvl5pPr>
          </a:lstStyle>
          <a:p>
            <a:pPr lvl="0"/>
            <a:r>
              <a:rPr lang="en-GB" dirty="0"/>
              <a:t>“[Quote] First level &lt;Text with a limit of roughly 100 characters max&gt;”</a:t>
            </a:r>
          </a:p>
          <a:p>
            <a:pPr lvl="1"/>
            <a:r>
              <a:rPr lang="en-GB" dirty="0"/>
              <a:t>Second level &lt;Name, Job Title, Company&gt;</a:t>
            </a:r>
          </a:p>
        </p:txBody>
      </p:sp>
    </p:spTree>
    <p:extLst>
      <p:ext uri="{BB962C8B-B14F-4D97-AF65-F5344CB8AC3E}">
        <p14:creationId xmlns:p14="http://schemas.microsoft.com/office/powerpoint/2010/main" val="815255792"/>
      </p:ext>
    </p:extLst>
  </p:cSld>
  <p:clrMapOvr>
    <a:masterClrMapping/>
  </p:clrMapOvr>
  <p:extLst>
    <p:ext uri="{DCECCB84-F9BA-43D5-87BE-67443E8EF086}">
      <p15:sldGuideLst xmlns:p15="http://schemas.microsoft.com/office/powerpoint/2012/main">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3" pos="6746">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ECEB-C1EC-6348-98F9-5BAD92884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DB9509-CE4A-CB14-88C7-0F94DF88C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A418A-ECA6-CD98-1B4D-A601A2C53EB1}"/>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5" name="Footer Placeholder 4">
            <a:extLst>
              <a:ext uri="{FF2B5EF4-FFF2-40B4-BE49-F238E27FC236}">
                <a16:creationId xmlns:a16="http://schemas.microsoft.com/office/drawing/2014/main" id="{0DF277E7-7B0D-8CA2-7E9E-4523961BE9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65DC2F-0071-5904-E5FF-3A8722082B95}"/>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37713412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DB821F-B476-5776-0EF3-8BA3F9FDF4D2}"/>
              </a:ext>
            </a:extLst>
          </p:cNvPr>
          <p:cNvSpPr>
            <a:spLocks noGrp="1"/>
          </p:cNvSpPr>
          <p:nvPr>
            <p:ph type="ftr" sz="quarter" idx="11"/>
          </p:nvPr>
        </p:nvSpPr>
        <p:spPr>
          <a:xfrm>
            <a:off x="539750" y="6462713"/>
            <a:ext cx="3677318" cy="215900"/>
          </a:xfrm>
        </p:spPr>
        <p:txBody>
          <a:bodyPr/>
          <a:lstStyle/>
          <a:p>
            <a:r>
              <a:rPr lang="en-GB"/>
              <a:t>&lt;Footer&gt;</a:t>
            </a:r>
          </a:p>
        </p:txBody>
      </p:sp>
      <p:sp>
        <p:nvSpPr>
          <p:cNvPr id="6" name="Slide Number Placeholder 5">
            <a:extLst>
              <a:ext uri="{FF2B5EF4-FFF2-40B4-BE49-F238E27FC236}">
                <a16:creationId xmlns:a16="http://schemas.microsoft.com/office/drawing/2014/main" id="{517C0317-CAC3-B36D-C6B3-398C2A93E9BF}"/>
              </a:ext>
            </a:extLst>
          </p:cNvPr>
          <p:cNvSpPr>
            <a:spLocks noGrp="1"/>
          </p:cNvSpPr>
          <p:nvPr>
            <p:ph type="sldNum" sz="quarter" idx="12"/>
          </p:nvPr>
        </p:nvSpPr>
        <p:spPr/>
        <p:txBody>
          <a:bodyPr/>
          <a:lstStyle/>
          <a:p>
            <a:fld id="{10215E57-5206-D342-989E-1946E81C3CBF}" type="slidenum">
              <a:rPr lang="en-GB" smtClean="0"/>
              <a:t>‹#›</a:t>
            </a:fld>
            <a:endParaRPr lang="en-GB"/>
          </a:p>
        </p:txBody>
      </p:sp>
      <p:sp>
        <p:nvSpPr>
          <p:cNvPr id="3" name="Text Placeholder 9">
            <a:extLst>
              <a:ext uri="{FF2B5EF4-FFF2-40B4-BE49-F238E27FC236}">
                <a16:creationId xmlns:a16="http://schemas.microsoft.com/office/drawing/2014/main" id="{33BA7342-27F4-3268-3116-194423D3001C}"/>
              </a:ext>
            </a:extLst>
          </p:cNvPr>
          <p:cNvSpPr>
            <a:spLocks noGrp="1"/>
          </p:cNvSpPr>
          <p:nvPr>
            <p:ph type="body" sz="quarter" idx="10" hasCustomPrompt="1"/>
          </p:nvPr>
        </p:nvSpPr>
        <p:spPr>
          <a:xfrm>
            <a:off x="539748" y="896112"/>
            <a:ext cx="10170000" cy="4097093"/>
          </a:xfrm>
        </p:spPr>
        <p:txBody>
          <a:bodyPr>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2800"/>
              </a:spcBef>
              <a:buNone/>
              <a:defRPr sz="2100"/>
            </a:lvl2pPr>
            <a:lvl3pPr marL="504000" indent="0">
              <a:lnSpc>
                <a:spcPct val="100000"/>
              </a:lnSpc>
              <a:spcBef>
                <a:spcPts val="0"/>
              </a:spcBef>
              <a:buNone/>
              <a:defRPr sz="2100"/>
            </a:lvl3pPr>
            <a:lvl4pPr marL="504000" indent="0">
              <a:lnSpc>
                <a:spcPct val="100000"/>
              </a:lnSpc>
              <a:spcBef>
                <a:spcPts val="0"/>
              </a:spcBef>
              <a:buFont typeface="Arial" panose="020B0604020202020204" pitchFamily="34" charset="0"/>
              <a:buNone/>
              <a:defRPr sz="2100"/>
            </a:lvl4pPr>
            <a:lvl5pPr marL="504000" indent="0">
              <a:lnSpc>
                <a:spcPct val="100000"/>
              </a:lnSpc>
              <a:spcBef>
                <a:spcPts val="0"/>
              </a:spcBef>
              <a:buNone/>
              <a:defRPr sz="2100"/>
            </a:lvl5pPr>
          </a:lstStyle>
          <a:p>
            <a:pPr lvl="0"/>
            <a:r>
              <a:rPr lang="en-GB" dirty="0"/>
              <a:t>[Statement] First level &lt;Text with a limit of roughly 100 characters max&gt;</a:t>
            </a:r>
          </a:p>
          <a:p>
            <a:pPr lvl="1"/>
            <a:r>
              <a:rPr lang="en-GB" dirty="0"/>
              <a:t>Second level &lt;Supporting information&gt;</a:t>
            </a:r>
          </a:p>
        </p:txBody>
      </p:sp>
    </p:spTree>
    <p:extLst>
      <p:ext uri="{BB962C8B-B14F-4D97-AF65-F5344CB8AC3E}">
        <p14:creationId xmlns:p14="http://schemas.microsoft.com/office/powerpoint/2010/main" val="842997709"/>
      </p:ext>
    </p:extLst>
  </p:cSld>
  <p:clrMapOvr>
    <a:masterClrMapping/>
  </p:clrMapOvr>
  <p:extLst>
    <p:ext uri="{DCECCB84-F9BA-43D5-87BE-67443E8EF086}">
      <p15:sldGuideLst xmlns:p15="http://schemas.microsoft.com/office/powerpoint/2012/main">
        <p15:guide id="3" pos="3782">
          <p15:clr>
            <a:srgbClr val="FBAE40"/>
          </p15:clr>
        </p15:guide>
        <p15:guide id="4" pos="3190">
          <p15:clr>
            <a:srgbClr val="FBAE40"/>
          </p15:clr>
        </p15:guide>
        <p15:guide id="5" pos="2598">
          <p15:clr>
            <a:srgbClr val="FBAE40"/>
          </p15:clr>
        </p15:guide>
        <p15:guide id="6" pos="2004">
          <p15:clr>
            <a:srgbClr val="FBAE40"/>
          </p15:clr>
        </p15:guide>
        <p15:guide id="7" pos="1412">
          <p15:clr>
            <a:srgbClr val="FBAE40"/>
          </p15:clr>
        </p15:guide>
        <p15:guide id="8" pos="820">
          <p15:clr>
            <a:srgbClr val="FBAE40"/>
          </p15:clr>
        </p15:guide>
        <p15:guide id="9" pos="4376">
          <p15:clr>
            <a:srgbClr val="FBAE40"/>
          </p15:clr>
        </p15:guide>
        <p15:guide id="10" pos="4968">
          <p15:clr>
            <a:srgbClr val="FBAE40"/>
          </p15:clr>
        </p15:guide>
        <p15:guide id="11" pos="5562">
          <p15:clr>
            <a:srgbClr val="FBAE40"/>
          </p15:clr>
        </p15:guide>
        <p15:guide id="12" pos="6154">
          <p15:clr>
            <a:srgbClr val="FBAE40"/>
          </p15:clr>
        </p15:guide>
        <p15:guide id="14" pos="932">
          <p15:clr>
            <a:srgbClr val="FBAE40"/>
          </p15:clr>
        </p15:guide>
        <p15:guide id="15" pos="1524">
          <p15:clr>
            <a:srgbClr val="FBAE40"/>
          </p15:clr>
        </p15:guide>
        <p15:guide id="16" pos="2116">
          <p15:clr>
            <a:srgbClr val="FBAE40"/>
          </p15:clr>
        </p15:guide>
        <p15:guide id="17" pos="2710">
          <p15:clr>
            <a:srgbClr val="FBAE40"/>
          </p15:clr>
        </p15:guide>
        <p15:guide id="18" pos="3302">
          <p15:clr>
            <a:srgbClr val="FBAE40"/>
          </p15:clr>
        </p15:guide>
        <p15:guide id="19" pos="3896">
          <p15:clr>
            <a:srgbClr val="FBAE40"/>
          </p15:clr>
        </p15:guide>
        <p15:guide id="20" pos="4488">
          <p15:clr>
            <a:srgbClr val="FBAE40"/>
          </p15:clr>
        </p15:guide>
        <p15:guide id="21" pos="5080">
          <p15:clr>
            <a:srgbClr val="FBAE40"/>
          </p15:clr>
        </p15:guide>
        <p15:guide id="22" pos="5674">
          <p15:clr>
            <a:srgbClr val="FBAE40"/>
          </p15:clr>
        </p15:guide>
        <p15:guide id="23" pos="6266">
          <p15:clr>
            <a:srgbClr val="FBAE40"/>
          </p15:clr>
        </p15:guide>
        <p15:guide id="24" pos="6858">
          <p15:clr>
            <a:srgbClr val="FBAE40"/>
          </p15:clr>
        </p15:guide>
        <p15:guide id="25" pos="67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nd message: Purple">
    <p:bg>
      <p:bgPr>
        <a:solidFill>
          <a:srgbClr val="DEBAD9"/>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6834AC1-CBE6-BEBF-0040-C24071A39836}"/>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454400"/>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[End message: Purple]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6E853257-CC3B-979B-EEF2-9C8C34AD514B}"/>
              </a:ext>
            </a:extLst>
          </p:cNvPr>
          <p:cNvCxnSpPr>
            <a:cxnSpLocks/>
          </p:cNvCxnSpPr>
          <p:nvPr userDrawn="1"/>
        </p:nvCxnSpPr>
        <p:spPr>
          <a:xfrm>
            <a:off x="539750" y="6315075"/>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9">
            <a:extLst>
              <a:ext uri="{FF2B5EF4-FFF2-40B4-BE49-F238E27FC236}">
                <a16:creationId xmlns:a16="http://schemas.microsoft.com/office/drawing/2014/main" id="{41749600-D1FA-3D24-B94B-1EC63F7FBFD2}"/>
              </a:ext>
            </a:extLst>
          </p:cNvPr>
          <p:cNvSpPr>
            <a:spLocks noGrp="1"/>
          </p:cNvSpPr>
          <p:nvPr>
            <p:ph type="body" sz="quarter" idx="10" hasCustomPrompt="1"/>
          </p:nvPr>
        </p:nvSpPr>
        <p:spPr>
          <a:xfrm>
            <a:off x="6097275" y="3080736"/>
            <a:ext cx="2732400" cy="1267860"/>
          </a:xfrm>
        </p:spPr>
        <p:txBody>
          <a:bodyPr>
            <a:normAutofit/>
          </a:bodyPr>
          <a:lstStyle>
            <a:lvl1pPr marL="432000" indent="-432000">
              <a:lnSpc>
                <a:spcPct val="125000"/>
              </a:lnSpc>
              <a:spcBef>
                <a:spcPts val="0"/>
              </a:spcBef>
              <a:buFont typeface="Arial" panose="020B0604020202020204" pitchFamily="34" charset="0"/>
              <a:buNone/>
              <a:tabLst/>
              <a:defRPr sz="1200"/>
            </a:lvl1pPr>
            <a:lvl2pPr marL="432000" indent="-432000">
              <a:lnSpc>
                <a:spcPct val="125000"/>
              </a:lnSpc>
              <a:spcBef>
                <a:spcPts val="0"/>
              </a:spcBef>
              <a:buNone/>
              <a:tabLst/>
              <a:defRPr sz="1200"/>
            </a:lvl2pPr>
            <a:lvl3pPr marL="432000" indent="-432000">
              <a:lnSpc>
                <a:spcPct val="125000"/>
              </a:lnSpc>
              <a:spcBef>
                <a:spcPts val="0"/>
              </a:spcBef>
              <a:buNone/>
              <a:tabLst/>
              <a:defRPr sz="1200"/>
            </a:lvl3pPr>
            <a:lvl4pPr marL="432000" indent="-432000">
              <a:lnSpc>
                <a:spcPct val="125000"/>
              </a:lnSpc>
              <a:spcBef>
                <a:spcPts val="0"/>
              </a:spcBef>
              <a:buFont typeface="Arial" panose="020B0604020202020204" pitchFamily="34" charset="0"/>
              <a:buNone/>
              <a:tabLst/>
              <a:defRPr sz="1200"/>
            </a:lvl4pPr>
            <a:lvl5pPr marL="432000" indent="-432000">
              <a:lnSpc>
                <a:spcPct val="125000"/>
              </a:lnSpc>
              <a:spcBef>
                <a:spcPts val="0"/>
              </a:spcBef>
              <a:buNone/>
              <a:tabLst/>
              <a:defRPr sz="1200"/>
            </a:lvl5pPr>
          </a:lstStyle>
          <a:p>
            <a:pPr lvl="0"/>
            <a:r>
              <a:rPr lang="en-GB" dirty="0"/>
              <a:t>&lt;Contact details&gt;</a:t>
            </a:r>
          </a:p>
        </p:txBody>
      </p:sp>
      <p:sp>
        <p:nvSpPr>
          <p:cNvPr id="12" name="Text Placeholder 9">
            <a:extLst>
              <a:ext uri="{FF2B5EF4-FFF2-40B4-BE49-F238E27FC236}">
                <a16:creationId xmlns:a16="http://schemas.microsoft.com/office/drawing/2014/main" id="{E117AE2E-04C1-5E7F-BDE3-6542A101E64E}"/>
              </a:ext>
            </a:extLst>
          </p:cNvPr>
          <p:cNvSpPr>
            <a:spLocks noGrp="1"/>
          </p:cNvSpPr>
          <p:nvPr>
            <p:ph type="body" sz="quarter" idx="12" hasCustomPrompt="1"/>
          </p:nvPr>
        </p:nvSpPr>
        <p:spPr>
          <a:xfrm>
            <a:off x="9007475" y="3080736"/>
            <a:ext cx="2642400" cy="1267860"/>
          </a:xfrm>
        </p:spPr>
        <p:txBody>
          <a:bodyPr>
            <a:normAutofit/>
          </a:bodyPr>
          <a:lstStyle>
            <a:lvl1pPr marL="0" indent="0">
              <a:lnSpc>
                <a:spcPct val="125000"/>
              </a:lnSpc>
              <a:spcBef>
                <a:spcPts val="0"/>
              </a:spcBef>
              <a:buFont typeface="Arial" panose="020B0604020202020204" pitchFamily="34" charset="0"/>
              <a:buNone/>
              <a:defRPr sz="1200"/>
            </a:lvl1pPr>
            <a:lvl2pPr marL="0" indent="0">
              <a:lnSpc>
                <a:spcPct val="125000"/>
              </a:lnSpc>
              <a:spcBef>
                <a:spcPts val="0"/>
              </a:spcBef>
              <a:buNone/>
              <a:defRPr sz="1200"/>
            </a:lvl2pPr>
            <a:lvl3pPr marL="0" indent="0">
              <a:lnSpc>
                <a:spcPct val="125000"/>
              </a:lnSpc>
              <a:spcBef>
                <a:spcPts val="0"/>
              </a:spcBef>
              <a:buNone/>
              <a:defRPr sz="1200"/>
            </a:lvl3pPr>
            <a:lvl4pPr marL="0" indent="0">
              <a:lnSpc>
                <a:spcPct val="125000"/>
              </a:lnSpc>
              <a:spcBef>
                <a:spcPts val="0"/>
              </a:spcBef>
              <a:buFont typeface="Arial" panose="020B0604020202020204" pitchFamily="34" charset="0"/>
              <a:buNone/>
              <a:defRPr sz="1200"/>
            </a:lvl4pPr>
            <a:lvl5pPr marL="0" indent="0">
              <a:lnSpc>
                <a:spcPct val="125000"/>
              </a:lnSpc>
              <a:spcBef>
                <a:spcPts val="0"/>
              </a:spcBef>
              <a:buNone/>
              <a:defRPr sz="1200"/>
            </a:lvl5pPr>
          </a:lstStyle>
          <a:p>
            <a:pPr lvl="0"/>
            <a:r>
              <a:rPr lang="en-GB" dirty="0"/>
              <a:t>&lt;Registered Office&gt;</a:t>
            </a:r>
          </a:p>
        </p:txBody>
      </p:sp>
    </p:spTree>
    <p:extLst>
      <p:ext uri="{BB962C8B-B14F-4D97-AF65-F5344CB8AC3E}">
        <p14:creationId xmlns:p14="http://schemas.microsoft.com/office/powerpoint/2010/main" val="3733475445"/>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guide id="3" pos="5674">
          <p15:clr>
            <a:srgbClr val="FBAE40"/>
          </p15:clr>
        </p15:guide>
        <p15:guide id="4" pos="55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nd message: Raspberry">
    <p:bg>
      <p:bgPr>
        <a:solidFill>
          <a:srgbClr val="FABFD4"/>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6834AC1-CBE6-BEBF-0040-C24071A39836}"/>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454400"/>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[End message: Raspberry]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6E853257-CC3B-979B-EEF2-9C8C34AD514B}"/>
              </a:ext>
            </a:extLst>
          </p:cNvPr>
          <p:cNvCxnSpPr>
            <a:cxnSpLocks/>
          </p:cNvCxnSpPr>
          <p:nvPr userDrawn="1"/>
        </p:nvCxnSpPr>
        <p:spPr>
          <a:xfrm>
            <a:off x="539750" y="6315075"/>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9">
            <a:extLst>
              <a:ext uri="{FF2B5EF4-FFF2-40B4-BE49-F238E27FC236}">
                <a16:creationId xmlns:a16="http://schemas.microsoft.com/office/drawing/2014/main" id="{41749600-D1FA-3D24-B94B-1EC63F7FBFD2}"/>
              </a:ext>
            </a:extLst>
          </p:cNvPr>
          <p:cNvSpPr>
            <a:spLocks noGrp="1"/>
          </p:cNvSpPr>
          <p:nvPr>
            <p:ph type="body" sz="quarter" idx="10" hasCustomPrompt="1"/>
          </p:nvPr>
        </p:nvSpPr>
        <p:spPr>
          <a:xfrm>
            <a:off x="6097275" y="3080736"/>
            <a:ext cx="2732400" cy="1267860"/>
          </a:xfrm>
        </p:spPr>
        <p:txBody>
          <a:bodyPr>
            <a:normAutofit/>
          </a:bodyPr>
          <a:lstStyle>
            <a:lvl1pPr marL="432000" indent="-432000">
              <a:lnSpc>
                <a:spcPct val="125000"/>
              </a:lnSpc>
              <a:spcBef>
                <a:spcPts val="0"/>
              </a:spcBef>
              <a:buFont typeface="Arial" panose="020B0604020202020204" pitchFamily="34" charset="0"/>
              <a:buNone/>
              <a:tabLst/>
              <a:defRPr sz="1200"/>
            </a:lvl1pPr>
            <a:lvl2pPr marL="432000" indent="-432000">
              <a:lnSpc>
                <a:spcPct val="125000"/>
              </a:lnSpc>
              <a:spcBef>
                <a:spcPts val="0"/>
              </a:spcBef>
              <a:buNone/>
              <a:tabLst/>
              <a:defRPr sz="1200"/>
            </a:lvl2pPr>
            <a:lvl3pPr marL="432000" indent="-432000">
              <a:lnSpc>
                <a:spcPct val="125000"/>
              </a:lnSpc>
              <a:spcBef>
                <a:spcPts val="0"/>
              </a:spcBef>
              <a:buNone/>
              <a:tabLst/>
              <a:defRPr sz="1200"/>
            </a:lvl3pPr>
            <a:lvl4pPr marL="432000" indent="-432000">
              <a:lnSpc>
                <a:spcPct val="125000"/>
              </a:lnSpc>
              <a:spcBef>
                <a:spcPts val="0"/>
              </a:spcBef>
              <a:buFont typeface="Arial" panose="020B0604020202020204" pitchFamily="34" charset="0"/>
              <a:buNone/>
              <a:tabLst/>
              <a:defRPr sz="1200"/>
            </a:lvl4pPr>
            <a:lvl5pPr marL="432000" indent="-432000">
              <a:lnSpc>
                <a:spcPct val="125000"/>
              </a:lnSpc>
              <a:spcBef>
                <a:spcPts val="0"/>
              </a:spcBef>
              <a:buNone/>
              <a:tabLst/>
              <a:defRPr sz="1200"/>
            </a:lvl5pPr>
          </a:lstStyle>
          <a:p>
            <a:pPr lvl="0"/>
            <a:r>
              <a:rPr lang="en-GB" dirty="0"/>
              <a:t>&lt;Contact details&gt;</a:t>
            </a:r>
          </a:p>
        </p:txBody>
      </p:sp>
      <p:sp>
        <p:nvSpPr>
          <p:cNvPr id="12" name="Text Placeholder 9">
            <a:extLst>
              <a:ext uri="{FF2B5EF4-FFF2-40B4-BE49-F238E27FC236}">
                <a16:creationId xmlns:a16="http://schemas.microsoft.com/office/drawing/2014/main" id="{E117AE2E-04C1-5E7F-BDE3-6542A101E64E}"/>
              </a:ext>
            </a:extLst>
          </p:cNvPr>
          <p:cNvSpPr>
            <a:spLocks noGrp="1"/>
          </p:cNvSpPr>
          <p:nvPr>
            <p:ph type="body" sz="quarter" idx="12" hasCustomPrompt="1"/>
          </p:nvPr>
        </p:nvSpPr>
        <p:spPr>
          <a:xfrm>
            <a:off x="9007475" y="3080736"/>
            <a:ext cx="2642400" cy="1267860"/>
          </a:xfrm>
        </p:spPr>
        <p:txBody>
          <a:bodyPr>
            <a:normAutofit/>
          </a:bodyPr>
          <a:lstStyle>
            <a:lvl1pPr marL="0" indent="0">
              <a:lnSpc>
                <a:spcPct val="125000"/>
              </a:lnSpc>
              <a:spcBef>
                <a:spcPts val="0"/>
              </a:spcBef>
              <a:buFont typeface="Arial" panose="020B0604020202020204" pitchFamily="34" charset="0"/>
              <a:buNone/>
              <a:defRPr sz="1200"/>
            </a:lvl1pPr>
            <a:lvl2pPr marL="0" indent="0">
              <a:lnSpc>
                <a:spcPct val="125000"/>
              </a:lnSpc>
              <a:spcBef>
                <a:spcPts val="0"/>
              </a:spcBef>
              <a:buNone/>
              <a:defRPr sz="1200"/>
            </a:lvl2pPr>
            <a:lvl3pPr marL="0" indent="0">
              <a:lnSpc>
                <a:spcPct val="125000"/>
              </a:lnSpc>
              <a:spcBef>
                <a:spcPts val="0"/>
              </a:spcBef>
              <a:buNone/>
              <a:defRPr sz="1200"/>
            </a:lvl3pPr>
            <a:lvl4pPr marL="0" indent="0">
              <a:lnSpc>
                <a:spcPct val="125000"/>
              </a:lnSpc>
              <a:spcBef>
                <a:spcPts val="0"/>
              </a:spcBef>
              <a:buFont typeface="Arial" panose="020B0604020202020204" pitchFamily="34" charset="0"/>
              <a:buNone/>
              <a:defRPr sz="1200"/>
            </a:lvl4pPr>
            <a:lvl5pPr marL="0" indent="0">
              <a:lnSpc>
                <a:spcPct val="125000"/>
              </a:lnSpc>
              <a:spcBef>
                <a:spcPts val="0"/>
              </a:spcBef>
              <a:buNone/>
              <a:defRPr sz="1200"/>
            </a:lvl5pPr>
          </a:lstStyle>
          <a:p>
            <a:pPr lvl="0"/>
            <a:r>
              <a:rPr lang="en-GB" dirty="0"/>
              <a:t>&lt;Registered Office&gt;</a:t>
            </a:r>
          </a:p>
        </p:txBody>
      </p:sp>
    </p:spTree>
    <p:extLst>
      <p:ext uri="{BB962C8B-B14F-4D97-AF65-F5344CB8AC3E}">
        <p14:creationId xmlns:p14="http://schemas.microsoft.com/office/powerpoint/2010/main" val="1275056526"/>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guide id="3" pos="5674">
          <p15:clr>
            <a:srgbClr val="FBAE40"/>
          </p15:clr>
        </p15:guide>
        <p15:guide id="4" pos="55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 message: Mint Green">
    <p:bg>
      <p:bgPr>
        <a:solidFill>
          <a:srgbClr val="99DECF"/>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6834AC1-CBE6-BEBF-0040-C24071A39836}"/>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454400"/>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[End message: Mint Green]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6E853257-CC3B-979B-EEF2-9C8C34AD514B}"/>
              </a:ext>
            </a:extLst>
          </p:cNvPr>
          <p:cNvCxnSpPr>
            <a:cxnSpLocks/>
          </p:cNvCxnSpPr>
          <p:nvPr userDrawn="1"/>
        </p:nvCxnSpPr>
        <p:spPr>
          <a:xfrm>
            <a:off x="539750" y="6315075"/>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9">
            <a:extLst>
              <a:ext uri="{FF2B5EF4-FFF2-40B4-BE49-F238E27FC236}">
                <a16:creationId xmlns:a16="http://schemas.microsoft.com/office/drawing/2014/main" id="{41749600-D1FA-3D24-B94B-1EC63F7FBFD2}"/>
              </a:ext>
            </a:extLst>
          </p:cNvPr>
          <p:cNvSpPr>
            <a:spLocks noGrp="1"/>
          </p:cNvSpPr>
          <p:nvPr>
            <p:ph type="body" sz="quarter" idx="10" hasCustomPrompt="1"/>
          </p:nvPr>
        </p:nvSpPr>
        <p:spPr>
          <a:xfrm>
            <a:off x="6097275" y="3080736"/>
            <a:ext cx="2732400" cy="1267860"/>
          </a:xfrm>
        </p:spPr>
        <p:txBody>
          <a:bodyPr>
            <a:normAutofit/>
          </a:bodyPr>
          <a:lstStyle>
            <a:lvl1pPr marL="432000" indent="-432000">
              <a:lnSpc>
                <a:spcPct val="125000"/>
              </a:lnSpc>
              <a:spcBef>
                <a:spcPts val="0"/>
              </a:spcBef>
              <a:buFont typeface="Arial" panose="020B0604020202020204" pitchFamily="34" charset="0"/>
              <a:buNone/>
              <a:tabLst/>
              <a:defRPr sz="1200"/>
            </a:lvl1pPr>
            <a:lvl2pPr marL="432000" indent="-432000">
              <a:lnSpc>
                <a:spcPct val="125000"/>
              </a:lnSpc>
              <a:spcBef>
                <a:spcPts val="0"/>
              </a:spcBef>
              <a:buNone/>
              <a:tabLst/>
              <a:defRPr sz="1200"/>
            </a:lvl2pPr>
            <a:lvl3pPr marL="432000" indent="-432000">
              <a:lnSpc>
                <a:spcPct val="125000"/>
              </a:lnSpc>
              <a:spcBef>
                <a:spcPts val="0"/>
              </a:spcBef>
              <a:buNone/>
              <a:tabLst/>
              <a:defRPr sz="1200"/>
            </a:lvl3pPr>
            <a:lvl4pPr marL="432000" indent="-432000">
              <a:lnSpc>
                <a:spcPct val="125000"/>
              </a:lnSpc>
              <a:spcBef>
                <a:spcPts val="0"/>
              </a:spcBef>
              <a:buFont typeface="Arial" panose="020B0604020202020204" pitchFamily="34" charset="0"/>
              <a:buNone/>
              <a:tabLst/>
              <a:defRPr sz="1200"/>
            </a:lvl4pPr>
            <a:lvl5pPr marL="432000" indent="-432000">
              <a:lnSpc>
                <a:spcPct val="125000"/>
              </a:lnSpc>
              <a:spcBef>
                <a:spcPts val="0"/>
              </a:spcBef>
              <a:buNone/>
              <a:tabLst/>
              <a:defRPr sz="1200"/>
            </a:lvl5pPr>
          </a:lstStyle>
          <a:p>
            <a:pPr lvl="0"/>
            <a:r>
              <a:rPr lang="en-GB" dirty="0"/>
              <a:t>&lt;Contact details&gt;</a:t>
            </a:r>
          </a:p>
        </p:txBody>
      </p:sp>
      <p:sp>
        <p:nvSpPr>
          <p:cNvPr id="12" name="Text Placeholder 9">
            <a:extLst>
              <a:ext uri="{FF2B5EF4-FFF2-40B4-BE49-F238E27FC236}">
                <a16:creationId xmlns:a16="http://schemas.microsoft.com/office/drawing/2014/main" id="{E117AE2E-04C1-5E7F-BDE3-6542A101E64E}"/>
              </a:ext>
            </a:extLst>
          </p:cNvPr>
          <p:cNvSpPr>
            <a:spLocks noGrp="1"/>
          </p:cNvSpPr>
          <p:nvPr>
            <p:ph type="body" sz="quarter" idx="12" hasCustomPrompt="1"/>
          </p:nvPr>
        </p:nvSpPr>
        <p:spPr>
          <a:xfrm>
            <a:off x="9007475" y="3080736"/>
            <a:ext cx="2642400" cy="1267860"/>
          </a:xfrm>
        </p:spPr>
        <p:txBody>
          <a:bodyPr>
            <a:normAutofit/>
          </a:bodyPr>
          <a:lstStyle>
            <a:lvl1pPr marL="0" indent="0">
              <a:lnSpc>
                <a:spcPct val="125000"/>
              </a:lnSpc>
              <a:spcBef>
                <a:spcPts val="0"/>
              </a:spcBef>
              <a:buFont typeface="Arial" panose="020B0604020202020204" pitchFamily="34" charset="0"/>
              <a:buNone/>
              <a:defRPr sz="1200"/>
            </a:lvl1pPr>
            <a:lvl2pPr marL="0" indent="0">
              <a:lnSpc>
                <a:spcPct val="125000"/>
              </a:lnSpc>
              <a:spcBef>
                <a:spcPts val="0"/>
              </a:spcBef>
              <a:buNone/>
              <a:defRPr sz="1200"/>
            </a:lvl2pPr>
            <a:lvl3pPr marL="0" indent="0">
              <a:lnSpc>
                <a:spcPct val="125000"/>
              </a:lnSpc>
              <a:spcBef>
                <a:spcPts val="0"/>
              </a:spcBef>
              <a:buNone/>
              <a:defRPr sz="1200"/>
            </a:lvl3pPr>
            <a:lvl4pPr marL="0" indent="0">
              <a:lnSpc>
                <a:spcPct val="125000"/>
              </a:lnSpc>
              <a:spcBef>
                <a:spcPts val="0"/>
              </a:spcBef>
              <a:buFont typeface="Arial" panose="020B0604020202020204" pitchFamily="34" charset="0"/>
              <a:buNone/>
              <a:defRPr sz="1200"/>
            </a:lvl4pPr>
            <a:lvl5pPr marL="0" indent="0">
              <a:lnSpc>
                <a:spcPct val="125000"/>
              </a:lnSpc>
              <a:spcBef>
                <a:spcPts val="0"/>
              </a:spcBef>
              <a:buNone/>
              <a:defRPr sz="1200"/>
            </a:lvl5pPr>
          </a:lstStyle>
          <a:p>
            <a:pPr lvl="0"/>
            <a:r>
              <a:rPr lang="en-GB" dirty="0"/>
              <a:t>&lt;Registered Office&gt;</a:t>
            </a:r>
          </a:p>
        </p:txBody>
      </p:sp>
    </p:spTree>
    <p:extLst>
      <p:ext uri="{BB962C8B-B14F-4D97-AF65-F5344CB8AC3E}">
        <p14:creationId xmlns:p14="http://schemas.microsoft.com/office/powerpoint/2010/main" val="2828445888"/>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guide id="3" pos="5674">
          <p15:clr>
            <a:srgbClr val="FBAE40"/>
          </p15:clr>
        </p15:guide>
        <p15:guide id="4" pos="55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message: Tangerine">
    <p:bg>
      <p:bgPr>
        <a:solidFill>
          <a:srgbClr val="FFCC99"/>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6834AC1-CBE6-BEBF-0040-C24071A39836}"/>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454400"/>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[End message: Tangerine]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6E853257-CC3B-979B-EEF2-9C8C34AD514B}"/>
              </a:ext>
            </a:extLst>
          </p:cNvPr>
          <p:cNvCxnSpPr>
            <a:cxnSpLocks/>
          </p:cNvCxnSpPr>
          <p:nvPr userDrawn="1"/>
        </p:nvCxnSpPr>
        <p:spPr>
          <a:xfrm>
            <a:off x="539750" y="6315075"/>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9">
            <a:extLst>
              <a:ext uri="{FF2B5EF4-FFF2-40B4-BE49-F238E27FC236}">
                <a16:creationId xmlns:a16="http://schemas.microsoft.com/office/drawing/2014/main" id="{41749600-D1FA-3D24-B94B-1EC63F7FBFD2}"/>
              </a:ext>
            </a:extLst>
          </p:cNvPr>
          <p:cNvSpPr>
            <a:spLocks noGrp="1"/>
          </p:cNvSpPr>
          <p:nvPr>
            <p:ph type="body" sz="quarter" idx="10" hasCustomPrompt="1"/>
          </p:nvPr>
        </p:nvSpPr>
        <p:spPr>
          <a:xfrm>
            <a:off x="6097275" y="3080736"/>
            <a:ext cx="2732400" cy="1267860"/>
          </a:xfrm>
        </p:spPr>
        <p:txBody>
          <a:bodyPr>
            <a:normAutofit/>
          </a:bodyPr>
          <a:lstStyle>
            <a:lvl1pPr marL="432000" indent="-432000">
              <a:lnSpc>
                <a:spcPct val="125000"/>
              </a:lnSpc>
              <a:spcBef>
                <a:spcPts val="0"/>
              </a:spcBef>
              <a:buFont typeface="Arial" panose="020B0604020202020204" pitchFamily="34" charset="0"/>
              <a:buNone/>
              <a:tabLst/>
              <a:defRPr sz="1200"/>
            </a:lvl1pPr>
            <a:lvl2pPr marL="432000" indent="-432000">
              <a:lnSpc>
                <a:spcPct val="125000"/>
              </a:lnSpc>
              <a:spcBef>
                <a:spcPts val="0"/>
              </a:spcBef>
              <a:buNone/>
              <a:tabLst/>
              <a:defRPr sz="1200"/>
            </a:lvl2pPr>
            <a:lvl3pPr marL="432000" indent="-432000">
              <a:lnSpc>
                <a:spcPct val="125000"/>
              </a:lnSpc>
              <a:spcBef>
                <a:spcPts val="0"/>
              </a:spcBef>
              <a:buNone/>
              <a:tabLst/>
              <a:defRPr sz="1200"/>
            </a:lvl3pPr>
            <a:lvl4pPr marL="432000" indent="-432000">
              <a:lnSpc>
                <a:spcPct val="125000"/>
              </a:lnSpc>
              <a:spcBef>
                <a:spcPts val="0"/>
              </a:spcBef>
              <a:buFont typeface="Arial" panose="020B0604020202020204" pitchFamily="34" charset="0"/>
              <a:buNone/>
              <a:tabLst/>
              <a:defRPr sz="1200"/>
            </a:lvl4pPr>
            <a:lvl5pPr marL="432000" indent="-432000">
              <a:lnSpc>
                <a:spcPct val="125000"/>
              </a:lnSpc>
              <a:spcBef>
                <a:spcPts val="0"/>
              </a:spcBef>
              <a:buNone/>
              <a:tabLst/>
              <a:defRPr sz="1200"/>
            </a:lvl5pPr>
          </a:lstStyle>
          <a:p>
            <a:pPr lvl="0"/>
            <a:r>
              <a:rPr lang="en-GB" dirty="0"/>
              <a:t>&lt;Contact details&gt;</a:t>
            </a:r>
          </a:p>
        </p:txBody>
      </p:sp>
      <p:sp>
        <p:nvSpPr>
          <p:cNvPr id="12" name="Text Placeholder 9">
            <a:extLst>
              <a:ext uri="{FF2B5EF4-FFF2-40B4-BE49-F238E27FC236}">
                <a16:creationId xmlns:a16="http://schemas.microsoft.com/office/drawing/2014/main" id="{E117AE2E-04C1-5E7F-BDE3-6542A101E64E}"/>
              </a:ext>
            </a:extLst>
          </p:cNvPr>
          <p:cNvSpPr>
            <a:spLocks noGrp="1"/>
          </p:cNvSpPr>
          <p:nvPr>
            <p:ph type="body" sz="quarter" idx="12" hasCustomPrompt="1"/>
          </p:nvPr>
        </p:nvSpPr>
        <p:spPr>
          <a:xfrm>
            <a:off x="9007475" y="3080736"/>
            <a:ext cx="2642400" cy="1267860"/>
          </a:xfrm>
        </p:spPr>
        <p:txBody>
          <a:bodyPr>
            <a:normAutofit/>
          </a:bodyPr>
          <a:lstStyle>
            <a:lvl1pPr marL="0" indent="0">
              <a:lnSpc>
                <a:spcPct val="125000"/>
              </a:lnSpc>
              <a:spcBef>
                <a:spcPts val="0"/>
              </a:spcBef>
              <a:buFont typeface="Arial" panose="020B0604020202020204" pitchFamily="34" charset="0"/>
              <a:buNone/>
              <a:defRPr sz="1200"/>
            </a:lvl1pPr>
            <a:lvl2pPr marL="0" indent="0">
              <a:lnSpc>
                <a:spcPct val="125000"/>
              </a:lnSpc>
              <a:spcBef>
                <a:spcPts val="0"/>
              </a:spcBef>
              <a:buNone/>
              <a:defRPr sz="1200"/>
            </a:lvl2pPr>
            <a:lvl3pPr marL="0" indent="0">
              <a:lnSpc>
                <a:spcPct val="125000"/>
              </a:lnSpc>
              <a:spcBef>
                <a:spcPts val="0"/>
              </a:spcBef>
              <a:buNone/>
              <a:defRPr sz="1200"/>
            </a:lvl3pPr>
            <a:lvl4pPr marL="0" indent="0">
              <a:lnSpc>
                <a:spcPct val="125000"/>
              </a:lnSpc>
              <a:spcBef>
                <a:spcPts val="0"/>
              </a:spcBef>
              <a:buFont typeface="Arial" panose="020B0604020202020204" pitchFamily="34" charset="0"/>
              <a:buNone/>
              <a:defRPr sz="1200"/>
            </a:lvl4pPr>
            <a:lvl5pPr marL="0" indent="0">
              <a:lnSpc>
                <a:spcPct val="125000"/>
              </a:lnSpc>
              <a:spcBef>
                <a:spcPts val="0"/>
              </a:spcBef>
              <a:buNone/>
              <a:defRPr sz="1200"/>
            </a:lvl5pPr>
          </a:lstStyle>
          <a:p>
            <a:pPr lvl="0"/>
            <a:r>
              <a:rPr lang="en-GB" dirty="0"/>
              <a:t>&lt;Registered Office&gt;</a:t>
            </a:r>
          </a:p>
        </p:txBody>
      </p:sp>
    </p:spTree>
    <p:extLst>
      <p:ext uri="{BB962C8B-B14F-4D97-AF65-F5344CB8AC3E}">
        <p14:creationId xmlns:p14="http://schemas.microsoft.com/office/powerpoint/2010/main" val="1097359827"/>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guide id="3" pos="5674">
          <p15:clr>
            <a:srgbClr val="FBAE40"/>
          </p15:clr>
        </p15:guide>
        <p15:guide id="4" pos="55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message: Steel Blue">
    <p:bg>
      <p:bgPr>
        <a:solidFill>
          <a:srgbClr val="C7CCED"/>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6834AC1-CBE6-BEBF-0040-C24071A39836}"/>
              </a:ext>
            </a:extLst>
          </p:cNvPr>
          <p:cNvCxnSpPr>
            <a:cxnSpLocks/>
          </p:cNvCxnSpPr>
          <p:nvPr userDrawn="1"/>
        </p:nvCxnSpPr>
        <p:spPr>
          <a:xfrm>
            <a:off x="539749" y="103251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8F818367-BFC0-3791-EFC2-31DA4D89AF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2925" y="492125"/>
            <a:ext cx="2034000" cy="420590"/>
          </a:xfrm>
          <a:prstGeom prst="rect">
            <a:avLst/>
          </a:prstGeom>
        </p:spPr>
      </p:pic>
      <p:sp>
        <p:nvSpPr>
          <p:cNvPr id="11" name="Text Placeholder 9">
            <a:extLst>
              <a:ext uri="{FF2B5EF4-FFF2-40B4-BE49-F238E27FC236}">
                <a16:creationId xmlns:a16="http://schemas.microsoft.com/office/drawing/2014/main" id="{A839FA87-03D6-EA60-331E-51B3CE834C54}"/>
              </a:ext>
            </a:extLst>
          </p:cNvPr>
          <p:cNvSpPr>
            <a:spLocks noGrp="1"/>
          </p:cNvSpPr>
          <p:nvPr>
            <p:ph type="body" sz="quarter" idx="11" hasCustomPrompt="1"/>
          </p:nvPr>
        </p:nvSpPr>
        <p:spPr>
          <a:xfrm>
            <a:off x="539750" y="1454400"/>
            <a:ext cx="5083175" cy="4453888"/>
          </a:xfrm>
        </p:spPr>
        <p:txBody>
          <a:bodyPr anchor="ctr" anchorCtr="0">
            <a:noAutofit/>
          </a:bodyPr>
          <a:lstStyle>
            <a:lvl1pPr marL="0" indent="0">
              <a:lnSpc>
                <a:spcPct val="100000"/>
              </a:lnSpc>
              <a:spcBef>
                <a:spcPts val="0"/>
              </a:spcBef>
              <a:buFont typeface="Arial" panose="020B0604020202020204" pitchFamily="34" charset="0"/>
              <a:buNone/>
              <a:defRPr sz="4500" b="1">
                <a:latin typeface="+mj-lt"/>
              </a:defRPr>
            </a:lvl1pPr>
            <a:lvl2pPr marL="0" indent="0">
              <a:lnSpc>
                <a:spcPct val="100000"/>
              </a:lnSpc>
              <a:spcBef>
                <a:spcPts val="1400"/>
              </a:spcBef>
              <a:buNone/>
              <a:defRPr sz="2100"/>
            </a:lvl2pPr>
            <a:lvl3pPr marL="0" indent="0">
              <a:lnSpc>
                <a:spcPct val="85000"/>
              </a:lnSpc>
              <a:spcBef>
                <a:spcPts val="0"/>
              </a:spcBef>
              <a:buNone/>
              <a:defRPr sz="2100"/>
            </a:lvl3pPr>
            <a:lvl4pPr marL="0" indent="0">
              <a:lnSpc>
                <a:spcPct val="85000"/>
              </a:lnSpc>
              <a:spcBef>
                <a:spcPts val="0"/>
              </a:spcBef>
              <a:buFont typeface="Arial" panose="020B0604020202020204" pitchFamily="34" charset="0"/>
              <a:buNone/>
              <a:defRPr sz="2100"/>
            </a:lvl4pPr>
            <a:lvl5pPr marL="0" indent="0">
              <a:lnSpc>
                <a:spcPct val="85000"/>
              </a:lnSpc>
              <a:spcBef>
                <a:spcPts val="0"/>
              </a:spcBef>
              <a:buNone/>
              <a:defRPr sz="2100"/>
            </a:lvl5pPr>
          </a:lstStyle>
          <a:p>
            <a:pPr lvl="0"/>
            <a:r>
              <a:rPr lang="en-GB" dirty="0"/>
              <a:t>[End message: Steel Blue] L1 &lt;Heading&gt;</a:t>
            </a:r>
          </a:p>
          <a:p>
            <a:pPr lvl="1"/>
            <a:r>
              <a:rPr lang="en-GB" dirty="0"/>
              <a:t>Second level &lt;Subheading&gt;</a:t>
            </a:r>
          </a:p>
        </p:txBody>
      </p:sp>
      <p:cxnSp>
        <p:nvCxnSpPr>
          <p:cNvPr id="2" name="Straight Connector 1">
            <a:extLst>
              <a:ext uri="{FF2B5EF4-FFF2-40B4-BE49-F238E27FC236}">
                <a16:creationId xmlns:a16="http://schemas.microsoft.com/office/drawing/2014/main" id="{6E853257-CC3B-979B-EEF2-9C8C34AD514B}"/>
              </a:ext>
            </a:extLst>
          </p:cNvPr>
          <p:cNvCxnSpPr>
            <a:cxnSpLocks/>
          </p:cNvCxnSpPr>
          <p:nvPr userDrawn="1"/>
        </p:nvCxnSpPr>
        <p:spPr>
          <a:xfrm>
            <a:off x="539750" y="6315075"/>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9">
            <a:extLst>
              <a:ext uri="{FF2B5EF4-FFF2-40B4-BE49-F238E27FC236}">
                <a16:creationId xmlns:a16="http://schemas.microsoft.com/office/drawing/2014/main" id="{41749600-D1FA-3D24-B94B-1EC63F7FBFD2}"/>
              </a:ext>
            </a:extLst>
          </p:cNvPr>
          <p:cNvSpPr>
            <a:spLocks noGrp="1"/>
          </p:cNvSpPr>
          <p:nvPr>
            <p:ph type="body" sz="quarter" idx="10" hasCustomPrompt="1"/>
          </p:nvPr>
        </p:nvSpPr>
        <p:spPr>
          <a:xfrm>
            <a:off x="6097275" y="3080736"/>
            <a:ext cx="2732400" cy="1267860"/>
          </a:xfrm>
        </p:spPr>
        <p:txBody>
          <a:bodyPr>
            <a:normAutofit/>
          </a:bodyPr>
          <a:lstStyle>
            <a:lvl1pPr marL="432000" indent="-432000">
              <a:lnSpc>
                <a:spcPct val="125000"/>
              </a:lnSpc>
              <a:spcBef>
                <a:spcPts val="0"/>
              </a:spcBef>
              <a:buFont typeface="Arial" panose="020B0604020202020204" pitchFamily="34" charset="0"/>
              <a:buNone/>
              <a:tabLst/>
              <a:defRPr sz="1200"/>
            </a:lvl1pPr>
            <a:lvl2pPr marL="432000" indent="-432000">
              <a:lnSpc>
                <a:spcPct val="125000"/>
              </a:lnSpc>
              <a:spcBef>
                <a:spcPts val="0"/>
              </a:spcBef>
              <a:buNone/>
              <a:tabLst/>
              <a:defRPr sz="1200"/>
            </a:lvl2pPr>
            <a:lvl3pPr marL="432000" indent="-432000">
              <a:lnSpc>
                <a:spcPct val="125000"/>
              </a:lnSpc>
              <a:spcBef>
                <a:spcPts val="0"/>
              </a:spcBef>
              <a:buNone/>
              <a:tabLst/>
              <a:defRPr sz="1200"/>
            </a:lvl3pPr>
            <a:lvl4pPr marL="432000" indent="-432000">
              <a:lnSpc>
                <a:spcPct val="125000"/>
              </a:lnSpc>
              <a:spcBef>
                <a:spcPts val="0"/>
              </a:spcBef>
              <a:buFont typeface="Arial" panose="020B0604020202020204" pitchFamily="34" charset="0"/>
              <a:buNone/>
              <a:tabLst/>
              <a:defRPr sz="1200"/>
            </a:lvl4pPr>
            <a:lvl5pPr marL="432000" indent="-432000">
              <a:lnSpc>
                <a:spcPct val="125000"/>
              </a:lnSpc>
              <a:spcBef>
                <a:spcPts val="0"/>
              </a:spcBef>
              <a:buNone/>
              <a:tabLst/>
              <a:defRPr sz="1200"/>
            </a:lvl5pPr>
          </a:lstStyle>
          <a:p>
            <a:pPr lvl="0"/>
            <a:r>
              <a:rPr lang="en-GB" dirty="0"/>
              <a:t>&lt;Contact details&gt;</a:t>
            </a:r>
          </a:p>
        </p:txBody>
      </p:sp>
      <p:sp>
        <p:nvSpPr>
          <p:cNvPr id="12" name="Text Placeholder 9">
            <a:extLst>
              <a:ext uri="{FF2B5EF4-FFF2-40B4-BE49-F238E27FC236}">
                <a16:creationId xmlns:a16="http://schemas.microsoft.com/office/drawing/2014/main" id="{E117AE2E-04C1-5E7F-BDE3-6542A101E64E}"/>
              </a:ext>
            </a:extLst>
          </p:cNvPr>
          <p:cNvSpPr>
            <a:spLocks noGrp="1"/>
          </p:cNvSpPr>
          <p:nvPr>
            <p:ph type="body" sz="quarter" idx="12" hasCustomPrompt="1"/>
          </p:nvPr>
        </p:nvSpPr>
        <p:spPr>
          <a:xfrm>
            <a:off x="9007475" y="3080736"/>
            <a:ext cx="2642400" cy="1267860"/>
          </a:xfrm>
        </p:spPr>
        <p:txBody>
          <a:bodyPr>
            <a:normAutofit/>
          </a:bodyPr>
          <a:lstStyle>
            <a:lvl1pPr marL="0" indent="0">
              <a:lnSpc>
                <a:spcPct val="125000"/>
              </a:lnSpc>
              <a:spcBef>
                <a:spcPts val="0"/>
              </a:spcBef>
              <a:buFont typeface="Arial" panose="020B0604020202020204" pitchFamily="34" charset="0"/>
              <a:buNone/>
              <a:defRPr sz="1200"/>
            </a:lvl1pPr>
            <a:lvl2pPr marL="0" indent="0">
              <a:lnSpc>
                <a:spcPct val="125000"/>
              </a:lnSpc>
              <a:spcBef>
                <a:spcPts val="0"/>
              </a:spcBef>
              <a:buNone/>
              <a:defRPr sz="1200"/>
            </a:lvl2pPr>
            <a:lvl3pPr marL="0" indent="0">
              <a:lnSpc>
                <a:spcPct val="125000"/>
              </a:lnSpc>
              <a:spcBef>
                <a:spcPts val="0"/>
              </a:spcBef>
              <a:buNone/>
              <a:defRPr sz="1200"/>
            </a:lvl3pPr>
            <a:lvl4pPr marL="0" indent="0">
              <a:lnSpc>
                <a:spcPct val="125000"/>
              </a:lnSpc>
              <a:spcBef>
                <a:spcPts val="0"/>
              </a:spcBef>
              <a:buFont typeface="Arial" panose="020B0604020202020204" pitchFamily="34" charset="0"/>
              <a:buNone/>
              <a:defRPr sz="1200"/>
            </a:lvl4pPr>
            <a:lvl5pPr marL="0" indent="0">
              <a:lnSpc>
                <a:spcPct val="125000"/>
              </a:lnSpc>
              <a:spcBef>
                <a:spcPts val="0"/>
              </a:spcBef>
              <a:buNone/>
              <a:defRPr sz="1200"/>
            </a:lvl5pPr>
          </a:lstStyle>
          <a:p>
            <a:pPr lvl="0"/>
            <a:r>
              <a:rPr lang="en-GB" dirty="0"/>
              <a:t>&lt;Registered Office&gt;</a:t>
            </a:r>
          </a:p>
        </p:txBody>
      </p:sp>
    </p:spTree>
    <p:extLst>
      <p:ext uri="{BB962C8B-B14F-4D97-AF65-F5344CB8AC3E}">
        <p14:creationId xmlns:p14="http://schemas.microsoft.com/office/powerpoint/2010/main" val="1113514309"/>
      </p:ext>
    </p:extLst>
  </p:cSld>
  <p:clrMapOvr>
    <a:masterClrMapping/>
  </p:clrMapOvr>
  <p:extLst>
    <p:ext uri="{DCECCB84-F9BA-43D5-87BE-67443E8EF086}">
      <p15:sldGuideLst xmlns:p15="http://schemas.microsoft.com/office/powerpoint/2012/main">
        <p15:guide id="1" pos="3544">
          <p15:clr>
            <a:srgbClr val="FBAE40"/>
          </p15:clr>
        </p15:guide>
        <p15:guide id="2" pos="3840">
          <p15:clr>
            <a:srgbClr val="FBAE40"/>
          </p15:clr>
        </p15:guide>
        <p15:guide id="3" pos="5674">
          <p15:clr>
            <a:srgbClr val="FBAE40"/>
          </p15:clr>
        </p15:guide>
        <p15:guide id="4" pos="55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1405416"/>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4181-FA1C-323D-D9D5-6D705BC929F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669CF4-0822-AD30-3E18-1626AA25CC0A}"/>
              </a:ext>
            </a:extLst>
          </p:cNvPr>
          <p:cNvSpPr>
            <a:spLocks noGrp="1"/>
          </p:cNvSpPr>
          <p:nvPr>
            <p:ph type="dt" sz="half" idx="10"/>
          </p:nvPr>
        </p:nvSpPr>
        <p:spPr/>
        <p:txBody>
          <a:bodyPr/>
          <a:lstStyle/>
          <a:p>
            <a:endParaRPr lang="en-GB" dirty="0"/>
          </a:p>
        </p:txBody>
      </p:sp>
      <p:sp>
        <p:nvSpPr>
          <p:cNvPr id="4" name="Footer Placeholder 3">
            <a:extLst>
              <a:ext uri="{FF2B5EF4-FFF2-40B4-BE49-F238E27FC236}">
                <a16:creationId xmlns:a16="http://schemas.microsoft.com/office/drawing/2014/main" id="{A20DEFD3-09EB-575F-6C18-CE6999A9A3D5}"/>
              </a:ext>
            </a:extLst>
          </p:cNvPr>
          <p:cNvSpPr>
            <a:spLocks noGrp="1"/>
          </p:cNvSpPr>
          <p:nvPr>
            <p:ph type="ftr" sz="quarter" idx="11"/>
          </p:nvPr>
        </p:nvSpPr>
        <p:spPr/>
        <p:txBody>
          <a:bodyPr/>
          <a:lstStyle/>
          <a:p>
            <a:r>
              <a:rPr lang="en-GB"/>
              <a:t>&lt;Footer&gt;</a:t>
            </a:r>
            <a:endParaRPr lang="en-GB" dirty="0"/>
          </a:p>
        </p:txBody>
      </p:sp>
      <p:sp>
        <p:nvSpPr>
          <p:cNvPr id="5" name="Slide Number Placeholder 4">
            <a:extLst>
              <a:ext uri="{FF2B5EF4-FFF2-40B4-BE49-F238E27FC236}">
                <a16:creationId xmlns:a16="http://schemas.microsoft.com/office/drawing/2014/main" id="{73D05324-6C3F-1966-72BB-3DE56A552A30}"/>
              </a:ext>
            </a:extLst>
          </p:cNvPr>
          <p:cNvSpPr>
            <a:spLocks noGrp="1"/>
          </p:cNvSpPr>
          <p:nvPr>
            <p:ph type="sldNum" sz="quarter" idx="12"/>
          </p:nvPr>
        </p:nvSpPr>
        <p:spPr/>
        <p:txBody>
          <a:bodyPr/>
          <a:lstStyle/>
          <a:p>
            <a:fld id="{10215E57-5206-D342-989E-1946E81C3CBF}" type="slidenum">
              <a:rPr lang="en-GB" smtClean="0"/>
              <a:pPr/>
              <a:t>‹#›</a:t>
            </a:fld>
            <a:endParaRPr lang="en-GB" dirty="0"/>
          </a:p>
        </p:txBody>
      </p:sp>
    </p:spTree>
    <p:extLst>
      <p:ext uri="{BB962C8B-B14F-4D97-AF65-F5344CB8AC3E}">
        <p14:creationId xmlns:p14="http://schemas.microsoft.com/office/powerpoint/2010/main" val="26030537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dirty="0"/>
              <a:t>Title | Date</a:t>
            </a:r>
          </a:p>
        </p:txBody>
      </p:sp>
    </p:spTree>
    <p:extLst>
      <p:ext uri="{BB962C8B-B14F-4D97-AF65-F5344CB8AC3E}">
        <p14:creationId xmlns:p14="http://schemas.microsoft.com/office/powerpoint/2010/main" val="40630008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pic>
        <p:nvPicPr>
          <p:cNvPr id="3" name="Picture 14" descr="Powerpoint_title_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5" y="-100013"/>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9" descr="Logo_str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04803"/>
            <a:ext cx="4423048"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userDrawn="1"/>
        </p:nvSpPr>
        <p:spPr bwMode="auto">
          <a:xfrm>
            <a:off x="0" y="6302377"/>
            <a:ext cx="75353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ヒラギノ角ゴ Pro W3" pitchFamily="1" charset="-128"/>
              </a:defRPr>
            </a:lvl1pPr>
            <a:lvl2pPr marL="742950" indent="-285750">
              <a:defRPr sz="2400">
                <a:solidFill>
                  <a:schemeClr val="tx1"/>
                </a:solidFill>
                <a:latin typeface="Arial" charset="0"/>
                <a:ea typeface="ヒラギノ角ゴ Pro W3" pitchFamily="1" charset="-128"/>
              </a:defRPr>
            </a:lvl2pPr>
            <a:lvl3pPr marL="1143000" indent="-228600">
              <a:defRPr sz="2400">
                <a:solidFill>
                  <a:schemeClr val="tx1"/>
                </a:solidFill>
                <a:latin typeface="Arial" charset="0"/>
                <a:ea typeface="ヒラギノ角ゴ Pro W3" pitchFamily="1" charset="-128"/>
              </a:defRPr>
            </a:lvl3pPr>
            <a:lvl4pPr marL="1600200" indent="-228600">
              <a:defRPr sz="2400">
                <a:solidFill>
                  <a:schemeClr val="tx1"/>
                </a:solidFill>
                <a:latin typeface="Arial" charset="0"/>
                <a:ea typeface="ヒラギノ角ゴ Pro W3" pitchFamily="1" charset="-128"/>
              </a:defRPr>
            </a:lvl4pPr>
            <a:lvl5pPr marL="2057400" indent="-228600">
              <a:defRPr sz="2400">
                <a:solidFill>
                  <a:schemeClr val="tx1"/>
                </a:solidFill>
                <a:latin typeface="Arial" charset="0"/>
                <a:ea typeface="ヒラギノ角ゴ Pro W3" pitchFamily="1" charset="-128"/>
              </a:defRPr>
            </a:lvl5pPr>
            <a:lvl6pPr marL="2514600" indent="-228600" eaLnBrk="0" fontAlgn="base" hangingPunct="0">
              <a:spcBef>
                <a:spcPct val="0"/>
              </a:spcBef>
              <a:spcAft>
                <a:spcPct val="0"/>
              </a:spcAft>
              <a:defRPr sz="2400">
                <a:solidFill>
                  <a:schemeClr val="tx1"/>
                </a:solidFill>
                <a:latin typeface="Arial" charset="0"/>
                <a:ea typeface="ヒラギノ角ゴ Pro W3" pitchFamily="1" charset="-128"/>
              </a:defRPr>
            </a:lvl6pPr>
            <a:lvl7pPr marL="2971800" indent="-228600" eaLnBrk="0" fontAlgn="base" hangingPunct="0">
              <a:spcBef>
                <a:spcPct val="0"/>
              </a:spcBef>
              <a:spcAft>
                <a:spcPct val="0"/>
              </a:spcAft>
              <a:defRPr sz="2400">
                <a:solidFill>
                  <a:schemeClr val="tx1"/>
                </a:solidFill>
                <a:latin typeface="Arial" charset="0"/>
                <a:ea typeface="ヒラギノ角ゴ Pro W3" pitchFamily="1" charset="-128"/>
              </a:defRPr>
            </a:lvl7pPr>
            <a:lvl8pPr marL="3429000" indent="-228600" eaLnBrk="0" fontAlgn="base" hangingPunct="0">
              <a:spcBef>
                <a:spcPct val="0"/>
              </a:spcBef>
              <a:spcAft>
                <a:spcPct val="0"/>
              </a:spcAft>
              <a:defRPr sz="2400">
                <a:solidFill>
                  <a:schemeClr val="tx1"/>
                </a:solidFill>
                <a:latin typeface="Arial" charset="0"/>
                <a:ea typeface="ヒラギノ角ゴ Pro W3" pitchFamily="1" charset="-128"/>
              </a:defRPr>
            </a:lvl8pPr>
            <a:lvl9pPr marL="3886200" indent="-228600" eaLnBrk="0" fontAlgn="base" hangingPunct="0">
              <a:spcBef>
                <a:spcPct val="0"/>
              </a:spcBef>
              <a:spcAft>
                <a:spcPct val="0"/>
              </a:spcAft>
              <a:defRPr sz="2400">
                <a:solidFill>
                  <a:schemeClr val="tx1"/>
                </a:solidFill>
                <a:latin typeface="Arial" charset="0"/>
                <a:ea typeface="ヒラギノ角ゴ Pro W3" pitchFamily="1" charset="-128"/>
              </a:defRPr>
            </a:lvl9pPr>
          </a:lstStyle>
          <a:p>
            <a:pPr>
              <a:defRPr/>
            </a:pPr>
            <a:r>
              <a:rPr lang="en-GB" altLang="en-US" sz="750" dirty="0">
                <a:solidFill>
                  <a:srgbClr val="717074"/>
                </a:solidFill>
                <a:cs typeface="Arial" charset="0"/>
              </a:rPr>
              <a:t>An initiative by the Economic and Social Research Council, with scientific leadership by the Institute for Social and Economic Research, University of Essex, and survey delivery by NatCen Social Research and Kantar Public</a:t>
            </a:r>
          </a:p>
        </p:txBody>
      </p:sp>
      <p:pic>
        <p:nvPicPr>
          <p:cNvPr id="6" name="Picture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69335" y="5575360"/>
            <a:ext cx="2087744" cy="69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976036" y="5654075"/>
            <a:ext cx="671693" cy="52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366685" y="5556250"/>
            <a:ext cx="2593411" cy="6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ctrTitle"/>
          </p:nvPr>
        </p:nvSpPr>
        <p:spPr>
          <a:xfrm>
            <a:off x="369009" y="2204864"/>
            <a:ext cx="10239495" cy="1066800"/>
          </a:xfrm>
        </p:spPr>
        <p:txBody>
          <a:bodyPr/>
          <a:lstStyle>
            <a:lvl1pPr>
              <a:defRPr sz="5400" b="1">
                <a:solidFill>
                  <a:schemeClr val="tx1"/>
                </a:solidFill>
                <a:latin typeface="Garamond" panose="02020404030301010803" pitchFamily="18" charset="0"/>
              </a:defRPr>
            </a:lvl1pPr>
          </a:lstStyle>
          <a:p>
            <a:pPr lvl="0"/>
            <a:r>
              <a:rPr lang="en-US" altLang="en-US" noProof="0" dirty="0"/>
              <a:t>Click to edit Master title style</a:t>
            </a:r>
          </a:p>
        </p:txBody>
      </p:sp>
    </p:spTree>
    <p:extLst>
      <p:ext uri="{BB962C8B-B14F-4D97-AF65-F5344CB8AC3E}">
        <p14:creationId xmlns:p14="http://schemas.microsoft.com/office/powerpoint/2010/main" val="300635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2523-A998-7D5F-5834-CCA3BCA77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4684CA-8D6D-9A46-21D0-8EA701B208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0AF9B84-A84A-4F3F-BED1-CEF38EBBF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25E0C7-6350-D297-6241-3E28799977D2}"/>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6" name="Footer Placeholder 5">
            <a:extLst>
              <a:ext uri="{FF2B5EF4-FFF2-40B4-BE49-F238E27FC236}">
                <a16:creationId xmlns:a16="http://schemas.microsoft.com/office/drawing/2014/main" id="{E8788AF2-01A7-A469-AB47-54A03735FB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1E5535-0F9C-E01A-56BD-33A90A9D071E}"/>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147801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DFEB-0CFD-62C7-4221-57015B12361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0EFCE3-5E3B-E059-7EA3-FA271D59D9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3D9F62-BE91-10E0-6519-12D89544E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DA7450C-6781-987E-B131-4C4756EFD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D41CC-F560-105A-8F67-B3CBC9895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92CECAF-0713-88BC-E800-E2F19A60E5CA}"/>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8" name="Footer Placeholder 7">
            <a:extLst>
              <a:ext uri="{FF2B5EF4-FFF2-40B4-BE49-F238E27FC236}">
                <a16:creationId xmlns:a16="http://schemas.microsoft.com/office/drawing/2014/main" id="{9628F924-132F-235C-2E9E-5DD95E05B5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3FE95F7-DFB2-FCD4-799D-5E7A669F4E46}"/>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118781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0CA1-E86B-27FD-BAD1-9EF358CF89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0813E0-9A53-91E7-D7AD-0BC63B886CC6}"/>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4" name="Footer Placeholder 3">
            <a:extLst>
              <a:ext uri="{FF2B5EF4-FFF2-40B4-BE49-F238E27FC236}">
                <a16:creationId xmlns:a16="http://schemas.microsoft.com/office/drawing/2014/main" id="{EED40A4C-9682-294D-AF19-175F515A0A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4BF637-4E09-47A5-4B84-B7D2509AD103}"/>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138174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518C09-3B7E-ACC5-5CB4-7B7E0421D9C6}"/>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3" name="Footer Placeholder 2">
            <a:extLst>
              <a:ext uri="{FF2B5EF4-FFF2-40B4-BE49-F238E27FC236}">
                <a16:creationId xmlns:a16="http://schemas.microsoft.com/office/drawing/2014/main" id="{DDD8950C-1A39-1524-C03D-E80F1B2FD9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441B95-A4F3-B17E-D5B7-6CC1C4353B73}"/>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307895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81E77-7A2A-C920-77DD-3457B17D258C}"/>
              </a:ext>
            </a:extLst>
          </p:cNvPr>
          <p:cNvSpPr>
            <a:spLocks noGrp="1"/>
          </p:cNvSpPr>
          <p:nvPr>
            <p:ph type="title"/>
          </p:nvPr>
        </p:nvSpPr>
        <p:spPr>
          <a:xfrm>
            <a:off x="839788" y="457200"/>
            <a:ext cx="3932237" cy="1600200"/>
          </a:xfrm>
        </p:spPr>
        <p:txBody>
          <a:bodyPr anchor="b"/>
          <a:lstStyle>
            <a:lvl1pPr>
              <a:defRPr sz="3200" b="1">
                <a:latin typeface="Garamond" panose="02020404030301010803" pitchFamily="18"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DC45AB99-2A65-3AC9-65BA-40605BF9A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F0D792-015A-90AC-E3EC-935639B8EDB0}"/>
              </a:ext>
            </a:extLst>
          </p:cNvPr>
          <p:cNvSpPr>
            <a:spLocks noGrp="1"/>
          </p:cNvSpPr>
          <p:nvPr>
            <p:ph type="body" sz="half" idx="2"/>
          </p:nvPr>
        </p:nvSpPr>
        <p:spPr>
          <a:xfrm>
            <a:off x="839788" y="2057400"/>
            <a:ext cx="3932237" cy="3811588"/>
          </a:xfrm>
        </p:spPr>
        <p:txBody>
          <a:bodyPr>
            <a:normAutofit/>
          </a:bodyPr>
          <a:lstStyle>
            <a:lvl1pPr marL="0" indent="0">
              <a:buNone/>
              <a:defRPr sz="2600">
                <a:latin typeface="Garamond" panose="020204040303010108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11B8D44-F504-7AA0-D90B-B4AFEE2F385D}"/>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6" name="Footer Placeholder 5">
            <a:extLst>
              <a:ext uri="{FF2B5EF4-FFF2-40B4-BE49-F238E27FC236}">
                <a16:creationId xmlns:a16="http://schemas.microsoft.com/office/drawing/2014/main" id="{A0590673-F513-DDA9-171E-799BEE0BB7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650240-398D-4285-4E75-AB7EA734BBC2}"/>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154017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70176-EFB3-1D92-7F34-98B6229E6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B08B1B-570A-5483-8CC4-05620DA9D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1BB5C7-4735-1C71-A2DE-D34C21CEC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16D5B-B347-F1BE-1DF5-65B6D46D4251}"/>
              </a:ext>
            </a:extLst>
          </p:cNvPr>
          <p:cNvSpPr>
            <a:spLocks noGrp="1"/>
          </p:cNvSpPr>
          <p:nvPr>
            <p:ph type="dt" sz="half" idx="10"/>
          </p:nvPr>
        </p:nvSpPr>
        <p:spPr/>
        <p:txBody>
          <a:bodyPr/>
          <a:lstStyle/>
          <a:p>
            <a:fld id="{00D6B533-826E-43B6-B3A9-7ED4B1507C0B}" type="datetimeFigureOut">
              <a:rPr lang="en-GB" smtClean="0"/>
              <a:t>13/02/2025</a:t>
            </a:fld>
            <a:endParaRPr lang="en-GB"/>
          </a:p>
        </p:txBody>
      </p:sp>
      <p:sp>
        <p:nvSpPr>
          <p:cNvPr id="6" name="Footer Placeholder 5">
            <a:extLst>
              <a:ext uri="{FF2B5EF4-FFF2-40B4-BE49-F238E27FC236}">
                <a16:creationId xmlns:a16="http://schemas.microsoft.com/office/drawing/2014/main" id="{E3DDB7E2-DF20-2F5A-633C-BF13CA263B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241CEA-0565-58B0-7786-CAC6DCBA9F83}"/>
              </a:ext>
            </a:extLst>
          </p:cNvPr>
          <p:cNvSpPr>
            <a:spLocks noGrp="1"/>
          </p:cNvSpPr>
          <p:nvPr>
            <p:ph type="sldNum" sz="quarter" idx="12"/>
          </p:nvPr>
        </p:nvSpPr>
        <p:spPr/>
        <p:txBody>
          <a:bodyPr/>
          <a:lstStyle/>
          <a:p>
            <a:fld id="{1056E962-6C71-4709-9C61-9D4430CF3E86}" type="slidenum">
              <a:rPr lang="en-GB" smtClean="0"/>
              <a:t>‹#›</a:t>
            </a:fld>
            <a:endParaRPr lang="en-GB"/>
          </a:p>
        </p:txBody>
      </p:sp>
    </p:spTree>
    <p:extLst>
      <p:ext uri="{BB962C8B-B14F-4D97-AF65-F5344CB8AC3E}">
        <p14:creationId xmlns:p14="http://schemas.microsoft.com/office/powerpoint/2010/main" val="3470699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49548-7142-8FFC-B1EB-E90FB5EBB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4D4E76E-C86D-13EE-FFC7-C0505198A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12D68EB-D054-E7DB-46BA-5E39F8F141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D6B533-826E-43B6-B3A9-7ED4B1507C0B}" type="datetimeFigureOut">
              <a:rPr lang="en-GB" smtClean="0"/>
              <a:t>13/02/2025</a:t>
            </a:fld>
            <a:endParaRPr lang="en-GB"/>
          </a:p>
        </p:txBody>
      </p:sp>
      <p:sp>
        <p:nvSpPr>
          <p:cNvPr id="5" name="Footer Placeholder 4">
            <a:extLst>
              <a:ext uri="{FF2B5EF4-FFF2-40B4-BE49-F238E27FC236}">
                <a16:creationId xmlns:a16="http://schemas.microsoft.com/office/drawing/2014/main" id="{679D237F-4012-143D-5367-6C1AD67EF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D3889C3-68BB-0009-2E0B-B23C58F6F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6E962-6C71-4709-9C61-9D4430CF3E86}" type="slidenum">
              <a:rPr lang="en-GB" smtClean="0"/>
              <a:t>‹#›</a:t>
            </a:fld>
            <a:endParaRPr lang="en-GB"/>
          </a:p>
        </p:txBody>
      </p:sp>
    </p:spTree>
    <p:extLst>
      <p:ext uri="{BB962C8B-B14F-4D97-AF65-F5344CB8AC3E}">
        <p14:creationId xmlns:p14="http://schemas.microsoft.com/office/powerpoint/2010/main" val="67115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E0CFB5-A0DF-5C90-DD64-788CBDB60065}"/>
              </a:ext>
            </a:extLst>
          </p:cNvPr>
          <p:cNvSpPr>
            <a:spLocks noGrp="1"/>
          </p:cNvSpPr>
          <p:nvPr>
            <p:ph type="title"/>
          </p:nvPr>
        </p:nvSpPr>
        <p:spPr>
          <a:xfrm>
            <a:off x="539752" y="644400"/>
            <a:ext cx="11109600" cy="885600"/>
          </a:xfrm>
          <a:prstGeom prst="rect">
            <a:avLst/>
          </a:prstGeom>
        </p:spPr>
        <p:txBody>
          <a:bodyPr vert="horz" lIns="0" tIns="0" rIns="0" bIns="0" rtlCol="0" anchor="t" anchorCtr="0">
            <a:normAutofit/>
          </a:bodyPr>
          <a:lstStyle/>
          <a:p>
            <a:r>
              <a:rPr lang="en-GB" dirty="0"/>
              <a:t>Click to edit Master title style</a:t>
            </a:r>
          </a:p>
        </p:txBody>
      </p:sp>
      <p:sp>
        <p:nvSpPr>
          <p:cNvPr id="3" name="Text Placeholder 2">
            <a:extLst>
              <a:ext uri="{FF2B5EF4-FFF2-40B4-BE49-F238E27FC236}">
                <a16:creationId xmlns:a16="http://schemas.microsoft.com/office/drawing/2014/main" id="{FFDDD433-BA01-97BF-6443-A6EB8F36ED45}"/>
              </a:ext>
            </a:extLst>
          </p:cNvPr>
          <p:cNvSpPr>
            <a:spLocks noGrp="1"/>
          </p:cNvSpPr>
          <p:nvPr>
            <p:ph type="body" idx="1"/>
          </p:nvPr>
        </p:nvSpPr>
        <p:spPr>
          <a:xfrm>
            <a:off x="539749" y="1582706"/>
            <a:ext cx="11113200" cy="4179915"/>
          </a:xfrm>
          <a:prstGeom prst="rect">
            <a:avLst/>
          </a:prstGeom>
        </p:spPr>
        <p:txBody>
          <a:bodyPr vert="horz" lIns="0" tIns="0" rIns="0" bIns="0" rtlCol="0">
            <a:noAutofit/>
          </a:bodyPr>
          <a:lstStyle/>
          <a:p>
            <a:pPr lvl="0"/>
            <a:r>
              <a:rPr lang="en-GB" dirty="0"/>
              <a:t>First level &lt;Text size option 1&gt;</a:t>
            </a:r>
          </a:p>
          <a:p>
            <a:pPr lvl="1"/>
            <a:r>
              <a:rPr lang="en-GB" dirty="0"/>
              <a:t>Second level &lt;Bullet Level 1/Text size option 1&gt;</a:t>
            </a:r>
          </a:p>
          <a:p>
            <a:pPr lvl="2"/>
            <a:r>
              <a:rPr lang="en-GB" dirty="0"/>
              <a:t>Third level &lt;Bullet Level 2/Text size option 1&gt;</a:t>
            </a:r>
          </a:p>
          <a:p>
            <a:pPr lvl="3"/>
            <a:r>
              <a:rPr lang="en-GB" dirty="0"/>
              <a:t>Fourth level &lt;Text size option 2&gt;</a:t>
            </a:r>
          </a:p>
          <a:p>
            <a:pPr lvl="4"/>
            <a:r>
              <a:rPr lang="en-GB" dirty="0"/>
              <a:t>Fifth level &lt;Bullet Level 1/Text size option 2&gt;</a:t>
            </a:r>
          </a:p>
          <a:p>
            <a:pPr lvl="5"/>
            <a:r>
              <a:rPr lang="en-GB" dirty="0"/>
              <a:t>Sixth level &lt;Bullet Level 2/Text size option 2&gt;</a:t>
            </a:r>
          </a:p>
        </p:txBody>
      </p:sp>
      <p:sp>
        <p:nvSpPr>
          <p:cNvPr id="4" name="Date Placeholder 3">
            <a:extLst>
              <a:ext uri="{FF2B5EF4-FFF2-40B4-BE49-F238E27FC236}">
                <a16:creationId xmlns:a16="http://schemas.microsoft.com/office/drawing/2014/main" id="{F72107FB-FCEE-64EB-862A-A80C1946E427}"/>
              </a:ext>
            </a:extLst>
          </p:cNvPr>
          <p:cNvSpPr>
            <a:spLocks noGrp="1"/>
          </p:cNvSpPr>
          <p:nvPr>
            <p:ph type="dt" sz="half" idx="2"/>
          </p:nvPr>
        </p:nvSpPr>
        <p:spPr>
          <a:xfrm>
            <a:off x="539750" y="70186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dirty="0"/>
          </a:p>
        </p:txBody>
      </p:sp>
      <p:sp>
        <p:nvSpPr>
          <p:cNvPr id="5" name="Footer Placeholder 4">
            <a:extLst>
              <a:ext uri="{FF2B5EF4-FFF2-40B4-BE49-F238E27FC236}">
                <a16:creationId xmlns:a16="http://schemas.microsoft.com/office/drawing/2014/main" id="{B65E1C44-B711-7FAE-7E13-F4C8BBD3C380}"/>
              </a:ext>
            </a:extLst>
          </p:cNvPr>
          <p:cNvSpPr>
            <a:spLocks noGrp="1"/>
          </p:cNvSpPr>
          <p:nvPr>
            <p:ph type="ftr" sz="quarter" idx="3"/>
          </p:nvPr>
        </p:nvSpPr>
        <p:spPr>
          <a:xfrm>
            <a:off x="539750" y="6462713"/>
            <a:ext cx="3677318" cy="215900"/>
          </a:xfrm>
          <a:prstGeom prst="rect">
            <a:avLst/>
          </a:prstGeom>
        </p:spPr>
        <p:txBody>
          <a:bodyPr vert="horz" lIns="0" tIns="0" rIns="0" bIns="0" rtlCol="0" anchor="t" anchorCtr="0"/>
          <a:lstStyle>
            <a:lvl1pPr algn="l">
              <a:defRPr sz="900">
                <a:solidFill>
                  <a:schemeClr val="tx1"/>
                </a:solidFill>
              </a:defRPr>
            </a:lvl1pPr>
          </a:lstStyle>
          <a:p>
            <a:r>
              <a:rPr lang="en-GB"/>
              <a:t>&lt;Footer&gt;</a:t>
            </a:r>
            <a:endParaRPr lang="en-GB" dirty="0"/>
          </a:p>
        </p:txBody>
      </p:sp>
      <p:sp>
        <p:nvSpPr>
          <p:cNvPr id="6" name="Slide Number Placeholder 5">
            <a:extLst>
              <a:ext uri="{FF2B5EF4-FFF2-40B4-BE49-F238E27FC236}">
                <a16:creationId xmlns:a16="http://schemas.microsoft.com/office/drawing/2014/main" id="{B31698E2-3E7F-5F9E-8F40-FEDCDFF64D83}"/>
              </a:ext>
            </a:extLst>
          </p:cNvPr>
          <p:cNvSpPr>
            <a:spLocks noGrp="1"/>
          </p:cNvSpPr>
          <p:nvPr>
            <p:ph type="sldNum" sz="quarter" idx="4"/>
          </p:nvPr>
        </p:nvSpPr>
        <p:spPr>
          <a:xfrm>
            <a:off x="10891000" y="6462713"/>
            <a:ext cx="761250" cy="215900"/>
          </a:xfrm>
          <a:prstGeom prst="rect">
            <a:avLst/>
          </a:prstGeom>
        </p:spPr>
        <p:txBody>
          <a:bodyPr vert="horz" lIns="0" tIns="0" rIns="0" bIns="0" rtlCol="0" anchor="t" anchorCtr="0"/>
          <a:lstStyle>
            <a:lvl1pPr algn="r">
              <a:defRPr sz="900">
                <a:solidFill>
                  <a:schemeClr val="tx1"/>
                </a:solidFill>
              </a:defRPr>
            </a:lvl1pPr>
          </a:lstStyle>
          <a:p>
            <a:fld id="{10215E57-5206-D342-989E-1946E81C3CBF}" type="slidenum">
              <a:rPr lang="en-GB" smtClean="0"/>
              <a:pPr/>
              <a:t>‹#›</a:t>
            </a:fld>
            <a:endParaRPr lang="en-GB" dirty="0"/>
          </a:p>
        </p:txBody>
      </p:sp>
      <p:cxnSp>
        <p:nvCxnSpPr>
          <p:cNvPr id="26" name="Straight Connector 25">
            <a:extLst>
              <a:ext uri="{FF2B5EF4-FFF2-40B4-BE49-F238E27FC236}">
                <a16:creationId xmlns:a16="http://schemas.microsoft.com/office/drawing/2014/main" id="{6F19F103-3AA7-6800-2398-AECE1D75F6E2}"/>
              </a:ext>
            </a:extLst>
          </p:cNvPr>
          <p:cNvCxnSpPr>
            <a:cxnSpLocks/>
          </p:cNvCxnSpPr>
          <p:nvPr userDrawn="1"/>
        </p:nvCxnSpPr>
        <p:spPr>
          <a:xfrm>
            <a:off x="539750" y="539750"/>
            <a:ext cx="111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A392A0-83B4-6E99-C5C1-00BF79D13F8B}"/>
              </a:ext>
            </a:extLst>
          </p:cNvPr>
          <p:cNvCxnSpPr>
            <a:cxnSpLocks/>
          </p:cNvCxnSpPr>
          <p:nvPr userDrawn="1"/>
        </p:nvCxnSpPr>
        <p:spPr>
          <a:xfrm>
            <a:off x="539750" y="6315075"/>
            <a:ext cx="11112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7236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hf hdr="0" ftr="0" dt="0"/>
  <p:txStyles>
    <p:titleStyle>
      <a:lvl1pPr algn="l" defTabSz="914400" rtl="0" eaLnBrk="1" latinLnBrk="0" hangingPunct="1">
        <a:lnSpc>
          <a:spcPct val="100000"/>
        </a:lnSpc>
        <a:spcBef>
          <a:spcPct val="0"/>
        </a:spcBef>
        <a:buNone/>
        <a:defRPr sz="3200" b="1" kern="1200">
          <a:solidFill>
            <a:schemeClr val="tx1"/>
          </a:solidFill>
          <a:latin typeface="Garamond" panose="02020404030301010803" pitchFamily="18" charset="0"/>
          <a:ea typeface="+mj-ea"/>
          <a:cs typeface="+mj-cs"/>
        </a:defRPr>
      </a:lvl1pPr>
    </p:titleStyle>
    <p:bodyStyle>
      <a:lvl1pPr marL="0" indent="0" algn="l" defTabSz="914400" rtl="0" eaLnBrk="1" latinLnBrk="0" hangingPunct="1">
        <a:lnSpc>
          <a:spcPct val="117000"/>
        </a:lnSpc>
        <a:spcBef>
          <a:spcPts val="2000"/>
        </a:spcBef>
        <a:spcAft>
          <a:spcPts val="0"/>
        </a:spcAft>
        <a:buFont typeface="Arial" panose="020B0604020202020204" pitchFamily="34" charset="0"/>
        <a:buNone/>
        <a:defRPr sz="2100" kern="1200">
          <a:solidFill>
            <a:schemeClr val="tx1"/>
          </a:solidFill>
          <a:latin typeface="Garamond" panose="02020404030301010803" pitchFamily="18" charset="0"/>
          <a:ea typeface="+mn-ea"/>
          <a:cs typeface="+mn-cs"/>
        </a:defRPr>
      </a:lvl1pPr>
      <a:lvl2pPr marL="180000" indent="-180000" algn="l" defTabSz="914400" rtl="0" eaLnBrk="1" latinLnBrk="0" hangingPunct="1">
        <a:lnSpc>
          <a:spcPct val="117000"/>
        </a:lnSpc>
        <a:spcBef>
          <a:spcPts val="600"/>
        </a:spcBef>
        <a:spcAft>
          <a:spcPts val="0"/>
        </a:spcAft>
        <a:buFont typeface="Arial" panose="020B0604020202020204" pitchFamily="34" charset="0"/>
        <a:buChar char="•"/>
        <a:defRPr sz="2100" kern="1200">
          <a:solidFill>
            <a:schemeClr val="tx1"/>
          </a:solidFill>
          <a:latin typeface="Garamond" panose="02020404030301010803" pitchFamily="18" charset="0"/>
          <a:ea typeface="+mn-ea"/>
          <a:cs typeface="+mn-cs"/>
        </a:defRPr>
      </a:lvl2pPr>
      <a:lvl3pPr marL="468000" indent="-288000" algn="l" defTabSz="914400" rtl="0" eaLnBrk="1" latinLnBrk="0" hangingPunct="1">
        <a:lnSpc>
          <a:spcPct val="117000"/>
        </a:lnSpc>
        <a:spcBef>
          <a:spcPts val="600"/>
        </a:spcBef>
        <a:spcAft>
          <a:spcPts val="0"/>
        </a:spcAft>
        <a:buFontTx/>
        <a:buBlip>
          <a:blip r:embed="rId30"/>
        </a:buBlip>
        <a:defRPr sz="2100" kern="1200">
          <a:solidFill>
            <a:schemeClr val="tx1"/>
          </a:solidFill>
          <a:latin typeface="Garamond" panose="02020404030301010803" pitchFamily="18" charset="0"/>
          <a:ea typeface="+mn-ea"/>
          <a:cs typeface="+mn-cs"/>
        </a:defRPr>
      </a:lvl3pPr>
      <a:lvl4pPr marL="0" indent="0" algn="l" defTabSz="914400" rtl="0" eaLnBrk="1" latinLnBrk="0" hangingPunct="1">
        <a:lnSpc>
          <a:spcPct val="117000"/>
        </a:lnSpc>
        <a:spcBef>
          <a:spcPts val="2000"/>
        </a:spcBef>
        <a:spcAft>
          <a:spcPts val="0"/>
        </a:spcAft>
        <a:buFont typeface="Arial" panose="020B0604020202020204" pitchFamily="34" charset="0"/>
        <a:buNone/>
        <a:defRPr sz="1500" kern="1200">
          <a:solidFill>
            <a:schemeClr val="tx1"/>
          </a:solidFill>
          <a:latin typeface="Garamond" panose="02020404030301010803" pitchFamily="18" charset="0"/>
          <a:ea typeface="+mn-ea"/>
          <a:cs typeface="+mn-cs"/>
        </a:defRPr>
      </a:lvl4pPr>
      <a:lvl5pPr marL="180000" indent="-180000" algn="l" defTabSz="914400" rtl="0" eaLnBrk="1" latinLnBrk="0" hangingPunct="1">
        <a:lnSpc>
          <a:spcPct val="117000"/>
        </a:lnSpc>
        <a:spcBef>
          <a:spcPts val="600"/>
        </a:spcBef>
        <a:spcAft>
          <a:spcPts val="0"/>
        </a:spcAft>
        <a:buFont typeface="Arial" panose="020B0604020202020204" pitchFamily="34" charset="0"/>
        <a:buChar char="•"/>
        <a:defRPr sz="1500" kern="1200">
          <a:solidFill>
            <a:schemeClr val="tx1"/>
          </a:solidFill>
          <a:latin typeface="Garamond" panose="02020404030301010803" pitchFamily="18" charset="0"/>
          <a:ea typeface="+mn-ea"/>
          <a:cs typeface="+mn-cs"/>
        </a:defRPr>
      </a:lvl5pPr>
      <a:lvl6pPr marL="468000" indent="-288000" algn="l" defTabSz="914400" rtl="0" eaLnBrk="1" latinLnBrk="0" hangingPunct="1">
        <a:lnSpc>
          <a:spcPct val="90000"/>
        </a:lnSpc>
        <a:spcBef>
          <a:spcPts val="600"/>
        </a:spcBef>
        <a:buFontTx/>
        <a:buBlip>
          <a:blip r:embed="rId30"/>
        </a:buBlip>
        <a:defRPr sz="1500" kern="1200">
          <a:solidFill>
            <a:schemeClr val="tx1"/>
          </a:solidFill>
          <a:latin typeface="Garamond" panose="02020404030301010803" pitchFamily="18" charset="0"/>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0">
          <p15:clr>
            <a:srgbClr val="F26B43"/>
          </p15:clr>
        </p15:guide>
        <p15:guide id="2" pos="340">
          <p15:clr>
            <a:srgbClr val="F26B43"/>
          </p15:clr>
        </p15:guide>
        <p15:guide id="3" pos="7340">
          <p15:clr>
            <a:srgbClr val="F26B43"/>
          </p15:clr>
        </p15:guide>
        <p15:guide id="4" orient="horz" pos="39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hyperlink" Target="https://beta.ukdataservice.ac.uk/datacatalogue/studies/study?id=9208#!/details" TargetMode="Externa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38732" y="2263810"/>
            <a:ext cx="9635304" cy="2707201"/>
          </a:xfrm>
        </p:spPr>
        <p:txBody>
          <a:bodyPr>
            <a:normAutofit/>
          </a:bodyPr>
          <a:lstStyle/>
          <a:p>
            <a:r>
              <a:rPr lang="en-GB" sz="4000" i="1" dirty="0"/>
              <a:t>Archiving and Using Linked Social Media and Survey Data</a:t>
            </a:r>
            <a:br>
              <a:rPr lang="en-GB" sz="2700" dirty="0"/>
            </a:br>
            <a:br>
              <a:rPr lang="en-GB" sz="2700" dirty="0"/>
            </a:br>
            <a:r>
              <a:rPr lang="en-GB" sz="2400" b="1" dirty="0"/>
              <a:t>Tarek Al Baghal</a:t>
            </a:r>
            <a:br>
              <a:rPr lang="en-GB" sz="1800" dirty="0"/>
            </a:br>
            <a:br>
              <a:rPr lang="en-GB" sz="1800" dirty="0"/>
            </a:br>
            <a:br>
              <a:rPr lang="en-GB" sz="525" dirty="0"/>
            </a:br>
            <a:endParaRPr lang="en-US"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wo datasets"/>
          <p:cNvSpPr txBox="1">
            <a:spLocks noGrp="1"/>
          </p:cNvSpPr>
          <p:nvPr>
            <p:ph type="body" idx="21"/>
          </p:nvPr>
        </p:nvSpPr>
        <p:spPr>
          <a:xfrm>
            <a:off x="397510" y="586461"/>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sz="3200" dirty="0"/>
              <a:t>Two datasets</a:t>
            </a:r>
          </a:p>
        </p:txBody>
      </p:sp>
      <p:sp>
        <p:nvSpPr>
          <p:cNvPr id="219" name="Platform-based behaviour (raw and derived metrics from user-level metadata) [30 variables]…"/>
          <p:cNvSpPr txBox="1">
            <a:spLocks noGrp="1"/>
          </p:cNvSpPr>
          <p:nvPr>
            <p:ph type="body" idx="1"/>
          </p:nvPr>
        </p:nvSpPr>
        <p:spPr>
          <a:xfrm>
            <a:off x="523240" y="1262127"/>
            <a:ext cx="10985500" cy="4986552"/>
          </a:xfrm>
          <a:prstGeom prst="rect">
            <a:avLst/>
          </a:prstGeom>
        </p:spPr>
        <p:txBody>
          <a:bodyPr/>
          <a:lstStyle/>
          <a:p>
            <a:pPr marL="252984" indent="-252984" defTabSz="1011911">
              <a:spcBef>
                <a:spcPts val="600"/>
              </a:spcBef>
              <a:defRPr sz="3984"/>
            </a:pPr>
            <a:r>
              <a:rPr sz="2800" b="1" dirty="0"/>
              <a:t>Platform-based behavior</a:t>
            </a:r>
            <a:r>
              <a:rPr sz="2800" dirty="0"/>
              <a:t> (raw and derived metrics from user-level metadata) [</a:t>
            </a:r>
            <a:r>
              <a:rPr sz="2800" b="1" dirty="0">
                <a:solidFill>
                  <a:srgbClr val="5E5E5E"/>
                </a:solidFill>
              </a:rPr>
              <a:t>30 variables</a:t>
            </a:r>
            <a:r>
              <a:rPr sz="2800" dirty="0"/>
              <a:t>]</a:t>
            </a:r>
          </a:p>
          <a:p>
            <a:pPr marL="252984" indent="-252984" defTabSz="1011911">
              <a:spcBef>
                <a:spcPts val="600"/>
              </a:spcBef>
              <a:defRPr sz="3984"/>
            </a:pPr>
            <a:r>
              <a:rPr sz="2800" b="1"/>
              <a:t>Tweet data</a:t>
            </a:r>
            <a:r>
              <a:rPr sz="2800"/>
              <a:t> </a:t>
            </a:r>
            <a:r>
              <a:rPr sz="2800" dirty="0"/>
              <a:t>(raw and derived metrics from tweet-level metadata) [</a:t>
            </a:r>
            <a:r>
              <a:rPr sz="2800" b="1" dirty="0">
                <a:solidFill>
                  <a:srgbClr val="5E5E5E"/>
                </a:solidFill>
              </a:rPr>
              <a:t>135 variables</a:t>
            </a:r>
            <a:r>
              <a:rPr sz="2800" dirty="0"/>
              <a:t>]:</a:t>
            </a:r>
          </a:p>
          <a:p>
            <a:pPr marL="505968" lvl="1" indent="-252984" defTabSz="1011911">
              <a:defRPr sz="3320"/>
            </a:pPr>
            <a:r>
              <a:rPr sz="2400" dirty="0"/>
              <a:t>Tweet raw metadata</a:t>
            </a:r>
          </a:p>
          <a:p>
            <a:pPr marL="505968" lvl="1" indent="-252984" defTabSz="1011911">
              <a:defRPr sz="3320"/>
            </a:pPr>
            <a:r>
              <a:rPr sz="2400" dirty="0"/>
              <a:t>Sentiment Analysis</a:t>
            </a:r>
          </a:p>
          <a:p>
            <a:pPr marL="505968" lvl="1" indent="-252984" defTabSz="1011911">
              <a:defRPr sz="3320"/>
            </a:pPr>
            <a:r>
              <a:rPr sz="2400" dirty="0"/>
              <a:t>Syntactic and Lexical Features</a:t>
            </a:r>
          </a:p>
          <a:p>
            <a:pPr marL="505968" lvl="1" indent="-252984" defTabSz="1011911">
              <a:defRPr sz="3320"/>
            </a:pPr>
            <a:r>
              <a:rPr sz="2400" dirty="0"/>
              <a:t>Readability</a:t>
            </a:r>
          </a:p>
          <a:p>
            <a:pPr marL="505968" lvl="1" indent="-252984" defTabSz="1011911">
              <a:defRPr sz="3320"/>
            </a:pPr>
            <a:r>
              <a:rPr sz="2400" dirty="0"/>
              <a:t>Lexical Diversity</a:t>
            </a:r>
          </a:p>
          <a:p>
            <a:pPr marL="505968" lvl="1" indent="-252984" defTabSz="1011911">
              <a:defRPr sz="3320"/>
            </a:pPr>
            <a:r>
              <a:rPr sz="2400" dirty="0"/>
              <a:t>Complex content: Part-of-Speech tagging</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09D9-DE16-C839-1C98-1C2FDBBDE4BD}"/>
              </a:ext>
            </a:extLst>
          </p:cNvPr>
          <p:cNvSpPr>
            <a:spLocks noGrp="1"/>
          </p:cNvSpPr>
          <p:nvPr>
            <p:ph type="title"/>
          </p:nvPr>
        </p:nvSpPr>
        <p:spPr>
          <a:xfrm>
            <a:off x="539752" y="644400"/>
            <a:ext cx="11109600" cy="450979"/>
          </a:xfrm>
        </p:spPr>
        <p:txBody>
          <a:bodyPr>
            <a:normAutofit fontScale="90000"/>
          </a:bodyPr>
          <a:lstStyle/>
          <a:p>
            <a:r>
              <a:rPr lang="en-GB" dirty="0"/>
              <a:t>API Provided User Metrics</a:t>
            </a:r>
          </a:p>
        </p:txBody>
      </p:sp>
      <p:sp>
        <p:nvSpPr>
          <p:cNvPr id="4" name="Text Placeholder 3">
            <a:extLst>
              <a:ext uri="{FF2B5EF4-FFF2-40B4-BE49-F238E27FC236}">
                <a16:creationId xmlns:a16="http://schemas.microsoft.com/office/drawing/2014/main" id="{A8441B68-4A77-05B2-AE30-CEE804249F0E}"/>
              </a:ext>
            </a:extLst>
          </p:cNvPr>
          <p:cNvSpPr>
            <a:spLocks noGrp="1"/>
          </p:cNvSpPr>
          <p:nvPr>
            <p:ph type="body" idx="1"/>
          </p:nvPr>
        </p:nvSpPr>
        <p:spPr>
          <a:xfrm>
            <a:off x="539752" y="1252768"/>
            <a:ext cx="11113200" cy="4179915"/>
          </a:xfrm>
        </p:spPr>
        <p:txBody>
          <a:bodyPr/>
          <a:lstStyle/>
          <a:p>
            <a:pPr marL="0" algn="l" rtl="0" eaLnBrk="1" fontAlgn="t" latinLnBrk="0" hangingPunct="1">
              <a:lnSpc>
                <a:spcPct val="150000"/>
              </a:lnSpc>
              <a:spcBef>
                <a:spcPts val="0"/>
              </a:spcBef>
              <a:spcAft>
                <a:spcPts val="0"/>
              </a:spcAft>
            </a:pPr>
            <a:r>
              <a:rPr lang="en-GB" sz="2600" b="1" i="1" dirty="0">
                <a:solidFill>
                  <a:srgbClr val="000000"/>
                </a:solidFill>
                <a:ea typeface="Helvetica" panose="020B0604020202020204" pitchFamily="34" charset="0"/>
                <a:cs typeface="Helvetica" panose="020B0604020202020204" pitchFamily="34" charset="0"/>
              </a:rPr>
              <a:t>f</a:t>
            </a:r>
            <a:r>
              <a:rPr lang="en-GB" sz="2600" b="1" i="1" u="none" strike="noStrike" kern="1200" dirty="0">
                <a:solidFill>
                  <a:srgbClr val="000000"/>
                </a:solidFill>
                <a:effectLst/>
                <a:ea typeface="Helvetica" panose="020B0604020202020204" pitchFamily="34" charset="0"/>
                <a:cs typeface="Helvetica" panose="020B0604020202020204" pitchFamily="34" charset="0"/>
              </a:rPr>
              <a:t>ollowing</a:t>
            </a:r>
            <a:r>
              <a:rPr lang="en-GB" sz="2600" dirty="0"/>
              <a:t> - </a:t>
            </a:r>
            <a:r>
              <a:rPr lang="en-GB" sz="2600" b="0" i="0" u="none" strike="noStrike" kern="1200" dirty="0">
                <a:solidFill>
                  <a:srgbClr val="000000"/>
                </a:solidFill>
                <a:effectLst/>
                <a:ea typeface="Helvetica" panose="020B0604020202020204" pitchFamily="34" charset="0"/>
                <a:cs typeface="Helvetica" panose="020B0604020202020204" pitchFamily="34" charset="0"/>
              </a:rPr>
              <a:t>number of accounts the user was following </a:t>
            </a:r>
            <a:endParaRPr lang="en-GB" sz="2600" b="0" i="0" u="none" strike="noStrike" dirty="0">
              <a:effectLst/>
            </a:endParaRPr>
          </a:p>
          <a:p>
            <a:pPr marL="0" algn="l" rtl="0" eaLnBrk="1" fontAlgn="t" latinLnBrk="0" hangingPunct="1">
              <a:lnSpc>
                <a:spcPct val="150000"/>
              </a:lnSpc>
              <a:spcBef>
                <a:spcPts val="0"/>
              </a:spcBef>
              <a:spcAft>
                <a:spcPts val="0"/>
              </a:spcAft>
            </a:pPr>
            <a:r>
              <a:rPr lang="en-GB" sz="2600" b="1" i="1" dirty="0">
                <a:solidFill>
                  <a:srgbClr val="000000"/>
                </a:solidFill>
                <a:ea typeface="Helvetica" panose="020B0604020202020204" pitchFamily="34" charset="0"/>
                <a:cs typeface="Helvetica" panose="020B0604020202020204" pitchFamily="34" charset="0"/>
              </a:rPr>
              <a:t>fo</a:t>
            </a:r>
            <a:r>
              <a:rPr lang="en-GB" sz="2600" b="1" i="1" u="none" strike="noStrike" kern="1200" dirty="0">
                <a:solidFill>
                  <a:srgbClr val="000000"/>
                </a:solidFill>
                <a:effectLst/>
                <a:ea typeface="Helvetica" panose="020B0604020202020204" pitchFamily="34" charset="0"/>
                <a:cs typeface="Helvetica" panose="020B0604020202020204" pitchFamily="34" charset="0"/>
              </a:rPr>
              <a:t>llowers</a:t>
            </a:r>
            <a:r>
              <a:rPr lang="en-GB" sz="2600" dirty="0"/>
              <a:t> - </a:t>
            </a:r>
            <a:r>
              <a:rPr lang="en-GB" sz="2600" b="0" i="0" u="none" strike="noStrike" kern="1200" dirty="0">
                <a:solidFill>
                  <a:srgbClr val="000000"/>
                </a:solidFill>
                <a:effectLst/>
                <a:ea typeface="Helvetica" panose="020B0604020202020204" pitchFamily="34" charset="0"/>
                <a:cs typeface="Helvetica" panose="020B0604020202020204" pitchFamily="34" charset="0"/>
              </a:rPr>
              <a:t>number of followers of the user’s account.</a:t>
            </a:r>
          </a:p>
          <a:p>
            <a:pPr marL="0" algn="l" rtl="0" eaLnBrk="1" fontAlgn="t" latinLnBrk="0" hangingPunct="1">
              <a:lnSpc>
                <a:spcPct val="150000"/>
              </a:lnSpc>
              <a:spcBef>
                <a:spcPts val="0"/>
              </a:spcBef>
              <a:spcAft>
                <a:spcPts val="0"/>
              </a:spcAft>
            </a:pPr>
            <a:r>
              <a:rPr lang="en-GB" sz="2600" b="1" i="1" dirty="0" err="1">
                <a:solidFill>
                  <a:srgbClr val="000000"/>
                </a:solidFill>
                <a:cs typeface="Helvetica" panose="020B0604020202020204" pitchFamily="34" charset="0"/>
              </a:rPr>
              <a:t>public_list</a:t>
            </a:r>
            <a:r>
              <a:rPr lang="en-GB" sz="2600" b="1" i="1" dirty="0">
                <a:solidFill>
                  <a:srgbClr val="000000"/>
                </a:solidFill>
                <a:cs typeface="Helvetica" panose="020B0604020202020204" pitchFamily="34" charset="0"/>
              </a:rPr>
              <a:t> </a:t>
            </a:r>
            <a:r>
              <a:rPr lang="en-GB" sz="2600" dirty="0">
                <a:solidFill>
                  <a:srgbClr val="000000"/>
                </a:solidFill>
                <a:cs typeface="Helvetica" panose="020B0604020202020204" pitchFamily="34" charset="0"/>
              </a:rPr>
              <a:t>– number of public lists account belongs to</a:t>
            </a:r>
          </a:p>
          <a:p>
            <a:pPr marL="0" algn="l" rtl="0" eaLnBrk="1" fontAlgn="t" latinLnBrk="0" hangingPunct="1">
              <a:lnSpc>
                <a:spcPct val="150000"/>
              </a:lnSpc>
              <a:spcBef>
                <a:spcPts val="0"/>
              </a:spcBef>
              <a:spcAft>
                <a:spcPts val="0"/>
              </a:spcAft>
            </a:pPr>
            <a:r>
              <a:rPr lang="en-GB" sz="2600" b="1" i="1" dirty="0">
                <a:solidFill>
                  <a:srgbClr val="000000"/>
                </a:solidFill>
                <a:cs typeface="Helvetica" panose="020B0604020202020204" pitchFamily="34" charset="0"/>
              </a:rPr>
              <a:t>tweets</a:t>
            </a:r>
            <a:r>
              <a:rPr lang="en-GB" sz="2600" dirty="0">
                <a:solidFill>
                  <a:srgbClr val="000000"/>
                </a:solidFill>
                <a:cs typeface="Helvetica" panose="020B0604020202020204" pitchFamily="34" charset="0"/>
              </a:rPr>
              <a:t> –  total number of tweets posted</a:t>
            </a:r>
            <a:endParaRPr lang="en-GB" sz="2600" b="0" i="0" u="none" strike="noStrike" dirty="0">
              <a:effectLst/>
            </a:endParaRP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endParaRPr lang="en-GB" dirty="0"/>
          </a:p>
        </p:txBody>
      </p:sp>
      <p:sp>
        <p:nvSpPr>
          <p:cNvPr id="5" name="Slide Number Placeholder 4">
            <a:extLst>
              <a:ext uri="{FF2B5EF4-FFF2-40B4-BE49-F238E27FC236}">
                <a16:creationId xmlns:a16="http://schemas.microsoft.com/office/drawing/2014/main" id="{DEA6971D-2EFC-F43D-9CE7-728E650698BF}"/>
              </a:ext>
            </a:extLst>
          </p:cNvPr>
          <p:cNvSpPr>
            <a:spLocks noGrp="1"/>
          </p:cNvSpPr>
          <p:nvPr>
            <p:ph type="sldNum" sz="quarter" idx="2"/>
          </p:nvPr>
        </p:nvSpPr>
        <p:spPr/>
        <p:txBody>
          <a:bodyPr/>
          <a:lstStyle/>
          <a:p>
            <a:fld id="{86CB4B4D-7CA3-9044-876B-883B54F8677D}" type="slidenum">
              <a:rPr lang="en-GB" smtClean="0"/>
              <a:t>11</a:t>
            </a:fld>
            <a:endParaRPr lang="en-GB"/>
          </a:p>
        </p:txBody>
      </p:sp>
    </p:spTree>
    <p:extLst>
      <p:ext uri="{BB962C8B-B14F-4D97-AF65-F5344CB8AC3E}">
        <p14:creationId xmlns:p14="http://schemas.microsoft.com/office/powerpoint/2010/main" val="11986034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09D9-DE16-C839-1C98-1C2FDBBDE4BD}"/>
              </a:ext>
            </a:extLst>
          </p:cNvPr>
          <p:cNvSpPr>
            <a:spLocks noGrp="1"/>
          </p:cNvSpPr>
          <p:nvPr>
            <p:ph type="title"/>
          </p:nvPr>
        </p:nvSpPr>
        <p:spPr>
          <a:xfrm>
            <a:off x="539752" y="644400"/>
            <a:ext cx="11109600" cy="450979"/>
          </a:xfrm>
        </p:spPr>
        <p:txBody>
          <a:bodyPr>
            <a:normAutofit fontScale="90000"/>
          </a:bodyPr>
          <a:lstStyle/>
          <a:p>
            <a:r>
              <a:rPr lang="en-GB" dirty="0"/>
              <a:t>Tweet Derived Metrics</a:t>
            </a:r>
          </a:p>
        </p:txBody>
      </p:sp>
      <p:sp>
        <p:nvSpPr>
          <p:cNvPr id="4" name="Text Placeholder 3">
            <a:extLst>
              <a:ext uri="{FF2B5EF4-FFF2-40B4-BE49-F238E27FC236}">
                <a16:creationId xmlns:a16="http://schemas.microsoft.com/office/drawing/2014/main" id="{A8441B68-4A77-05B2-AE30-CEE804249F0E}"/>
              </a:ext>
            </a:extLst>
          </p:cNvPr>
          <p:cNvSpPr>
            <a:spLocks noGrp="1"/>
          </p:cNvSpPr>
          <p:nvPr>
            <p:ph type="body" idx="1"/>
          </p:nvPr>
        </p:nvSpPr>
        <p:spPr>
          <a:xfrm>
            <a:off x="539752" y="1252768"/>
            <a:ext cx="11113200" cy="4179915"/>
          </a:xfrm>
        </p:spPr>
        <p:txBody>
          <a:bodyPr/>
          <a:lstStyle/>
          <a:p>
            <a:pPr marL="0" algn="l" rtl="0" eaLnBrk="1" fontAlgn="t" latinLnBrk="0" hangingPunct="1">
              <a:lnSpc>
                <a:spcPct val="150000"/>
              </a:lnSpc>
              <a:spcBef>
                <a:spcPts val="0"/>
              </a:spcBef>
              <a:spcAft>
                <a:spcPts val="0"/>
              </a:spcAft>
            </a:pPr>
            <a:r>
              <a:rPr lang="en-GB" sz="2600" b="1" i="1" u="none" strike="noStrike" kern="1200" dirty="0" err="1">
                <a:solidFill>
                  <a:srgbClr val="000000"/>
                </a:solidFill>
                <a:effectLst/>
                <a:ea typeface="Helvetica" panose="020B0604020202020204" pitchFamily="34" charset="0"/>
                <a:cs typeface="Helvetica" panose="020B0604020202020204" pitchFamily="34" charset="0"/>
              </a:rPr>
              <a:t>count_reply</a:t>
            </a:r>
            <a:r>
              <a:rPr lang="en-GB" sz="2600" b="1" i="1" dirty="0">
                <a:solidFill>
                  <a:srgbClr val="000000"/>
                </a:solidFill>
                <a:ea typeface="Helvetica" panose="020B0604020202020204" pitchFamily="34" charset="0"/>
                <a:cs typeface="Helvetica" panose="020B0604020202020204" pitchFamily="34" charset="0"/>
              </a:rPr>
              <a:t> - </a:t>
            </a:r>
            <a:r>
              <a:rPr lang="en-GB" sz="2600" b="0" i="0" u="none" strike="noStrike" kern="1200" dirty="0">
                <a:solidFill>
                  <a:srgbClr val="000000"/>
                </a:solidFill>
                <a:effectLst/>
                <a:ea typeface="Helvetica" panose="020B0604020202020204" pitchFamily="34" charset="0"/>
                <a:cs typeface="Helvetica" panose="020B0604020202020204" pitchFamily="34" charset="0"/>
              </a:rPr>
              <a:t>number of </a:t>
            </a:r>
            <a:r>
              <a:rPr lang="en-GB" sz="2600" dirty="0">
                <a:solidFill>
                  <a:srgbClr val="000000"/>
                </a:solidFill>
                <a:ea typeface="Helvetica" panose="020B0604020202020204" pitchFamily="34" charset="0"/>
                <a:cs typeface="Helvetica" panose="020B0604020202020204" pitchFamily="34" charset="0"/>
              </a:rPr>
              <a:t>replies </a:t>
            </a:r>
            <a:r>
              <a:rPr lang="en-GB" sz="2600" b="0" i="0" u="none" strike="noStrike" kern="1200" dirty="0">
                <a:solidFill>
                  <a:srgbClr val="000000"/>
                </a:solidFill>
                <a:effectLst/>
                <a:ea typeface="Helvetica" panose="020B0604020202020204" pitchFamily="34" charset="0"/>
                <a:cs typeface="Helvetica" panose="020B0604020202020204" pitchFamily="34" charset="0"/>
              </a:rPr>
              <a:t>to a tweet by another user.</a:t>
            </a:r>
            <a:endParaRPr lang="en-GB" sz="2600" b="0" i="0" u="none" strike="noStrike" dirty="0">
              <a:effectLst/>
            </a:endParaRPr>
          </a:p>
          <a:p>
            <a:pPr marL="0" algn="l" rtl="0" eaLnBrk="1" fontAlgn="t" latinLnBrk="0" hangingPunct="1">
              <a:lnSpc>
                <a:spcPct val="150000"/>
              </a:lnSpc>
              <a:spcBef>
                <a:spcPts val="0"/>
              </a:spcBef>
              <a:spcAft>
                <a:spcPts val="0"/>
              </a:spcAft>
            </a:pPr>
            <a:r>
              <a:rPr lang="en-GB" sz="2600" b="1" i="1" u="none" strike="noStrike" kern="1200" dirty="0" err="1">
                <a:solidFill>
                  <a:srgbClr val="000000"/>
                </a:solidFill>
                <a:effectLst/>
                <a:ea typeface="Helvetica" panose="020B0604020202020204" pitchFamily="34" charset="0"/>
                <a:cs typeface="Helvetica" panose="020B0604020202020204" pitchFamily="34" charset="0"/>
              </a:rPr>
              <a:t>count_quote</a:t>
            </a:r>
            <a:r>
              <a:rPr lang="en-GB" sz="2600" dirty="0"/>
              <a:t> – </a:t>
            </a:r>
            <a:r>
              <a:rPr lang="en-GB" sz="2600" b="0" i="0" u="none" strike="noStrike" kern="1200" dirty="0">
                <a:solidFill>
                  <a:srgbClr val="000000"/>
                </a:solidFill>
                <a:effectLst/>
                <a:ea typeface="Helvetica" panose="020B0604020202020204" pitchFamily="34" charset="0"/>
                <a:cs typeface="Helvetica" panose="020B0604020202020204" pitchFamily="34" charset="0"/>
              </a:rPr>
              <a:t>number of quote of tweets posted by the user.</a:t>
            </a:r>
            <a:endParaRPr lang="en-GB" sz="2600" b="0" i="0" u="none" strike="noStrike" dirty="0">
              <a:effectLst/>
            </a:endParaRPr>
          </a:p>
          <a:p>
            <a:pPr marL="0" algn="l" rtl="0" eaLnBrk="1" fontAlgn="t" latinLnBrk="0" hangingPunct="1">
              <a:lnSpc>
                <a:spcPct val="150000"/>
              </a:lnSpc>
              <a:spcBef>
                <a:spcPts val="0"/>
              </a:spcBef>
              <a:spcAft>
                <a:spcPts val="0"/>
              </a:spcAft>
            </a:pPr>
            <a:r>
              <a:rPr lang="en-GB" sz="2600" b="1" i="1" u="none" strike="noStrike" kern="1200" dirty="0" err="1">
                <a:solidFill>
                  <a:srgbClr val="000000"/>
                </a:solidFill>
                <a:effectLst/>
                <a:ea typeface="Helvetica" panose="020B0604020202020204" pitchFamily="34" charset="0"/>
                <a:cs typeface="Helvetica" panose="020B0604020202020204" pitchFamily="34" charset="0"/>
              </a:rPr>
              <a:t>count_original</a:t>
            </a:r>
            <a:r>
              <a:rPr lang="en-GB" sz="2600" b="1" i="1" u="none" strike="noStrike" kern="1200" dirty="0">
                <a:solidFill>
                  <a:srgbClr val="000000"/>
                </a:solidFill>
                <a:effectLst/>
                <a:ea typeface="Helvetica" panose="020B0604020202020204" pitchFamily="34" charset="0"/>
                <a:cs typeface="Helvetica" panose="020B0604020202020204" pitchFamily="34" charset="0"/>
              </a:rPr>
              <a:t> </a:t>
            </a:r>
            <a:r>
              <a:rPr lang="en-GB" sz="2600" b="0" i="0" u="none" strike="noStrike" kern="1200" dirty="0">
                <a:solidFill>
                  <a:srgbClr val="000000"/>
                </a:solidFill>
                <a:effectLst/>
                <a:ea typeface="Helvetica" panose="020B0604020202020204" pitchFamily="34" charset="0"/>
                <a:cs typeface="Helvetica" panose="020B0604020202020204" pitchFamily="34" charset="0"/>
              </a:rPr>
              <a:t> - number of original content tweets (excludes quoted tweets).</a:t>
            </a:r>
          </a:p>
          <a:p>
            <a:pPr marL="0" algn="l" rtl="0" eaLnBrk="1" fontAlgn="t" latinLnBrk="0" hangingPunct="1">
              <a:lnSpc>
                <a:spcPct val="150000"/>
              </a:lnSpc>
              <a:spcBef>
                <a:spcPts val="0"/>
              </a:spcBef>
              <a:spcAft>
                <a:spcPts val="0"/>
              </a:spcAft>
            </a:pPr>
            <a:r>
              <a:rPr lang="en-GB" sz="2600" b="1" i="1" u="none" strike="noStrike" kern="1200" dirty="0" err="1">
                <a:solidFill>
                  <a:srgbClr val="000000"/>
                </a:solidFill>
                <a:effectLst/>
                <a:ea typeface="Helvetica" panose="020B0604020202020204" pitchFamily="34" charset="0"/>
                <a:cs typeface="Helvetica" panose="020B0604020202020204" pitchFamily="34" charset="0"/>
              </a:rPr>
              <a:t>count_</a:t>
            </a:r>
            <a:r>
              <a:rPr lang="en-GB" sz="2600" b="1" i="1" dirty="0" err="1">
                <a:solidFill>
                  <a:srgbClr val="000000"/>
                </a:solidFill>
                <a:ea typeface="Helvetica" panose="020B0604020202020204" pitchFamily="34" charset="0"/>
                <a:cs typeface="Helvetica" panose="020B0604020202020204" pitchFamily="34" charset="0"/>
              </a:rPr>
              <a:t>retweets</a:t>
            </a:r>
            <a:r>
              <a:rPr lang="en-GB" sz="2600" dirty="0"/>
              <a:t> - </a:t>
            </a:r>
            <a:r>
              <a:rPr lang="en-GB" sz="2600" b="0" i="0" u="none" strike="noStrike" kern="1200" dirty="0">
                <a:solidFill>
                  <a:srgbClr val="000000"/>
                </a:solidFill>
                <a:effectLst/>
                <a:ea typeface="Helvetica" panose="020B0604020202020204" pitchFamily="34" charset="0"/>
                <a:cs typeface="Helvetica" panose="020B0604020202020204" pitchFamily="34" charset="0"/>
              </a:rPr>
              <a:t>count of </a:t>
            </a:r>
            <a:r>
              <a:rPr lang="en-GB" sz="2600" dirty="0">
                <a:solidFill>
                  <a:srgbClr val="000000"/>
                </a:solidFill>
                <a:ea typeface="Helvetica" panose="020B0604020202020204" pitchFamily="34" charset="0"/>
                <a:cs typeface="Helvetica" panose="020B0604020202020204" pitchFamily="34" charset="0"/>
              </a:rPr>
              <a:t>retweets </a:t>
            </a:r>
            <a:r>
              <a:rPr lang="en-GB" sz="2600" b="0" i="0" u="none" strike="noStrike" kern="1200" dirty="0">
                <a:solidFill>
                  <a:srgbClr val="000000"/>
                </a:solidFill>
                <a:effectLst/>
                <a:ea typeface="Helvetica" panose="020B0604020202020204" pitchFamily="34" charset="0"/>
                <a:cs typeface="Helvetica" panose="020B0604020202020204" pitchFamily="34" charset="0"/>
              </a:rPr>
              <a:t>by the user. </a:t>
            </a:r>
            <a:endParaRPr lang="en-GB" sz="2600" b="0" i="0" u="none" strike="noStrike" dirty="0">
              <a:effectLst/>
            </a:endParaRPr>
          </a:p>
          <a:p>
            <a:pPr marL="0" algn="l" rtl="0" eaLnBrk="1" fontAlgn="t" latinLnBrk="0" hangingPunct="1">
              <a:lnSpc>
                <a:spcPct val="150000"/>
              </a:lnSpc>
              <a:spcBef>
                <a:spcPts val="0"/>
              </a:spcBef>
              <a:spcAft>
                <a:spcPts val="0"/>
              </a:spcAft>
            </a:pPr>
            <a:r>
              <a:rPr lang="en-GB" sz="2600" b="1" i="1" dirty="0">
                <a:solidFill>
                  <a:srgbClr val="000000"/>
                </a:solidFill>
                <a:ea typeface="Helvetica" panose="020B0604020202020204" pitchFamily="34" charset="0"/>
                <a:cs typeface="Helvetica" panose="020B0604020202020204" pitchFamily="34" charset="0"/>
              </a:rPr>
              <a:t>l</a:t>
            </a:r>
            <a:r>
              <a:rPr lang="en-GB" sz="2600" b="1" i="1" u="none" strike="noStrike" kern="1200" dirty="0">
                <a:solidFill>
                  <a:srgbClr val="000000"/>
                </a:solidFill>
                <a:effectLst/>
                <a:ea typeface="Helvetica" panose="020B0604020202020204" pitchFamily="34" charset="0"/>
                <a:cs typeface="Helvetica" panose="020B0604020202020204" pitchFamily="34" charset="0"/>
              </a:rPr>
              <a:t>ikes -</a:t>
            </a:r>
            <a:r>
              <a:rPr lang="en-GB" sz="2600" b="0" i="0" u="none" strike="noStrike" kern="1200" dirty="0">
                <a:solidFill>
                  <a:srgbClr val="000000"/>
                </a:solidFill>
                <a:effectLst/>
                <a:ea typeface="Helvetica" panose="020B0604020202020204" pitchFamily="34" charset="0"/>
                <a:cs typeface="Helvetica" panose="020B0604020202020204" pitchFamily="34" charset="0"/>
              </a:rPr>
              <a:t>How many times user’s tweet was liked</a:t>
            </a:r>
          </a:p>
          <a:p>
            <a:pPr marL="0" algn="l" rtl="0" eaLnBrk="1" fontAlgn="t" latinLnBrk="0" hangingPunct="1">
              <a:lnSpc>
                <a:spcPct val="150000"/>
              </a:lnSpc>
              <a:spcBef>
                <a:spcPts val="0"/>
              </a:spcBef>
              <a:spcAft>
                <a:spcPts val="0"/>
              </a:spcAft>
            </a:pPr>
            <a:r>
              <a:rPr lang="en-GB" sz="2600" b="1" i="1" dirty="0">
                <a:solidFill>
                  <a:srgbClr val="000000"/>
                </a:solidFill>
                <a:cs typeface="Helvetica" panose="020B0604020202020204" pitchFamily="34" charset="0"/>
              </a:rPr>
              <a:t>retweet- </a:t>
            </a:r>
            <a:r>
              <a:rPr lang="en-GB" sz="2600" b="0" i="0" u="none" strike="noStrike" kern="1200" dirty="0">
                <a:solidFill>
                  <a:srgbClr val="000000"/>
                </a:solidFill>
                <a:effectLst/>
                <a:ea typeface="Helvetica" panose="020B0604020202020204" pitchFamily="34" charset="0"/>
                <a:cs typeface="Helvetica" panose="020B0604020202020204" pitchFamily="34" charset="0"/>
              </a:rPr>
              <a:t>How many times user’s tweet was retweeted</a:t>
            </a:r>
          </a:p>
          <a:p>
            <a:pPr marL="0" algn="l" rtl="0" eaLnBrk="1" fontAlgn="t" latinLnBrk="0" hangingPunct="1">
              <a:lnSpc>
                <a:spcPct val="150000"/>
              </a:lnSpc>
              <a:spcBef>
                <a:spcPts val="0"/>
              </a:spcBef>
              <a:spcAft>
                <a:spcPts val="0"/>
              </a:spcAft>
            </a:pPr>
            <a:r>
              <a:rPr lang="en-GB" sz="2600" b="1" i="1" u="none" strike="noStrike" kern="1200" dirty="0" err="1">
                <a:solidFill>
                  <a:srgbClr val="000000"/>
                </a:solidFill>
                <a:effectLst/>
                <a:ea typeface="Helvetica" panose="020B0604020202020204" pitchFamily="34" charset="0"/>
                <a:cs typeface="Helvetica" panose="020B0604020202020204" pitchFamily="34" charset="0"/>
              </a:rPr>
              <a:t>tweets_prop_activedays</a:t>
            </a:r>
            <a:r>
              <a:rPr lang="en-GB" sz="2600" b="1" i="1" u="none" strike="noStrike" kern="1200" dirty="0">
                <a:solidFill>
                  <a:srgbClr val="000000"/>
                </a:solidFill>
                <a:effectLst/>
                <a:ea typeface="Helvetica" panose="020B0604020202020204" pitchFamily="34" charset="0"/>
                <a:cs typeface="Helvetica" panose="020B0604020202020204" pitchFamily="34" charset="0"/>
              </a:rPr>
              <a:t> </a:t>
            </a:r>
            <a:r>
              <a:rPr lang="en-GB" sz="2600" b="0" i="0" u="none" strike="noStrike" kern="1200" dirty="0">
                <a:solidFill>
                  <a:srgbClr val="000000"/>
                </a:solidFill>
                <a:effectLst/>
                <a:ea typeface="Helvetica" panose="020B0604020202020204" pitchFamily="34" charset="0"/>
                <a:cs typeface="Helvetica" panose="020B0604020202020204" pitchFamily="34" charset="0"/>
              </a:rPr>
              <a:t>- </a:t>
            </a:r>
            <a:r>
              <a:rPr lang="en-GB" sz="2600" dirty="0">
                <a:effectLst/>
                <a:ea typeface="Calibri" panose="020F0502020204030204" pitchFamily="34" charset="0"/>
              </a:rPr>
              <a:t>Proportion of days respondent was active on Twitter </a:t>
            </a:r>
            <a:endParaRPr lang="en-GB" sz="2600" b="0" i="0" u="none" strike="noStrike" kern="1200" dirty="0">
              <a:solidFill>
                <a:srgbClr val="000000"/>
              </a:solidFill>
              <a:effectLst/>
              <a:ea typeface="Helvetica" panose="020B0604020202020204" pitchFamily="34" charset="0"/>
              <a:cs typeface="Helvetica" panose="020B0604020202020204" pitchFamily="34" charset="0"/>
            </a:endParaRPr>
          </a:p>
          <a:p>
            <a:pPr marL="0" algn="l" rtl="0" eaLnBrk="1" fontAlgn="t" latinLnBrk="0" hangingPunct="1">
              <a:spcBef>
                <a:spcPts val="0"/>
              </a:spcBef>
              <a:spcAft>
                <a:spcPts val="0"/>
              </a:spcAft>
            </a:pPr>
            <a:endParaRPr lang="en-GB" sz="1800" b="0" i="0" u="none" strike="noStrike" dirty="0">
              <a:effectLst/>
              <a:latin typeface="Arial" panose="020B0604020202020204" pitchFamily="34" charset="0"/>
            </a:endParaRPr>
          </a:p>
          <a:p>
            <a:endParaRPr lang="en-GB" dirty="0"/>
          </a:p>
        </p:txBody>
      </p:sp>
      <p:sp>
        <p:nvSpPr>
          <p:cNvPr id="5" name="Slide Number Placeholder 4">
            <a:extLst>
              <a:ext uri="{FF2B5EF4-FFF2-40B4-BE49-F238E27FC236}">
                <a16:creationId xmlns:a16="http://schemas.microsoft.com/office/drawing/2014/main" id="{DEA6971D-2EFC-F43D-9CE7-728E650698BF}"/>
              </a:ext>
            </a:extLst>
          </p:cNvPr>
          <p:cNvSpPr>
            <a:spLocks noGrp="1"/>
          </p:cNvSpPr>
          <p:nvPr>
            <p:ph type="sldNum" sz="quarter" idx="2"/>
          </p:nvPr>
        </p:nvSpPr>
        <p:spPr/>
        <p:txBody>
          <a:bodyPr/>
          <a:lstStyle/>
          <a:p>
            <a:fld id="{86CB4B4D-7CA3-9044-876B-883B54F8677D}" type="slidenum">
              <a:rPr lang="en-GB" smtClean="0"/>
              <a:t>12</a:t>
            </a:fld>
            <a:endParaRPr lang="en-GB"/>
          </a:p>
        </p:txBody>
      </p:sp>
    </p:spTree>
    <p:extLst>
      <p:ext uri="{BB962C8B-B14F-4D97-AF65-F5344CB8AC3E}">
        <p14:creationId xmlns:p14="http://schemas.microsoft.com/office/powerpoint/2010/main" val="25238243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34ACF-BC01-E501-8C03-C8839D4956E9}"/>
              </a:ext>
            </a:extLst>
          </p:cNvPr>
          <p:cNvSpPr>
            <a:spLocks noGrp="1"/>
          </p:cNvSpPr>
          <p:nvPr>
            <p:ph type="title"/>
          </p:nvPr>
        </p:nvSpPr>
        <p:spPr>
          <a:xfrm>
            <a:off x="654424" y="334883"/>
            <a:ext cx="10515600" cy="1133499"/>
          </a:xfrm>
        </p:spPr>
        <p:txBody>
          <a:bodyPr>
            <a:normAutofit/>
          </a:bodyPr>
          <a:lstStyle/>
          <a:p>
            <a:r>
              <a:rPr lang="en-GB" sz="3200" dirty="0"/>
              <a:t>User Metrics </a:t>
            </a:r>
          </a:p>
        </p:txBody>
      </p:sp>
      <p:graphicFrame>
        <p:nvGraphicFramePr>
          <p:cNvPr id="6" name="Content Placeholder 5">
            <a:extLst>
              <a:ext uri="{FF2B5EF4-FFF2-40B4-BE49-F238E27FC236}">
                <a16:creationId xmlns:a16="http://schemas.microsoft.com/office/drawing/2014/main" id="{1E2E2DDD-7FFB-D5AB-A7B5-7D450CD0C6EA}"/>
              </a:ext>
            </a:extLst>
          </p:cNvPr>
          <p:cNvGraphicFramePr>
            <a:graphicFrameLocks noGrp="1"/>
          </p:cNvGraphicFramePr>
          <p:nvPr>
            <p:ph idx="1"/>
            <p:extLst>
              <p:ext uri="{D42A27DB-BD31-4B8C-83A1-F6EECF244321}">
                <p14:modId xmlns:p14="http://schemas.microsoft.com/office/powerpoint/2010/main" val="3394790087"/>
              </p:ext>
            </p:extLst>
          </p:nvPr>
        </p:nvGraphicFramePr>
        <p:xfrm>
          <a:off x="654424" y="1586953"/>
          <a:ext cx="11196917" cy="3684093"/>
        </p:xfrm>
        <a:graphic>
          <a:graphicData uri="http://schemas.openxmlformats.org/drawingml/2006/table">
            <a:tbl>
              <a:tblPr firstRow="1" bandRow="1">
                <a:tableStyleId>{5C22544A-7EE6-4342-B048-85BDC9FD1C3A}</a:tableStyleId>
              </a:tblPr>
              <a:tblGrid>
                <a:gridCol w="5110751">
                  <a:extLst>
                    <a:ext uri="{9D8B030D-6E8A-4147-A177-3AD203B41FA5}">
                      <a16:colId xmlns:a16="http://schemas.microsoft.com/office/drawing/2014/main" val="3104629408"/>
                    </a:ext>
                  </a:extLst>
                </a:gridCol>
                <a:gridCol w="1423170">
                  <a:extLst>
                    <a:ext uri="{9D8B030D-6E8A-4147-A177-3AD203B41FA5}">
                      <a16:colId xmlns:a16="http://schemas.microsoft.com/office/drawing/2014/main" val="3939805779"/>
                    </a:ext>
                  </a:extLst>
                </a:gridCol>
                <a:gridCol w="2268079">
                  <a:extLst>
                    <a:ext uri="{9D8B030D-6E8A-4147-A177-3AD203B41FA5}">
                      <a16:colId xmlns:a16="http://schemas.microsoft.com/office/drawing/2014/main" val="1809819240"/>
                    </a:ext>
                  </a:extLst>
                </a:gridCol>
                <a:gridCol w="2394917">
                  <a:extLst>
                    <a:ext uri="{9D8B030D-6E8A-4147-A177-3AD203B41FA5}">
                      <a16:colId xmlns:a16="http://schemas.microsoft.com/office/drawing/2014/main" val="2813314649"/>
                    </a:ext>
                  </a:extLst>
                </a:gridCol>
              </a:tblGrid>
              <a:tr h="522584">
                <a:tc>
                  <a:txBody>
                    <a:bodyPr/>
                    <a:lstStyle/>
                    <a:p>
                      <a:pPr algn="l" fontAlgn="ctr">
                        <a:lnSpc>
                          <a:spcPct val="150000"/>
                        </a:lnSpc>
                        <a:spcAft>
                          <a:spcPts val="0"/>
                        </a:spcAft>
                      </a:pPr>
                      <a:r>
                        <a:rPr lang="en-GB" sz="3100" i="1" u="none" strike="noStrike" dirty="0">
                          <a:effectLst/>
                          <a:latin typeface="Garamond" panose="02020404030301010803" pitchFamily="18" charset="0"/>
                        </a:rPr>
                        <a:t>Variable</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marL="0" indent="0" algn="r" fontAlgn="ctr">
                        <a:lnSpc>
                          <a:spcPct val="150000"/>
                        </a:lnSpc>
                        <a:spcAft>
                          <a:spcPts val="0"/>
                        </a:spcAft>
                      </a:pPr>
                      <a:r>
                        <a:rPr lang="en-GB" sz="3100" i="1" u="none" strike="noStrike" dirty="0">
                          <a:effectLst/>
                          <a:latin typeface="Garamond" panose="02020404030301010803" pitchFamily="18" charset="0"/>
                        </a:rPr>
                        <a:t>N</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50000"/>
                        </a:lnSpc>
                        <a:spcAft>
                          <a:spcPts val="0"/>
                        </a:spcAft>
                      </a:pPr>
                      <a:r>
                        <a:rPr lang="en-GB" sz="3100" i="1" u="none" strike="noStrike" dirty="0">
                          <a:effectLst/>
                          <a:latin typeface="Garamond" panose="02020404030301010803" pitchFamily="18" charset="0"/>
                        </a:rPr>
                        <a:t>Mean</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50000"/>
                        </a:lnSpc>
                        <a:spcAft>
                          <a:spcPts val="0"/>
                        </a:spcAft>
                      </a:pPr>
                      <a:r>
                        <a:rPr lang="en-GB" sz="3100" i="1" u="none" strike="noStrike" dirty="0">
                          <a:effectLst/>
                          <a:latin typeface="Garamond" panose="02020404030301010803" pitchFamily="18" charset="0"/>
                        </a:rPr>
                        <a:t>Std Dev</a:t>
                      </a:r>
                      <a:endParaRPr lang="en-GB" sz="3100" b="1" i="1"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2368968930"/>
                  </a:ext>
                </a:extLst>
              </a:tr>
              <a:tr h="522584">
                <a:tc>
                  <a:txBody>
                    <a:bodyPr/>
                    <a:lstStyle/>
                    <a:p>
                      <a:pPr algn="l" fontAlgn="ctr">
                        <a:lnSpc>
                          <a:spcPct val="150000"/>
                        </a:lnSpc>
                      </a:pPr>
                      <a:r>
                        <a:rPr lang="en-GB" sz="3200" b="0" i="0" u="none" strike="noStrike" dirty="0">
                          <a:solidFill>
                            <a:srgbClr val="000000"/>
                          </a:solidFill>
                          <a:effectLst/>
                          <a:latin typeface="Garamond" panose="02020404030301010803" pitchFamily="18" charset="0"/>
                          <a:cs typeface="Times" panose="02020603050405020304" pitchFamily="18" charset="0"/>
                        </a:rPr>
                        <a:t>Tweets</a:t>
                      </a:r>
                      <a:endParaRPr lang="en-GB" sz="3200" b="0" i="0" u="none" strike="noStrike" dirty="0">
                        <a:solidFill>
                          <a:srgbClr val="000000"/>
                        </a:solidFill>
                        <a:effectLst/>
                        <a:latin typeface="Garamond" panose="02020404030301010803" pitchFamily="18" charset="0"/>
                      </a:endParaRPr>
                    </a:p>
                  </a:txBody>
                  <a:tcPr marL="9525" marR="9525" marT="9525" marB="0" anchor="ctr"/>
                </a:tc>
                <a:tc>
                  <a:txBody>
                    <a:bodyPr/>
                    <a:lstStyle/>
                    <a:p>
                      <a:pPr algn="r" fontAlgn="ctr">
                        <a:lnSpc>
                          <a:spcPct val="150000"/>
                        </a:lnSpc>
                      </a:pPr>
                      <a:r>
                        <a:rPr lang="en-GB" sz="3200" b="0" i="0" u="none" strike="noStrike" dirty="0">
                          <a:solidFill>
                            <a:srgbClr val="000000"/>
                          </a:solidFill>
                          <a:effectLst/>
                          <a:highlight>
                            <a:srgbClr val="FFFF00"/>
                          </a:highlight>
                          <a:latin typeface="Garamond" panose="02020404030301010803" pitchFamily="18" charset="0"/>
                          <a:cs typeface="Times" panose="02020603050405020304" pitchFamily="18" charset="0"/>
                        </a:rPr>
                        <a:t>146</a:t>
                      </a:r>
                      <a:endParaRPr lang="en-GB" sz="3200" b="0" i="0" u="none" strike="noStrike" dirty="0">
                        <a:solidFill>
                          <a:srgbClr val="000000"/>
                        </a:solidFill>
                        <a:effectLst/>
                        <a:highlight>
                          <a:srgbClr val="FFFF00"/>
                        </a:highlight>
                        <a:latin typeface="Garamond" panose="02020404030301010803" pitchFamily="18" charset="0"/>
                      </a:endParaRPr>
                    </a:p>
                  </a:txBody>
                  <a:tcPr marL="9525" marR="9525" marT="9525" marB="0" anchor="ctr"/>
                </a:tc>
                <a:tc>
                  <a:txBody>
                    <a:bodyPr/>
                    <a:lstStyle/>
                    <a:p>
                      <a:pPr algn="r" fontAlgn="ctr">
                        <a:lnSpc>
                          <a:spcPct val="150000"/>
                        </a:lnSpc>
                      </a:pPr>
                      <a:r>
                        <a:rPr lang="en-GB" sz="3200" b="0" i="0" u="none" strike="noStrike" dirty="0">
                          <a:solidFill>
                            <a:srgbClr val="000000"/>
                          </a:solidFill>
                          <a:effectLst/>
                          <a:highlight>
                            <a:srgbClr val="FFFF00"/>
                          </a:highlight>
                          <a:latin typeface="Garamond" panose="02020404030301010803" pitchFamily="18" charset="0"/>
                          <a:cs typeface="Times" panose="02020603050405020304" pitchFamily="18" charset="0"/>
                        </a:rPr>
                        <a:t>2512.01</a:t>
                      </a:r>
                      <a:endParaRPr lang="en-GB" sz="3200" b="0" i="0" u="none" strike="noStrike" dirty="0">
                        <a:solidFill>
                          <a:srgbClr val="000000"/>
                        </a:solidFill>
                        <a:effectLst/>
                        <a:highlight>
                          <a:srgbClr val="FFFF00"/>
                        </a:highlight>
                        <a:latin typeface="Garamond" panose="02020404030301010803" pitchFamily="18" charset="0"/>
                      </a:endParaRPr>
                    </a:p>
                  </a:txBody>
                  <a:tcPr marL="9525" marR="9525" marT="9525" marB="0" anchor="ctr"/>
                </a:tc>
                <a:tc>
                  <a:txBody>
                    <a:bodyPr/>
                    <a:lstStyle/>
                    <a:p>
                      <a:pPr algn="r" fontAlgn="ctr">
                        <a:lnSpc>
                          <a:spcPct val="150000"/>
                        </a:lnSpc>
                      </a:pPr>
                      <a:r>
                        <a:rPr lang="en-GB" sz="3200" b="0" i="0" u="none" strike="noStrike" dirty="0">
                          <a:solidFill>
                            <a:srgbClr val="000000"/>
                          </a:solidFill>
                          <a:effectLst/>
                          <a:highlight>
                            <a:srgbClr val="FFFF00"/>
                          </a:highlight>
                          <a:latin typeface="Garamond" panose="02020404030301010803" pitchFamily="18" charset="0"/>
                          <a:cs typeface="Times" panose="02020603050405020304" pitchFamily="18" charset="0"/>
                        </a:rPr>
                        <a:t>6314.32</a:t>
                      </a:r>
                      <a:endParaRPr lang="en-GB" sz="3200" b="0" i="0" u="none" strike="noStrike" dirty="0">
                        <a:solidFill>
                          <a:srgbClr val="000000"/>
                        </a:solidFill>
                        <a:effectLst/>
                        <a:highlight>
                          <a:srgbClr val="FFFF00"/>
                        </a:highlight>
                        <a:latin typeface="Garamond" panose="02020404030301010803" pitchFamily="18" charset="0"/>
                      </a:endParaRPr>
                    </a:p>
                  </a:txBody>
                  <a:tcPr marL="9525" marR="9525" marT="9525" marB="0" anchor="ctr"/>
                </a:tc>
                <a:extLst>
                  <a:ext uri="{0D108BD9-81ED-4DB2-BD59-A6C34878D82A}">
                    <a16:rowId xmlns:a16="http://schemas.microsoft.com/office/drawing/2014/main" val="3101458993"/>
                  </a:ext>
                </a:extLst>
              </a:tr>
              <a:tr h="522584">
                <a:tc>
                  <a:txBody>
                    <a:bodyPr/>
                    <a:lstStyle/>
                    <a:p>
                      <a:pPr algn="l" fontAlgn="ctr">
                        <a:lnSpc>
                          <a:spcPct val="150000"/>
                        </a:lnSpc>
                      </a:pPr>
                      <a:r>
                        <a:rPr lang="en-GB" sz="3200" b="0" i="0" u="none" strike="noStrike" dirty="0">
                          <a:solidFill>
                            <a:srgbClr val="000000"/>
                          </a:solidFill>
                          <a:effectLst/>
                          <a:latin typeface="Garamond" panose="02020404030301010803" pitchFamily="18" charset="0"/>
                        </a:rPr>
                        <a:t>Followers</a:t>
                      </a:r>
                    </a:p>
                  </a:txBody>
                  <a:tcPr marL="9525" marR="9525" marT="9525" marB="0" anchor="ctr"/>
                </a:tc>
                <a:tc>
                  <a:txBody>
                    <a:bodyPr/>
                    <a:lstStyle/>
                    <a:p>
                      <a:pPr algn="r" fontAlgn="ctr">
                        <a:lnSpc>
                          <a:spcPct val="150000"/>
                        </a:lnSpc>
                      </a:pPr>
                      <a:r>
                        <a:rPr lang="en-GB" sz="3200" b="0" i="0" u="none" strike="noStrike">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50000"/>
                        </a:lnSpc>
                      </a:pPr>
                      <a:r>
                        <a:rPr lang="en-GB" sz="3200" b="0" i="0" u="none" strike="noStrike">
                          <a:solidFill>
                            <a:srgbClr val="000000"/>
                          </a:solidFill>
                          <a:effectLst/>
                          <a:latin typeface="Garamond" panose="02020404030301010803" pitchFamily="18" charset="0"/>
                        </a:rPr>
                        <a:t>228.24</a:t>
                      </a:r>
                    </a:p>
                  </a:txBody>
                  <a:tcPr marL="9525" marR="9525" marT="9525" marB="0" anchor="ctr"/>
                </a:tc>
                <a:tc>
                  <a:txBody>
                    <a:bodyPr/>
                    <a:lstStyle/>
                    <a:p>
                      <a:pPr algn="r" fontAlgn="ctr">
                        <a:lnSpc>
                          <a:spcPct val="150000"/>
                        </a:lnSpc>
                      </a:pPr>
                      <a:r>
                        <a:rPr lang="en-GB" sz="3200" b="0" i="0" u="none" strike="noStrike">
                          <a:solidFill>
                            <a:srgbClr val="000000"/>
                          </a:solidFill>
                          <a:effectLst/>
                          <a:latin typeface="Garamond" panose="02020404030301010803" pitchFamily="18" charset="0"/>
                        </a:rPr>
                        <a:t>508.49</a:t>
                      </a:r>
                    </a:p>
                  </a:txBody>
                  <a:tcPr marL="9525" marR="9525" marT="9525" marB="0" anchor="ctr"/>
                </a:tc>
                <a:extLst>
                  <a:ext uri="{0D108BD9-81ED-4DB2-BD59-A6C34878D82A}">
                    <a16:rowId xmlns:a16="http://schemas.microsoft.com/office/drawing/2014/main" val="4153257839"/>
                  </a:ext>
                </a:extLst>
              </a:tr>
              <a:tr h="522584">
                <a:tc>
                  <a:txBody>
                    <a:bodyPr/>
                    <a:lstStyle/>
                    <a:p>
                      <a:pPr algn="l" fontAlgn="ctr">
                        <a:lnSpc>
                          <a:spcPct val="150000"/>
                        </a:lnSpc>
                      </a:pPr>
                      <a:r>
                        <a:rPr lang="en-GB" sz="3200" b="0" i="0" u="none" strike="noStrike" dirty="0">
                          <a:solidFill>
                            <a:srgbClr val="000000"/>
                          </a:solidFill>
                          <a:effectLst/>
                          <a:latin typeface="Garamond" panose="02020404030301010803" pitchFamily="18" charset="0"/>
                        </a:rPr>
                        <a:t>Following</a:t>
                      </a:r>
                    </a:p>
                  </a:txBody>
                  <a:tcPr marL="9525" marR="9525" marT="9525" marB="0" anchor="ctr"/>
                </a:tc>
                <a:tc>
                  <a:txBody>
                    <a:bodyPr/>
                    <a:lstStyle/>
                    <a:p>
                      <a:pPr algn="r" fontAlgn="ctr">
                        <a:lnSpc>
                          <a:spcPct val="150000"/>
                        </a:lnSpc>
                      </a:pPr>
                      <a:r>
                        <a:rPr lang="en-GB" sz="3200" b="0" i="0" u="none" strike="noStrike">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50000"/>
                        </a:lnSpc>
                      </a:pPr>
                      <a:r>
                        <a:rPr lang="en-GB" sz="3200" b="0" i="0" u="none" strike="noStrike">
                          <a:solidFill>
                            <a:srgbClr val="000000"/>
                          </a:solidFill>
                          <a:effectLst/>
                          <a:latin typeface="Garamond" panose="02020404030301010803" pitchFamily="18" charset="0"/>
                        </a:rPr>
                        <a:t>382.58</a:t>
                      </a:r>
                    </a:p>
                  </a:txBody>
                  <a:tcPr marL="9525" marR="9525" marT="9525" marB="0" anchor="ctr"/>
                </a:tc>
                <a:tc>
                  <a:txBody>
                    <a:bodyPr/>
                    <a:lstStyle/>
                    <a:p>
                      <a:pPr algn="r" fontAlgn="ctr">
                        <a:lnSpc>
                          <a:spcPct val="150000"/>
                        </a:lnSpc>
                      </a:pPr>
                      <a:r>
                        <a:rPr lang="en-GB" sz="3200" b="0" i="0" u="none" strike="noStrike">
                          <a:solidFill>
                            <a:srgbClr val="000000"/>
                          </a:solidFill>
                          <a:effectLst/>
                          <a:latin typeface="Garamond" panose="02020404030301010803" pitchFamily="18" charset="0"/>
                        </a:rPr>
                        <a:t>682.06</a:t>
                      </a:r>
                    </a:p>
                  </a:txBody>
                  <a:tcPr marL="9525" marR="9525" marT="9525" marB="0" anchor="ctr"/>
                </a:tc>
                <a:extLst>
                  <a:ext uri="{0D108BD9-81ED-4DB2-BD59-A6C34878D82A}">
                    <a16:rowId xmlns:a16="http://schemas.microsoft.com/office/drawing/2014/main" val="542881174"/>
                  </a:ext>
                </a:extLst>
              </a:tr>
              <a:tr h="522584">
                <a:tc>
                  <a:txBody>
                    <a:bodyPr/>
                    <a:lstStyle/>
                    <a:p>
                      <a:pPr algn="l" fontAlgn="ctr">
                        <a:lnSpc>
                          <a:spcPct val="150000"/>
                        </a:lnSpc>
                      </a:pPr>
                      <a:r>
                        <a:rPr lang="en-GB" sz="3200" b="0" i="0" u="none" strike="noStrike" dirty="0">
                          <a:solidFill>
                            <a:srgbClr val="000000"/>
                          </a:solidFill>
                          <a:effectLst/>
                          <a:latin typeface="Garamond" panose="02020404030301010803" pitchFamily="18" charset="0"/>
                        </a:rPr>
                        <a:t>Public Lists</a:t>
                      </a:r>
                    </a:p>
                  </a:txBody>
                  <a:tcPr marL="9525" marR="9525" marT="9525" marB="0" anchor="ctr"/>
                </a:tc>
                <a:tc>
                  <a:txBody>
                    <a:bodyPr/>
                    <a:lstStyle/>
                    <a:p>
                      <a:pPr algn="r" fontAlgn="ctr">
                        <a:lnSpc>
                          <a:spcPct val="150000"/>
                        </a:lnSpc>
                      </a:pPr>
                      <a:r>
                        <a:rPr lang="en-GB" sz="3200" b="0" i="0" u="none" strike="noStrike" dirty="0">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50000"/>
                        </a:lnSpc>
                      </a:pPr>
                      <a:r>
                        <a:rPr lang="en-GB" sz="3200" b="0" i="0" u="none" strike="noStrike" dirty="0">
                          <a:solidFill>
                            <a:srgbClr val="000000"/>
                          </a:solidFill>
                          <a:effectLst/>
                          <a:latin typeface="Garamond" panose="02020404030301010803" pitchFamily="18" charset="0"/>
                        </a:rPr>
                        <a:t>4.79</a:t>
                      </a:r>
                    </a:p>
                  </a:txBody>
                  <a:tcPr marL="9525" marR="9525" marT="9525" marB="0" anchor="ctr"/>
                </a:tc>
                <a:tc>
                  <a:txBody>
                    <a:bodyPr/>
                    <a:lstStyle/>
                    <a:p>
                      <a:pPr algn="r" fontAlgn="ctr">
                        <a:lnSpc>
                          <a:spcPct val="150000"/>
                        </a:lnSpc>
                      </a:pPr>
                      <a:r>
                        <a:rPr lang="en-GB" sz="3200" b="0" i="0" u="none" strike="noStrike" dirty="0">
                          <a:solidFill>
                            <a:srgbClr val="000000"/>
                          </a:solidFill>
                          <a:effectLst/>
                          <a:latin typeface="Garamond" panose="02020404030301010803" pitchFamily="18" charset="0"/>
                        </a:rPr>
                        <a:t>17.22</a:t>
                      </a:r>
                    </a:p>
                  </a:txBody>
                  <a:tcPr marL="9525" marR="9525" marT="9525" marB="0" anchor="ctr"/>
                </a:tc>
                <a:extLst>
                  <a:ext uri="{0D108BD9-81ED-4DB2-BD59-A6C34878D82A}">
                    <a16:rowId xmlns:a16="http://schemas.microsoft.com/office/drawing/2014/main" val="52880451"/>
                  </a:ext>
                </a:extLst>
              </a:tr>
            </a:tbl>
          </a:graphicData>
        </a:graphic>
      </p:graphicFrame>
    </p:spTree>
    <p:extLst>
      <p:ext uri="{BB962C8B-B14F-4D97-AF65-F5344CB8AC3E}">
        <p14:creationId xmlns:p14="http://schemas.microsoft.com/office/powerpoint/2010/main" val="689178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34ACF-BC01-E501-8C03-C8839D4956E9}"/>
              </a:ext>
            </a:extLst>
          </p:cNvPr>
          <p:cNvSpPr>
            <a:spLocks noGrp="1"/>
          </p:cNvSpPr>
          <p:nvPr>
            <p:ph type="title"/>
          </p:nvPr>
        </p:nvSpPr>
        <p:spPr>
          <a:xfrm>
            <a:off x="555812" y="318903"/>
            <a:ext cx="10515600" cy="1133499"/>
          </a:xfrm>
        </p:spPr>
        <p:txBody>
          <a:bodyPr>
            <a:normAutofit/>
          </a:bodyPr>
          <a:lstStyle/>
          <a:p>
            <a:r>
              <a:rPr lang="en-GB" sz="3600" dirty="0"/>
              <a:t>Tweet Derived Metrics</a:t>
            </a:r>
          </a:p>
        </p:txBody>
      </p:sp>
      <p:graphicFrame>
        <p:nvGraphicFramePr>
          <p:cNvPr id="6" name="Content Placeholder 5">
            <a:extLst>
              <a:ext uri="{FF2B5EF4-FFF2-40B4-BE49-F238E27FC236}">
                <a16:creationId xmlns:a16="http://schemas.microsoft.com/office/drawing/2014/main" id="{1E2E2DDD-7FFB-D5AB-A7B5-7D450CD0C6EA}"/>
              </a:ext>
            </a:extLst>
          </p:cNvPr>
          <p:cNvGraphicFramePr>
            <a:graphicFrameLocks noGrp="1"/>
          </p:cNvGraphicFramePr>
          <p:nvPr>
            <p:ph idx="1"/>
            <p:extLst>
              <p:ext uri="{D42A27DB-BD31-4B8C-83A1-F6EECF244321}">
                <p14:modId xmlns:p14="http://schemas.microsoft.com/office/powerpoint/2010/main" val="1751025302"/>
              </p:ext>
            </p:extLst>
          </p:nvPr>
        </p:nvGraphicFramePr>
        <p:xfrm>
          <a:off x="496016" y="1452273"/>
          <a:ext cx="11196917" cy="4814424"/>
        </p:xfrm>
        <a:graphic>
          <a:graphicData uri="http://schemas.openxmlformats.org/drawingml/2006/table">
            <a:tbl>
              <a:tblPr firstRow="1" bandRow="1">
                <a:tableStyleId>{5C22544A-7EE6-4342-B048-85BDC9FD1C3A}</a:tableStyleId>
              </a:tblPr>
              <a:tblGrid>
                <a:gridCol w="5110751">
                  <a:extLst>
                    <a:ext uri="{9D8B030D-6E8A-4147-A177-3AD203B41FA5}">
                      <a16:colId xmlns:a16="http://schemas.microsoft.com/office/drawing/2014/main" val="3104629408"/>
                    </a:ext>
                  </a:extLst>
                </a:gridCol>
                <a:gridCol w="1423170">
                  <a:extLst>
                    <a:ext uri="{9D8B030D-6E8A-4147-A177-3AD203B41FA5}">
                      <a16:colId xmlns:a16="http://schemas.microsoft.com/office/drawing/2014/main" val="3939805779"/>
                    </a:ext>
                  </a:extLst>
                </a:gridCol>
                <a:gridCol w="2268079">
                  <a:extLst>
                    <a:ext uri="{9D8B030D-6E8A-4147-A177-3AD203B41FA5}">
                      <a16:colId xmlns:a16="http://schemas.microsoft.com/office/drawing/2014/main" val="1809819240"/>
                    </a:ext>
                  </a:extLst>
                </a:gridCol>
                <a:gridCol w="2394917">
                  <a:extLst>
                    <a:ext uri="{9D8B030D-6E8A-4147-A177-3AD203B41FA5}">
                      <a16:colId xmlns:a16="http://schemas.microsoft.com/office/drawing/2014/main" val="2813314649"/>
                    </a:ext>
                  </a:extLst>
                </a:gridCol>
              </a:tblGrid>
              <a:tr h="522584">
                <a:tc>
                  <a:txBody>
                    <a:bodyPr/>
                    <a:lstStyle/>
                    <a:p>
                      <a:pPr algn="l" fontAlgn="ctr">
                        <a:lnSpc>
                          <a:spcPct val="125000"/>
                        </a:lnSpc>
                        <a:spcAft>
                          <a:spcPts val="0"/>
                        </a:spcAft>
                      </a:pPr>
                      <a:r>
                        <a:rPr lang="en-GB" sz="3100" i="1" u="none" strike="noStrike" dirty="0">
                          <a:effectLst/>
                          <a:latin typeface="Garamond" panose="02020404030301010803" pitchFamily="18" charset="0"/>
                        </a:rPr>
                        <a:t>Variable</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marL="0" indent="0" algn="r" fontAlgn="ctr">
                        <a:lnSpc>
                          <a:spcPct val="125000"/>
                        </a:lnSpc>
                        <a:spcAft>
                          <a:spcPts val="0"/>
                        </a:spcAft>
                      </a:pPr>
                      <a:r>
                        <a:rPr lang="en-GB" sz="3100" i="1" u="none" strike="noStrike" dirty="0">
                          <a:effectLst/>
                          <a:latin typeface="Garamond" panose="02020404030301010803" pitchFamily="18" charset="0"/>
                        </a:rPr>
                        <a:t>N</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i="1" u="none" strike="noStrike" dirty="0">
                          <a:effectLst/>
                          <a:latin typeface="Garamond" panose="02020404030301010803" pitchFamily="18" charset="0"/>
                        </a:rPr>
                        <a:t>Mean</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i="1" u="none" strike="noStrike" dirty="0">
                          <a:effectLst/>
                          <a:latin typeface="Garamond" panose="02020404030301010803" pitchFamily="18" charset="0"/>
                        </a:rPr>
                        <a:t>Std Dev</a:t>
                      </a:r>
                      <a:endParaRPr lang="en-GB" sz="3100" b="1" i="1"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2368968930"/>
                  </a:ext>
                </a:extLst>
              </a:tr>
              <a:tr h="522584">
                <a:tc>
                  <a:txBody>
                    <a:bodyPr/>
                    <a:lstStyle/>
                    <a:p>
                      <a:pPr algn="l" fontAlgn="ctr">
                        <a:lnSpc>
                          <a:spcPct val="125000"/>
                        </a:lnSpc>
                        <a:spcAft>
                          <a:spcPts val="0"/>
                        </a:spcAft>
                      </a:pPr>
                      <a:r>
                        <a:rPr lang="en-GB" sz="3100" u="none" strike="noStrike" dirty="0">
                          <a:effectLst/>
                          <a:latin typeface="Garamond" panose="02020404030301010803" pitchFamily="18" charset="0"/>
                        </a:rPr>
                        <a:t>Likes</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highlight>
                            <a:srgbClr val="FFFF00"/>
                          </a:highlight>
                          <a:latin typeface="Garamond" panose="02020404030301010803" pitchFamily="18" charset="0"/>
                        </a:rPr>
                        <a:t>127</a:t>
                      </a:r>
                      <a:endParaRPr lang="en-GB" sz="3100" b="0" i="0" u="none" strike="noStrike" dirty="0">
                        <a:solidFill>
                          <a:srgbClr val="000000"/>
                        </a:solidFill>
                        <a:effectLst/>
                        <a:highlight>
                          <a:srgbClr val="FFFF00"/>
                        </a:highligh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highlight>
                            <a:srgbClr val="FFFF00"/>
                          </a:highlight>
                          <a:latin typeface="Garamond" panose="02020404030301010803" pitchFamily="18" charset="0"/>
                        </a:rPr>
                        <a:t>1753.39</a:t>
                      </a:r>
                      <a:endParaRPr lang="en-GB" sz="3100" b="0" i="0" u="none" strike="noStrike" dirty="0">
                        <a:solidFill>
                          <a:srgbClr val="000000"/>
                        </a:solidFill>
                        <a:effectLst/>
                        <a:highlight>
                          <a:srgbClr val="FFFF00"/>
                        </a:highligh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highlight>
                            <a:srgbClr val="FFFF00"/>
                          </a:highlight>
                          <a:latin typeface="Garamond" panose="02020404030301010803" pitchFamily="18" charset="0"/>
                        </a:rPr>
                        <a:t>5121.93</a:t>
                      </a:r>
                      <a:endParaRPr lang="en-GB" sz="3100" b="0" i="0" u="none" strike="noStrike" dirty="0">
                        <a:solidFill>
                          <a:srgbClr val="000000"/>
                        </a:solidFill>
                        <a:effectLst/>
                        <a:highlight>
                          <a:srgbClr val="FFFF00"/>
                        </a:highlight>
                        <a:latin typeface="Garamond" panose="02020404030301010803" pitchFamily="18" charset="0"/>
                      </a:endParaRPr>
                    </a:p>
                  </a:txBody>
                  <a:tcPr marL="11253" marR="11253" marT="11253" marB="0" anchor="ctr"/>
                </a:tc>
                <a:extLst>
                  <a:ext uri="{0D108BD9-81ED-4DB2-BD59-A6C34878D82A}">
                    <a16:rowId xmlns:a16="http://schemas.microsoft.com/office/drawing/2014/main" val="3101458993"/>
                  </a:ext>
                </a:extLst>
              </a:tr>
              <a:tr h="522584">
                <a:tc>
                  <a:txBody>
                    <a:bodyPr/>
                    <a:lstStyle/>
                    <a:p>
                      <a:pPr algn="l" fontAlgn="ctr">
                        <a:lnSpc>
                          <a:spcPct val="125000"/>
                        </a:lnSpc>
                        <a:spcAft>
                          <a:spcPts val="0"/>
                        </a:spcAft>
                      </a:pPr>
                      <a:r>
                        <a:rPr lang="en-GB" sz="3100" u="none" strike="noStrike">
                          <a:effectLst/>
                          <a:latin typeface="Garamond" panose="02020404030301010803" pitchFamily="18" charset="0"/>
                        </a:rPr>
                        <a:t>Retweets</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127</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327.50</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1079.09</a:t>
                      </a:r>
                      <a:endParaRPr lang="en-GB" sz="3100" b="0" i="0"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4153257839"/>
                  </a:ext>
                </a:extLst>
              </a:tr>
              <a:tr h="522584">
                <a:tc>
                  <a:txBody>
                    <a:bodyPr/>
                    <a:lstStyle/>
                    <a:p>
                      <a:pPr algn="l" fontAlgn="ctr">
                        <a:lnSpc>
                          <a:spcPct val="125000"/>
                        </a:lnSpc>
                        <a:spcAft>
                          <a:spcPts val="0"/>
                        </a:spcAft>
                      </a:pPr>
                      <a:r>
                        <a:rPr lang="en-GB" sz="3100" u="none" strike="noStrike">
                          <a:effectLst/>
                          <a:latin typeface="Garamond" panose="02020404030301010803" pitchFamily="18" charset="0"/>
                        </a:rPr>
                        <a:t>Count Original</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a:effectLst/>
                          <a:latin typeface="Garamond" panose="02020404030301010803" pitchFamily="18" charset="0"/>
                        </a:rPr>
                        <a:t>127</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highlight>
                            <a:srgbClr val="FFFF00"/>
                          </a:highlight>
                          <a:latin typeface="Garamond" panose="02020404030301010803" pitchFamily="18" charset="0"/>
                        </a:rPr>
                        <a:t>784.02</a:t>
                      </a:r>
                      <a:endParaRPr lang="en-GB" sz="3100" b="0" i="0" u="none" strike="noStrike" dirty="0">
                        <a:solidFill>
                          <a:srgbClr val="000000"/>
                        </a:solidFill>
                        <a:effectLst/>
                        <a:highlight>
                          <a:srgbClr val="FFFF00"/>
                        </a:highligh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highlight>
                            <a:srgbClr val="FFFF00"/>
                          </a:highlight>
                          <a:latin typeface="Garamond" panose="02020404030301010803" pitchFamily="18" charset="0"/>
                        </a:rPr>
                        <a:t>3191.11</a:t>
                      </a:r>
                      <a:endParaRPr lang="en-GB" sz="3100" b="0" i="0" u="none" strike="noStrike" dirty="0">
                        <a:solidFill>
                          <a:srgbClr val="000000"/>
                        </a:solidFill>
                        <a:effectLst/>
                        <a:highlight>
                          <a:srgbClr val="FFFF00"/>
                        </a:highlight>
                        <a:latin typeface="Garamond" panose="02020404030301010803" pitchFamily="18" charset="0"/>
                      </a:endParaRPr>
                    </a:p>
                  </a:txBody>
                  <a:tcPr marL="11253" marR="11253" marT="11253" marB="0" anchor="ctr"/>
                </a:tc>
                <a:extLst>
                  <a:ext uri="{0D108BD9-81ED-4DB2-BD59-A6C34878D82A}">
                    <a16:rowId xmlns:a16="http://schemas.microsoft.com/office/drawing/2014/main" val="542881174"/>
                  </a:ext>
                </a:extLst>
              </a:tr>
              <a:tr h="522584">
                <a:tc>
                  <a:txBody>
                    <a:bodyPr/>
                    <a:lstStyle/>
                    <a:p>
                      <a:pPr algn="l" fontAlgn="ctr">
                        <a:lnSpc>
                          <a:spcPct val="125000"/>
                        </a:lnSpc>
                        <a:spcAft>
                          <a:spcPts val="0"/>
                        </a:spcAft>
                      </a:pPr>
                      <a:r>
                        <a:rPr lang="en-GB" sz="3100" u="none" strike="noStrike">
                          <a:effectLst/>
                          <a:latin typeface="Garamond" panose="02020404030301010803" pitchFamily="18" charset="0"/>
                        </a:rPr>
                        <a:t>Count Quote</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127</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57.42</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215.96</a:t>
                      </a:r>
                      <a:endParaRPr lang="en-GB" sz="3100" b="0" i="0"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52880451"/>
                  </a:ext>
                </a:extLst>
              </a:tr>
              <a:tr h="522584">
                <a:tc>
                  <a:txBody>
                    <a:bodyPr/>
                    <a:lstStyle/>
                    <a:p>
                      <a:pPr algn="l" fontAlgn="ctr">
                        <a:lnSpc>
                          <a:spcPct val="125000"/>
                        </a:lnSpc>
                        <a:spcAft>
                          <a:spcPts val="0"/>
                        </a:spcAft>
                      </a:pPr>
                      <a:r>
                        <a:rPr lang="en-GB" sz="3100" u="none" strike="noStrike" dirty="0">
                          <a:effectLst/>
                          <a:latin typeface="Garamond" panose="02020404030301010803" pitchFamily="18" charset="0"/>
                        </a:rPr>
                        <a:t>Count Reply</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127</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842.50</a:t>
                      </a:r>
                      <a:endParaRPr lang="en-GB" sz="3100" b="0" i="0"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1990.78</a:t>
                      </a:r>
                      <a:endParaRPr lang="en-GB" sz="3100" b="0" i="0"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678388815"/>
                  </a:ext>
                </a:extLst>
              </a:tr>
              <a:tr h="522584">
                <a:tc>
                  <a:txBody>
                    <a:bodyPr/>
                    <a:lstStyle/>
                    <a:p>
                      <a:pPr algn="l" fontAlgn="ctr">
                        <a:lnSpc>
                          <a:spcPct val="125000"/>
                        </a:lnSpc>
                        <a:spcAft>
                          <a:spcPts val="0"/>
                        </a:spcAft>
                      </a:pPr>
                      <a:r>
                        <a:rPr lang="en-GB" sz="3100" u="none" strike="noStrike">
                          <a:effectLst/>
                          <a:latin typeface="Garamond" panose="02020404030301010803" pitchFamily="18" charset="0"/>
                        </a:rPr>
                        <a:t>Count Retweet</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a:effectLst/>
                          <a:latin typeface="Garamond" panose="02020404030301010803" pitchFamily="18" charset="0"/>
                        </a:rPr>
                        <a:t>127</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highlight>
                            <a:srgbClr val="FFFF00"/>
                          </a:highlight>
                          <a:latin typeface="Garamond" panose="02020404030301010803" pitchFamily="18" charset="0"/>
                        </a:rPr>
                        <a:t>727.92</a:t>
                      </a:r>
                      <a:endParaRPr lang="en-GB" sz="3100" b="0" i="0" u="none" strike="noStrike" dirty="0">
                        <a:solidFill>
                          <a:srgbClr val="000000"/>
                        </a:solidFill>
                        <a:effectLst/>
                        <a:highlight>
                          <a:srgbClr val="FFFF00"/>
                        </a:highligh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2375.46</a:t>
                      </a:r>
                      <a:endParaRPr lang="en-GB" sz="3100" b="0" i="0"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992993721"/>
                  </a:ext>
                </a:extLst>
              </a:tr>
              <a:tr h="522584">
                <a:tc>
                  <a:txBody>
                    <a:bodyPr/>
                    <a:lstStyle/>
                    <a:p>
                      <a:pPr algn="l" fontAlgn="ctr">
                        <a:lnSpc>
                          <a:spcPct val="125000"/>
                        </a:lnSpc>
                        <a:spcAft>
                          <a:spcPts val="0"/>
                        </a:spcAft>
                      </a:pPr>
                      <a:r>
                        <a:rPr lang="en-GB" sz="3100" u="none" strike="noStrike">
                          <a:effectLst/>
                          <a:latin typeface="Garamond" panose="02020404030301010803" pitchFamily="18" charset="0"/>
                        </a:rPr>
                        <a:t>Prop  Active Days</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a:effectLst/>
                          <a:latin typeface="Garamond" panose="02020404030301010803" pitchFamily="18" charset="0"/>
                        </a:rPr>
                        <a:t>127</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a:effectLst/>
                          <a:latin typeface="Garamond" panose="02020404030301010803" pitchFamily="18" charset="0"/>
                        </a:rPr>
                        <a:t>0.21</a:t>
                      </a:r>
                      <a:endParaRPr lang="en-GB" sz="3100" b="0" i="0" u="none" strike="noStrike">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u="none" strike="noStrike" dirty="0">
                          <a:effectLst/>
                          <a:latin typeface="Garamond" panose="02020404030301010803" pitchFamily="18" charset="0"/>
                        </a:rPr>
                        <a:t>0.26</a:t>
                      </a:r>
                      <a:endParaRPr lang="en-GB" sz="3100" b="0" i="0"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2404557741"/>
                  </a:ext>
                </a:extLst>
              </a:tr>
            </a:tbl>
          </a:graphicData>
        </a:graphic>
      </p:graphicFrame>
    </p:spTree>
    <p:extLst>
      <p:ext uri="{BB962C8B-B14F-4D97-AF65-F5344CB8AC3E}">
        <p14:creationId xmlns:p14="http://schemas.microsoft.com/office/powerpoint/2010/main" val="189486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34ACF-BC01-E501-8C03-C8839D4956E9}"/>
              </a:ext>
            </a:extLst>
          </p:cNvPr>
          <p:cNvSpPr>
            <a:spLocks noGrp="1"/>
          </p:cNvSpPr>
          <p:nvPr>
            <p:ph type="title"/>
          </p:nvPr>
        </p:nvSpPr>
        <p:spPr>
          <a:xfrm>
            <a:off x="496016" y="278594"/>
            <a:ext cx="10515600" cy="1133499"/>
          </a:xfrm>
        </p:spPr>
        <p:txBody>
          <a:bodyPr>
            <a:normAutofit/>
          </a:bodyPr>
          <a:lstStyle/>
          <a:p>
            <a:r>
              <a:rPr lang="en-GB" sz="3600" dirty="0"/>
              <a:t>Respondent Data</a:t>
            </a:r>
          </a:p>
        </p:txBody>
      </p:sp>
      <p:graphicFrame>
        <p:nvGraphicFramePr>
          <p:cNvPr id="6" name="Content Placeholder 5">
            <a:extLst>
              <a:ext uri="{FF2B5EF4-FFF2-40B4-BE49-F238E27FC236}">
                <a16:creationId xmlns:a16="http://schemas.microsoft.com/office/drawing/2014/main" id="{1E2E2DDD-7FFB-D5AB-A7B5-7D450CD0C6EA}"/>
              </a:ext>
            </a:extLst>
          </p:cNvPr>
          <p:cNvGraphicFramePr>
            <a:graphicFrameLocks noGrp="1"/>
          </p:cNvGraphicFramePr>
          <p:nvPr>
            <p:ph idx="1"/>
            <p:extLst>
              <p:ext uri="{D42A27DB-BD31-4B8C-83A1-F6EECF244321}">
                <p14:modId xmlns:p14="http://schemas.microsoft.com/office/powerpoint/2010/main" val="3717159254"/>
              </p:ext>
            </p:extLst>
          </p:nvPr>
        </p:nvGraphicFramePr>
        <p:xfrm>
          <a:off x="496016" y="1511393"/>
          <a:ext cx="11196917" cy="4462857"/>
        </p:xfrm>
        <a:graphic>
          <a:graphicData uri="http://schemas.openxmlformats.org/drawingml/2006/table">
            <a:tbl>
              <a:tblPr firstRow="1" bandRow="1">
                <a:tableStyleId>{5C22544A-7EE6-4342-B048-85BDC9FD1C3A}</a:tableStyleId>
              </a:tblPr>
              <a:tblGrid>
                <a:gridCol w="5110751">
                  <a:extLst>
                    <a:ext uri="{9D8B030D-6E8A-4147-A177-3AD203B41FA5}">
                      <a16:colId xmlns:a16="http://schemas.microsoft.com/office/drawing/2014/main" val="3104629408"/>
                    </a:ext>
                  </a:extLst>
                </a:gridCol>
                <a:gridCol w="1423170">
                  <a:extLst>
                    <a:ext uri="{9D8B030D-6E8A-4147-A177-3AD203B41FA5}">
                      <a16:colId xmlns:a16="http://schemas.microsoft.com/office/drawing/2014/main" val="3939805779"/>
                    </a:ext>
                  </a:extLst>
                </a:gridCol>
                <a:gridCol w="2268079">
                  <a:extLst>
                    <a:ext uri="{9D8B030D-6E8A-4147-A177-3AD203B41FA5}">
                      <a16:colId xmlns:a16="http://schemas.microsoft.com/office/drawing/2014/main" val="1809819240"/>
                    </a:ext>
                  </a:extLst>
                </a:gridCol>
                <a:gridCol w="2394917">
                  <a:extLst>
                    <a:ext uri="{9D8B030D-6E8A-4147-A177-3AD203B41FA5}">
                      <a16:colId xmlns:a16="http://schemas.microsoft.com/office/drawing/2014/main" val="2813314649"/>
                    </a:ext>
                  </a:extLst>
                </a:gridCol>
              </a:tblGrid>
              <a:tr h="522584">
                <a:tc>
                  <a:txBody>
                    <a:bodyPr/>
                    <a:lstStyle/>
                    <a:p>
                      <a:pPr algn="l" fontAlgn="ctr">
                        <a:lnSpc>
                          <a:spcPct val="125000"/>
                        </a:lnSpc>
                        <a:spcAft>
                          <a:spcPts val="0"/>
                        </a:spcAft>
                      </a:pPr>
                      <a:r>
                        <a:rPr lang="en-GB" sz="3100" i="1" u="none" strike="noStrike" dirty="0">
                          <a:effectLst/>
                          <a:latin typeface="Garamond" panose="02020404030301010803" pitchFamily="18" charset="0"/>
                        </a:rPr>
                        <a:t>Variable</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marL="0" indent="0" algn="r" fontAlgn="ctr">
                        <a:lnSpc>
                          <a:spcPct val="125000"/>
                        </a:lnSpc>
                        <a:spcAft>
                          <a:spcPts val="0"/>
                        </a:spcAft>
                      </a:pPr>
                      <a:r>
                        <a:rPr lang="en-GB" sz="3100" i="1" u="none" strike="noStrike" dirty="0">
                          <a:effectLst/>
                          <a:latin typeface="Garamond" panose="02020404030301010803" pitchFamily="18" charset="0"/>
                        </a:rPr>
                        <a:t>N</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i="1" u="none" strike="noStrike" dirty="0">
                          <a:effectLst/>
                          <a:latin typeface="Garamond" panose="02020404030301010803" pitchFamily="18" charset="0"/>
                        </a:rPr>
                        <a:t>Mean</a:t>
                      </a:r>
                      <a:endParaRPr lang="en-GB" sz="3100" b="1" i="1" u="none" strike="noStrike" dirty="0">
                        <a:solidFill>
                          <a:srgbClr val="000000"/>
                        </a:solidFill>
                        <a:effectLst/>
                        <a:latin typeface="Garamond" panose="02020404030301010803" pitchFamily="18" charset="0"/>
                      </a:endParaRPr>
                    </a:p>
                  </a:txBody>
                  <a:tcPr marL="11253" marR="11253" marT="11253" marB="0" anchor="ctr"/>
                </a:tc>
                <a:tc>
                  <a:txBody>
                    <a:bodyPr/>
                    <a:lstStyle/>
                    <a:p>
                      <a:pPr algn="r" fontAlgn="ctr">
                        <a:lnSpc>
                          <a:spcPct val="125000"/>
                        </a:lnSpc>
                        <a:spcAft>
                          <a:spcPts val="0"/>
                        </a:spcAft>
                      </a:pPr>
                      <a:r>
                        <a:rPr lang="en-GB" sz="3100" i="1" u="none" strike="noStrike" dirty="0">
                          <a:effectLst/>
                          <a:latin typeface="Garamond" panose="02020404030301010803" pitchFamily="18" charset="0"/>
                        </a:rPr>
                        <a:t>Std Dev</a:t>
                      </a:r>
                      <a:endParaRPr lang="en-GB" sz="3100" b="1" i="1" u="none" strike="noStrike" dirty="0">
                        <a:solidFill>
                          <a:srgbClr val="000000"/>
                        </a:solidFill>
                        <a:effectLst/>
                        <a:latin typeface="Garamond" panose="02020404030301010803" pitchFamily="18" charset="0"/>
                      </a:endParaRPr>
                    </a:p>
                  </a:txBody>
                  <a:tcPr marL="11253" marR="11253" marT="11253" marB="0" anchor="ctr"/>
                </a:tc>
                <a:extLst>
                  <a:ext uri="{0D108BD9-81ED-4DB2-BD59-A6C34878D82A}">
                    <a16:rowId xmlns:a16="http://schemas.microsoft.com/office/drawing/2014/main" val="2368968930"/>
                  </a:ext>
                </a:extLst>
              </a:tr>
              <a:tr h="522584">
                <a:tc>
                  <a:txBody>
                    <a:bodyPr/>
                    <a:lstStyle/>
                    <a:p>
                      <a:pPr algn="l" fontAlgn="ctr">
                        <a:lnSpc>
                          <a:spcPct val="130000"/>
                        </a:lnSpc>
                      </a:pPr>
                      <a:r>
                        <a:rPr lang="en-GB" sz="3200" b="0" i="0" u="none" strike="noStrike" dirty="0">
                          <a:solidFill>
                            <a:srgbClr val="000000"/>
                          </a:solidFill>
                          <a:effectLst/>
                          <a:latin typeface="Garamond" panose="02020404030301010803" pitchFamily="18" charset="0"/>
                        </a:rPr>
                        <a:t>Age</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37.63</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14.67</a:t>
                      </a:r>
                    </a:p>
                  </a:txBody>
                  <a:tcPr marL="9525" marR="9525" marT="9525" marB="0" anchor="ctr"/>
                </a:tc>
                <a:extLst>
                  <a:ext uri="{0D108BD9-81ED-4DB2-BD59-A6C34878D82A}">
                    <a16:rowId xmlns:a16="http://schemas.microsoft.com/office/drawing/2014/main" val="3101458993"/>
                  </a:ext>
                </a:extLst>
              </a:tr>
              <a:tr h="522584">
                <a:tc>
                  <a:txBody>
                    <a:bodyPr/>
                    <a:lstStyle/>
                    <a:p>
                      <a:pPr algn="l" fontAlgn="ctr">
                        <a:lnSpc>
                          <a:spcPct val="130000"/>
                        </a:lnSpc>
                      </a:pPr>
                      <a:r>
                        <a:rPr lang="en-GB" sz="3200" b="0" i="0" u="none" strike="noStrike" dirty="0">
                          <a:solidFill>
                            <a:srgbClr val="000000"/>
                          </a:solidFill>
                          <a:effectLst/>
                          <a:latin typeface="Garamond" panose="02020404030301010803" pitchFamily="18" charset="0"/>
                        </a:rPr>
                        <a:t>Female</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0.52</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0.50</a:t>
                      </a:r>
                    </a:p>
                  </a:txBody>
                  <a:tcPr marL="9525" marR="9525" marT="9525" marB="0" anchor="ctr"/>
                </a:tc>
                <a:extLst>
                  <a:ext uri="{0D108BD9-81ED-4DB2-BD59-A6C34878D82A}">
                    <a16:rowId xmlns:a16="http://schemas.microsoft.com/office/drawing/2014/main" val="4153257839"/>
                  </a:ext>
                </a:extLst>
              </a:tr>
              <a:tr h="522584">
                <a:tc>
                  <a:txBody>
                    <a:bodyPr/>
                    <a:lstStyle/>
                    <a:p>
                      <a:pPr algn="l" fontAlgn="ctr">
                        <a:lnSpc>
                          <a:spcPct val="130000"/>
                        </a:lnSpc>
                      </a:pPr>
                      <a:r>
                        <a:rPr lang="en-GB" sz="3200" b="0" i="0" u="none" strike="noStrike" dirty="0">
                          <a:solidFill>
                            <a:srgbClr val="000000"/>
                          </a:solidFill>
                          <a:effectLst/>
                          <a:latin typeface="Garamond" panose="02020404030301010803" pitchFamily="18" charset="0"/>
                        </a:rPr>
                        <a:t>University</a:t>
                      </a:r>
                    </a:p>
                  </a:txBody>
                  <a:tcPr marL="9525" marR="9525" marT="9525" marB="0" anchor="ctr"/>
                </a:tc>
                <a:tc>
                  <a:txBody>
                    <a:bodyPr/>
                    <a:lstStyle/>
                    <a:p>
                      <a:pPr algn="r" fontAlgn="ctr">
                        <a:lnSpc>
                          <a:spcPct val="130000"/>
                        </a:lnSpc>
                      </a:pPr>
                      <a:r>
                        <a:rPr lang="en-GB" sz="3200" b="0" i="0" u="none" strike="noStrike" dirty="0">
                          <a:solidFill>
                            <a:srgbClr val="000000"/>
                          </a:solidFill>
                          <a:effectLst/>
                          <a:latin typeface="Garamond" panose="02020404030301010803" pitchFamily="18" charset="0"/>
                        </a:rPr>
                        <a:t>144</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0.53</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0.50</a:t>
                      </a:r>
                    </a:p>
                  </a:txBody>
                  <a:tcPr marL="9525" marR="9525" marT="9525" marB="0" anchor="ctr"/>
                </a:tc>
                <a:extLst>
                  <a:ext uri="{0D108BD9-81ED-4DB2-BD59-A6C34878D82A}">
                    <a16:rowId xmlns:a16="http://schemas.microsoft.com/office/drawing/2014/main" val="542881174"/>
                  </a:ext>
                </a:extLst>
              </a:tr>
              <a:tr h="522584">
                <a:tc>
                  <a:txBody>
                    <a:bodyPr/>
                    <a:lstStyle/>
                    <a:p>
                      <a:pPr algn="l" fontAlgn="ctr">
                        <a:lnSpc>
                          <a:spcPct val="130000"/>
                        </a:lnSpc>
                      </a:pPr>
                      <a:r>
                        <a:rPr lang="en-GB" sz="3200" b="0" i="0" u="none" strike="noStrike" dirty="0">
                          <a:solidFill>
                            <a:srgbClr val="000000"/>
                          </a:solidFill>
                          <a:effectLst/>
                          <a:latin typeface="Garamond" panose="02020404030301010803" pitchFamily="18" charset="0"/>
                        </a:rPr>
                        <a:t>Income</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30000"/>
                        </a:lnSpc>
                      </a:pPr>
                      <a:r>
                        <a:rPr lang="en-GB" sz="3200" b="0" i="0" u="none" strike="noStrike" dirty="0">
                          <a:solidFill>
                            <a:srgbClr val="000000"/>
                          </a:solidFill>
                          <a:effectLst/>
                          <a:latin typeface="Garamond" panose="02020404030301010803" pitchFamily="18" charset="0"/>
                        </a:rPr>
                        <a:t>2290.83</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1931.43</a:t>
                      </a:r>
                    </a:p>
                  </a:txBody>
                  <a:tcPr marL="9525" marR="9525" marT="9525" marB="0" anchor="ctr"/>
                </a:tc>
                <a:extLst>
                  <a:ext uri="{0D108BD9-81ED-4DB2-BD59-A6C34878D82A}">
                    <a16:rowId xmlns:a16="http://schemas.microsoft.com/office/drawing/2014/main" val="52880451"/>
                  </a:ext>
                </a:extLst>
              </a:tr>
              <a:tr h="522584">
                <a:tc>
                  <a:txBody>
                    <a:bodyPr/>
                    <a:lstStyle/>
                    <a:p>
                      <a:pPr algn="l" fontAlgn="ctr">
                        <a:lnSpc>
                          <a:spcPct val="130000"/>
                        </a:lnSpc>
                      </a:pPr>
                      <a:r>
                        <a:rPr lang="en-GB" sz="3200" b="0" i="0" u="none" strike="noStrike" dirty="0">
                          <a:solidFill>
                            <a:srgbClr val="000000"/>
                          </a:solidFill>
                          <a:effectLst/>
                          <a:latin typeface="Garamond" panose="02020404030301010803" pitchFamily="18" charset="0"/>
                        </a:rPr>
                        <a:t>Married/Cohabit</a:t>
                      </a:r>
                    </a:p>
                  </a:txBody>
                  <a:tcPr marL="9525" marR="9525" marT="9525" marB="0" anchor="ctr"/>
                </a:tc>
                <a:tc>
                  <a:txBody>
                    <a:bodyPr/>
                    <a:lstStyle/>
                    <a:p>
                      <a:pPr algn="r" fontAlgn="ctr">
                        <a:lnSpc>
                          <a:spcPct val="130000"/>
                        </a:lnSpc>
                      </a:pPr>
                      <a:r>
                        <a:rPr lang="en-GB" sz="3200" b="0" i="0" u="none" strike="noStrike" dirty="0">
                          <a:solidFill>
                            <a:srgbClr val="000000"/>
                          </a:solidFill>
                          <a:effectLst/>
                          <a:latin typeface="Garamond" panose="02020404030301010803" pitchFamily="18" charset="0"/>
                        </a:rPr>
                        <a:t>145</a:t>
                      </a:r>
                    </a:p>
                  </a:txBody>
                  <a:tcPr marL="9525" marR="9525" marT="9525" marB="0" anchor="ctr"/>
                </a:tc>
                <a:tc>
                  <a:txBody>
                    <a:bodyPr/>
                    <a:lstStyle/>
                    <a:p>
                      <a:pPr algn="r" fontAlgn="ctr">
                        <a:lnSpc>
                          <a:spcPct val="130000"/>
                        </a:lnSpc>
                      </a:pPr>
                      <a:r>
                        <a:rPr lang="en-GB" sz="3200" b="0" i="0" u="none" strike="noStrike" dirty="0">
                          <a:solidFill>
                            <a:srgbClr val="000000"/>
                          </a:solidFill>
                          <a:effectLst/>
                          <a:latin typeface="Garamond" panose="02020404030301010803" pitchFamily="18" charset="0"/>
                        </a:rPr>
                        <a:t>0.60</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0.49</a:t>
                      </a:r>
                    </a:p>
                  </a:txBody>
                  <a:tcPr marL="9525" marR="9525" marT="9525" marB="0" anchor="ctr"/>
                </a:tc>
                <a:extLst>
                  <a:ext uri="{0D108BD9-81ED-4DB2-BD59-A6C34878D82A}">
                    <a16:rowId xmlns:a16="http://schemas.microsoft.com/office/drawing/2014/main" val="678388815"/>
                  </a:ext>
                </a:extLst>
              </a:tr>
              <a:tr h="522584">
                <a:tc>
                  <a:txBody>
                    <a:bodyPr/>
                    <a:lstStyle/>
                    <a:p>
                      <a:pPr algn="l" fontAlgn="ctr">
                        <a:lnSpc>
                          <a:spcPct val="130000"/>
                        </a:lnSpc>
                      </a:pPr>
                      <a:r>
                        <a:rPr lang="en-GB" sz="3200" b="0" i="0" u="none" strike="noStrike" dirty="0">
                          <a:solidFill>
                            <a:srgbClr val="000000"/>
                          </a:solidFill>
                          <a:effectLst/>
                          <a:latin typeface="Garamond" panose="02020404030301010803" pitchFamily="18" charset="0"/>
                        </a:rPr>
                        <a:t>Employed</a:t>
                      </a:r>
                    </a:p>
                  </a:txBody>
                  <a:tcPr marL="9525" marR="9525" marT="9525" marB="0" anchor="ctr"/>
                </a:tc>
                <a:tc>
                  <a:txBody>
                    <a:bodyPr/>
                    <a:lstStyle/>
                    <a:p>
                      <a:pPr algn="r" fontAlgn="ctr">
                        <a:lnSpc>
                          <a:spcPct val="130000"/>
                        </a:lnSpc>
                      </a:pPr>
                      <a:r>
                        <a:rPr lang="en-GB" sz="3200" b="0" i="0" u="none" strike="noStrike">
                          <a:solidFill>
                            <a:srgbClr val="000000"/>
                          </a:solidFill>
                          <a:effectLst/>
                          <a:latin typeface="Garamond" panose="02020404030301010803" pitchFamily="18" charset="0"/>
                        </a:rPr>
                        <a:t>146</a:t>
                      </a:r>
                    </a:p>
                  </a:txBody>
                  <a:tcPr marL="9525" marR="9525" marT="9525" marB="0" anchor="ctr"/>
                </a:tc>
                <a:tc>
                  <a:txBody>
                    <a:bodyPr/>
                    <a:lstStyle/>
                    <a:p>
                      <a:pPr algn="r" fontAlgn="ctr">
                        <a:lnSpc>
                          <a:spcPct val="130000"/>
                        </a:lnSpc>
                      </a:pPr>
                      <a:r>
                        <a:rPr lang="en-GB" sz="3200" b="0" i="0" u="none" strike="noStrike" dirty="0">
                          <a:solidFill>
                            <a:srgbClr val="000000"/>
                          </a:solidFill>
                          <a:effectLst/>
                          <a:latin typeface="Garamond" panose="02020404030301010803" pitchFamily="18" charset="0"/>
                        </a:rPr>
                        <a:t>0.80</a:t>
                      </a:r>
                    </a:p>
                  </a:txBody>
                  <a:tcPr marL="9525" marR="9525" marT="9525" marB="0" anchor="ctr"/>
                </a:tc>
                <a:tc>
                  <a:txBody>
                    <a:bodyPr/>
                    <a:lstStyle/>
                    <a:p>
                      <a:pPr algn="r" fontAlgn="ctr">
                        <a:lnSpc>
                          <a:spcPct val="130000"/>
                        </a:lnSpc>
                      </a:pPr>
                      <a:r>
                        <a:rPr lang="en-GB" sz="3200" b="0" i="0" u="none" strike="noStrike" dirty="0">
                          <a:solidFill>
                            <a:srgbClr val="000000"/>
                          </a:solidFill>
                          <a:effectLst/>
                          <a:latin typeface="Garamond" panose="02020404030301010803" pitchFamily="18" charset="0"/>
                        </a:rPr>
                        <a:t>0.40</a:t>
                      </a:r>
                    </a:p>
                  </a:txBody>
                  <a:tcPr marL="9525" marR="9525" marT="9525" marB="0" anchor="ctr"/>
                </a:tc>
                <a:extLst>
                  <a:ext uri="{0D108BD9-81ED-4DB2-BD59-A6C34878D82A}">
                    <a16:rowId xmlns:a16="http://schemas.microsoft.com/office/drawing/2014/main" val="992993721"/>
                  </a:ext>
                </a:extLst>
              </a:tr>
            </a:tbl>
          </a:graphicData>
        </a:graphic>
      </p:graphicFrame>
    </p:spTree>
    <p:extLst>
      <p:ext uri="{BB962C8B-B14F-4D97-AF65-F5344CB8AC3E}">
        <p14:creationId xmlns:p14="http://schemas.microsoft.com/office/powerpoint/2010/main" val="3435758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8763" y="391396"/>
            <a:ext cx="7698090" cy="615692"/>
          </a:xfrm>
          <a:prstGeom prst="rect">
            <a:avLst/>
          </a:prstGeom>
        </p:spPr>
        <p:txBody>
          <a:bodyPr vert="horz" wrap="square" lIns="0" tIns="122058" rIns="0" bIns="0" numCol="1" rtlCol="0" anchor="t" anchorCtr="0" compatLnSpc="1">
            <a:prstTxWarp prst="textNoShape">
              <a:avLst/>
            </a:prstTxWarp>
            <a:spAutoFit/>
          </a:bodyPr>
          <a:lstStyle/>
          <a:p>
            <a:pPr marL="25168">
              <a:lnSpc>
                <a:spcPct val="100000"/>
              </a:lnSpc>
              <a:spcBef>
                <a:spcPts val="959"/>
              </a:spcBef>
            </a:pPr>
            <a:r>
              <a:rPr lang="en-GB" dirty="0"/>
              <a:t>Analysis of Linked Data</a:t>
            </a:r>
            <a:endParaRPr dirty="0">
              <a:cs typeface="LM Sans 9"/>
            </a:endParaRPr>
          </a:p>
        </p:txBody>
      </p:sp>
      <p:sp>
        <p:nvSpPr>
          <p:cNvPr id="5" name="TextBox 4">
            <a:extLst>
              <a:ext uri="{FF2B5EF4-FFF2-40B4-BE49-F238E27FC236}">
                <a16:creationId xmlns:a16="http://schemas.microsoft.com/office/drawing/2014/main" id="{1871BA2D-2214-DDAF-AEB5-D87EAC7ED758}"/>
              </a:ext>
            </a:extLst>
          </p:cNvPr>
          <p:cNvSpPr txBox="1"/>
          <p:nvPr/>
        </p:nvSpPr>
        <p:spPr>
          <a:xfrm>
            <a:off x="478763" y="1007088"/>
            <a:ext cx="10055560" cy="6263253"/>
          </a:xfrm>
          <a:prstGeom prst="rect">
            <a:avLst/>
          </a:prstGeom>
          <a:noFill/>
        </p:spPr>
        <p:txBody>
          <a:bodyPr wrap="square">
            <a:spAutoFit/>
          </a:bodyPr>
          <a:lstStyle/>
          <a:p>
            <a:pPr marL="0" marR="0" lvl="0" indent="-228600" algn="l" defTabSz="914400" rtl="0" eaLnBrk="1" fontAlgn="t" latinLnBrk="0" hangingPunct="1">
              <a:lnSpc>
                <a:spcPct val="150000"/>
              </a:lnSpc>
              <a:spcBef>
                <a:spcPts val="0"/>
              </a:spcBef>
              <a:spcAft>
                <a:spcPts val="12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rPr>
              <a:t>Attrition at next wave (</a:t>
            </a:r>
            <a:r>
              <a:rPr kumimoji="0" lang="en-GB" sz="2800" b="0" i="0" u="none" strike="noStrike" kern="1200" cap="none" spc="0" normalizeH="0" baseline="0" noProof="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rPr>
              <a:t>IP11), of 146:</a:t>
            </a:r>
            <a:endPar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endParaRPr>
          </a:p>
          <a:p>
            <a:pPr lvl="1" indent="-228600" fontAlgn="t">
              <a:lnSpc>
                <a:spcPct val="150000"/>
              </a:lnSpc>
              <a:spcAft>
                <a:spcPts val="1200"/>
              </a:spcAft>
              <a:buFont typeface="Arial" panose="020B0604020202020204" pitchFamily="34" charset="0"/>
              <a:buChar char="•"/>
              <a:defRPr/>
            </a:pPr>
            <a:r>
              <a:rPr lang="en-GB" sz="2800" dirty="0">
                <a:solidFill>
                  <a:srgbClr val="000000"/>
                </a:solidFill>
                <a:latin typeface="Garamond" panose="02020404030301010803" pitchFamily="18" charset="0"/>
                <a:ea typeface="Helvetica" panose="020B0604020202020204" pitchFamily="34" charset="0"/>
                <a:cs typeface="Helvetica" panose="020B0604020202020204" pitchFamily="34" charset="0"/>
              </a:rPr>
              <a:t>115 responded (75.6%)	    27 attritted (17.8%)   10 ineligible (6.6%)</a:t>
            </a:r>
            <a:endPar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endParaRPr>
          </a:p>
          <a:p>
            <a:pPr marL="0" marR="0" lvl="0" indent="-228600" algn="l" defTabSz="914400" rtl="0" eaLnBrk="1" fontAlgn="t" latinLnBrk="0" hangingPunct="1">
              <a:lnSpc>
                <a:spcPct val="150000"/>
              </a:lnSpc>
              <a:spcBef>
                <a:spcPts val="0"/>
              </a:spcBef>
              <a:spcAft>
                <a:spcPts val="12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rPr>
              <a:t>GHQ Wellbeing scale 0-36 (higher = worse) (IP10)</a:t>
            </a:r>
            <a:endParaRPr lang="en-GB" sz="2800" dirty="0">
              <a:solidFill>
                <a:srgbClr val="000000"/>
              </a:solidFill>
              <a:latin typeface="Garamond" panose="02020404030301010803" pitchFamily="18" charset="0"/>
              <a:ea typeface="Helvetica" panose="020B0604020202020204" pitchFamily="34" charset="0"/>
              <a:cs typeface="Helvetica" panose="020B0604020202020204" pitchFamily="34" charset="0"/>
            </a:endParaRPr>
          </a:p>
          <a:p>
            <a:pPr lvl="1" indent="-228600" fontAlgn="t">
              <a:lnSpc>
                <a:spcPct val="150000"/>
              </a:lnSpc>
              <a:spcAft>
                <a:spcPts val="1200"/>
              </a:spcAft>
              <a:buFont typeface="Arial" panose="020B0604020202020204" pitchFamily="34" charset="0"/>
              <a:buChar char="•"/>
              <a:defRPr/>
            </a:pPr>
            <a:r>
              <a:rPr kumimoji="0" lang="en-GB" sz="280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rPr>
              <a:t>N= 144	    Mean = 11.3</a:t>
            </a:r>
            <a:r>
              <a:rPr lang="en-GB" sz="2800" dirty="0">
                <a:solidFill>
                  <a:srgbClr val="000000"/>
                </a:solidFill>
                <a:latin typeface="Garamond" panose="02020404030301010803" pitchFamily="18" charset="0"/>
                <a:ea typeface="Helvetica" panose="020B0604020202020204" pitchFamily="34" charset="0"/>
                <a:cs typeface="Helvetica" panose="020B0604020202020204" pitchFamily="34" charset="0"/>
              </a:rPr>
              <a:t>     </a:t>
            </a:r>
            <a:r>
              <a:rPr kumimoji="0" lang="en-GB" sz="280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rPr>
              <a:t> SD= 5.4</a:t>
            </a:r>
          </a:p>
          <a:p>
            <a:pPr marL="0" marR="0" lvl="0" indent="-228600" algn="l" defTabSz="914400" rtl="0" eaLnBrk="1" fontAlgn="t" latinLnBrk="0" hangingPunct="1">
              <a:lnSpc>
                <a:spcPct val="150000"/>
              </a:lnSpc>
              <a:spcBef>
                <a:spcPts val="0"/>
              </a:spcBef>
              <a:spcAft>
                <a:spcPts val="12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rPr>
              <a:t>Use square root of all Twitter count metrics</a:t>
            </a:r>
          </a:p>
          <a:p>
            <a:pPr marL="0" marR="0" lvl="0" indent="-228600" algn="l" defTabSz="914400" rtl="0" eaLnBrk="1" fontAlgn="t" latinLnBrk="0" hangingPunct="1">
              <a:lnSpc>
                <a:spcPct val="150000"/>
              </a:lnSpc>
              <a:spcBef>
                <a:spcPts val="0"/>
              </a:spcBef>
              <a:spcAft>
                <a:spcPts val="1200"/>
              </a:spcAft>
              <a:buClrTx/>
              <a:buSzTx/>
              <a:buFont typeface="Arial" panose="020B0604020202020204" pitchFamily="34" charset="0"/>
              <a:buChar char="•"/>
              <a:tabLst/>
              <a:defRPr/>
            </a:pPr>
            <a:r>
              <a:rPr lang="en-GB" sz="2800" dirty="0">
                <a:solidFill>
                  <a:srgbClr val="000000"/>
                </a:solidFill>
                <a:latin typeface="Garamond" panose="02020404030301010803" pitchFamily="18" charset="0"/>
                <a:ea typeface="Helvetica" panose="020B0604020202020204" pitchFamily="34" charset="0"/>
                <a:cs typeface="Helvetica" panose="020B0604020202020204" pitchFamily="34" charset="0"/>
              </a:rPr>
              <a:t>And respondent demographics </a:t>
            </a:r>
            <a:endPar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endParaRPr>
          </a:p>
          <a:p>
            <a:pPr marR="0" lvl="0" algn="l" defTabSz="914400" rtl="0" eaLnBrk="1" fontAlgn="t" latinLnBrk="0" hangingPunct="1">
              <a:lnSpc>
                <a:spcPct val="150000"/>
              </a:lnSpc>
              <a:spcBef>
                <a:spcPts val="0"/>
              </a:spcBef>
              <a:spcAft>
                <a:spcPts val="600"/>
              </a:spcAft>
              <a:buClrTx/>
              <a:buSzTx/>
              <a:tabLst/>
              <a:defRPr/>
            </a:pPr>
            <a:endPar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endParaRPr>
          </a:p>
          <a:p>
            <a:pPr marL="0" marR="0" lvl="0" indent="-228600" algn="l" defTabSz="914400" rtl="0" eaLnBrk="1" fontAlgn="t" latinLnBrk="0" hangingPunct="1">
              <a:lnSpc>
                <a:spcPct val="150000"/>
              </a:lnSpc>
              <a:spcBef>
                <a:spcPts val="0"/>
              </a:spcBef>
              <a:spcAft>
                <a:spcPts val="600"/>
              </a:spcAft>
              <a:buClrTx/>
              <a:buSzTx/>
              <a:buFont typeface="Arial" panose="020B0604020202020204" pitchFamily="34" charset="0"/>
              <a:buChar char="•"/>
              <a:tabLst/>
              <a:defRPr/>
            </a:pPr>
            <a:endParaRPr kumimoji="0" lang="en-GB" sz="2800" b="0" i="0" u="none" strike="noStrike" kern="1200" cap="none" spc="0" normalizeH="0" baseline="0" noProof="0" dirty="0">
              <a:ln>
                <a:noFill/>
              </a:ln>
              <a:solidFill>
                <a:srgbClr val="000000"/>
              </a:solidFill>
              <a:effectLst/>
              <a:uLnTx/>
              <a:uFillTx/>
              <a:latin typeface="Garamond" panose="02020404030301010803" pitchFamily="18" charset="0"/>
              <a:ea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72537442"/>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8763" y="391396"/>
            <a:ext cx="7698090" cy="615692"/>
          </a:xfrm>
          <a:prstGeom prst="rect">
            <a:avLst/>
          </a:prstGeom>
        </p:spPr>
        <p:txBody>
          <a:bodyPr vert="horz" wrap="square" lIns="0" tIns="122058" rIns="0" bIns="0" numCol="1" rtlCol="0" anchor="t" anchorCtr="0" compatLnSpc="1">
            <a:prstTxWarp prst="textNoShape">
              <a:avLst/>
            </a:prstTxWarp>
            <a:spAutoFit/>
          </a:bodyPr>
          <a:lstStyle/>
          <a:p>
            <a:pPr marL="25168">
              <a:lnSpc>
                <a:spcPct val="100000"/>
              </a:lnSpc>
              <a:spcBef>
                <a:spcPts val="959"/>
              </a:spcBef>
            </a:pPr>
            <a:r>
              <a:rPr lang="en-GB" dirty="0">
                <a:cs typeface="LM Sans 9"/>
              </a:rPr>
              <a:t>Results 1</a:t>
            </a:r>
            <a:endParaRPr dirty="0">
              <a:cs typeface="LM Sans 9"/>
            </a:endParaRPr>
          </a:p>
        </p:txBody>
      </p:sp>
      <p:sp>
        <p:nvSpPr>
          <p:cNvPr id="4" name="object 4"/>
          <p:cNvSpPr txBox="1"/>
          <p:nvPr/>
        </p:nvSpPr>
        <p:spPr>
          <a:xfrm>
            <a:off x="478763" y="1253386"/>
            <a:ext cx="9059684" cy="2985115"/>
          </a:xfrm>
          <a:prstGeom prst="rect">
            <a:avLst/>
          </a:prstGeom>
        </p:spPr>
        <p:txBody>
          <a:bodyPr vert="horz" wrap="square" lIns="0" tIns="171135" rIns="0" bIns="0" rtlCol="0">
            <a:spAutoFit/>
          </a:bodyPr>
          <a:lstStyle/>
          <a:p>
            <a:pPr marL="25168" marR="0" lvl="0" indent="0" algn="l" defTabSz="914400" rtl="0" eaLnBrk="1" fontAlgn="auto" latinLnBrk="0" hangingPunct="1">
              <a:lnSpc>
                <a:spcPct val="100000"/>
              </a:lnSpc>
              <a:spcBef>
                <a:spcPts val="1348"/>
              </a:spcBef>
              <a:spcAft>
                <a:spcPts val="0"/>
              </a:spcAft>
              <a:buClrTx/>
              <a:buSzTx/>
              <a:buFontTx/>
              <a:buNone/>
              <a:tabLst/>
              <a:defRPr/>
            </a:pPr>
            <a:r>
              <a:rPr lang="en-GB" sz="2378" spc="-10" noProof="0" dirty="0">
                <a:solidFill>
                  <a:srgbClr val="000000"/>
                </a:solidFill>
                <a:latin typeface="Garamond" panose="02020404030301010803" pitchFamily="18" charset="0"/>
                <a:cs typeface="LM Sans 10"/>
              </a:rPr>
              <a:t>Logistic Regression on Attrition (n=121):</a:t>
            </a:r>
            <a:endParaRPr lang="en-GB" sz="2378" spc="-10" dirty="0">
              <a:solidFill>
                <a:srgbClr val="000000"/>
              </a:solidFill>
              <a:latin typeface="Garamond" panose="02020404030301010803" pitchFamily="18" charset="0"/>
              <a:cs typeface="LM Sans 10"/>
            </a:endParaRPr>
          </a:p>
          <a:p>
            <a:pPr marL="368068" marR="0" lvl="0" indent="-342900" algn="l" defTabSz="914400" rtl="0" eaLnBrk="1" fontAlgn="auto" latinLnBrk="0" hangingPunct="1">
              <a:lnSpc>
                <a:spcPct val="100000"/>
              </a:lnSpc>
              <a:spcBef>
                <a:spcPts val="1348"/>
              </a:spcBef>
              <a:spcAft>
                <a:spcPts val="0"/>
              </a:spcAft>
              <a:buClrTx/>
              <a:buSzTx/>
              <a:buFont typeface="Arial" panose="020B0604020202020204" pitchFamily="34" charset="0"/>
              <a:buChar char="•"/>
              <a:tabLst/>
              <a:defRPr/>
            </a:pPr>
            <a:r>
              <a:rPr lang="en-GB" sz="2378" spc="-10" dirty="0">
                <a:solidFill>
                  <a:srgbClr val="000000"/>
                </a:solidFill>
                <a:latin typeface="Garamond" panose="02020404030301010803" pitchFamily="18" charset="0"/>
                <a:cs typeface="LM Sans 10"/>
              </a:rPr>
              <a:t>Nothing significant (at p&lt;0.05)!</a:t>
            </a:r>
          </a:p>
          <a:p>
            <a:pPr marL="368068" marR="0" lvl="0" indent="-342900" algn="l" defTabSz="914400" rtl="0" eaLnBrk="1" fontAlgn="auto" latinLnBrk="0" hangingPunct="1">
              <a:lnSpc>
                <a:spcPct val="100000"/>
              </a:lnSpc>
              <a:spcBef>
                <a:spcPts val="1348"/>
              </a:spcBef>
              <a:spcAft>
                <a:spcPts val="0"/>
              </a:spcAft>
              <a:buClrTx/>
              <a:buSzTx/>
              <a:buFont typeface="Arial" panose="020B0604020202020204" pitchFamily="34" charset="0"/>
              <a:buChar char="•"/>
              <a:tabLst/>
              <a:defRPr/>
            </a:pPr>
            <a:r>
              <a:rPr lang="en-GB" sz="2378" spc="-10" dirty="0">
                <a:solidFill>
                  <a:srgbClr val="000000"/>
                </a:solidFill>
                <a:latin typeface="Garamond" panose="02020404030301010803" pitchFamily="18" charset="0"/>
                <a:cs typeface="LM Sans 10"/>
              </a:rPr>
              <a:t>Possibly due to small n (100/21 split)</a:t>
            </a:r>
          </a:p>
          <a:p>
            <a:pPr marL="368068" marR="0" lvl="0" indent="-342900" algn="l" defTabSz="914400" rtl="0" eaLnBrk="1" fontAlgn="auto" latinLnBrk="0" hangingPunct="1">
              <a:lnSpc>
                <a:spcPct val="100000"/>
              </a:lnSpc>
              <a:spcBef>
                <a:spcPts val="1348"/>
              </a:spcBef>
              <a:spcAft>
                <a:spcPts val="0"/>
              </a:spcAft>
              <a:buClrTx/>
              <a:buSzTx/>
              <a:buFont typeface="Arial" panose="020B0604020202020204" pitchFamily="34" charset="0"/>
              <a:buChar char="•"/>
              <a:tabLst/>
              <a:defRPr/>
            </a:pPr>
            <a:r>
              <a:rPr lang="en-GB" sz="2378" spc="-10" dirty="0">
                <a:solidFill>
                  <a:srgbClr val="000000"/>
                </a:solidFill>
                <a:latin typeface="Garamond" panose="02020404030301010803" pitchFamily="18" charset="0"/>
                <a:cs typeface="LM Sans 10"/>
              </a:rPr>
              <a:t>Partially evidence by lack of significance from demographics</a:t>
            </a:r>
            <a:endParaRPr kumimoji="0" lang="en-GB" sz="2378" b="0" i="1" u="none" strike="noStrike" kern="1200" cap="none" spc="-10" normalizeH="0" baseline="0" noProof="0" dirty="0">
              <a:ln>
                <a:noFill/>
              </a:ln>
              <a:solidFill>
                <a:srgbClr val="000000"/>
              </a:solidFill>
              <a:effectLst/>
              <a:uLnTx/>
              <a:uFillTx/>
              <a:latin typeface="Garamond" panose="02020404030301010803" pitchFamily="18" charset="0"/>
              <a:ea typeface="+mn-ea"/>
              <a:cs typeface="DejaVu Sans"/>
            </a:endParaRPr>
          </a:p>
          <a:p>
            <a:pPr marL="25168" marR="0" lvl="0" indent="0" algn="l" defTabSz="914400" rtl="0" eaLnBrk="1" fontAlgn="auto" latinLnBrk="0" hangingPunct="1">
              <a:lnSpc>
                <a:spcPct val="100000"/>
              </a:lnSpc>
              <a:spcBef>
                <a:spcPts val="1348"/>
              </a:spcBef>
              <a:spcAft>
                <a:spcPts val="0"/>
              </a:spcAft>
              <a:buClrTx/>
              <a:buSzTx/>
              <a:buFontTx/>
              <a:buNone/>
              <a:tabLst/>
              <a:defRPr/>
            </a:pPr>
            <a:endPar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endParaRP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endParaRPr kumimoji="0" sz="218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endParaRPr>
          </a:p>
        </p:txBody>
      </p:sp>
    </p:spTree>
    <p:extLst>
      <p:ext uri="{BB962C8B-B14F-4D97-AF65-F5344CB8AC3E}">
        <p14:creationId xmlns:p14="http://schemas.microsoft.com/office/powerpoint/2010/main" val="2240214084"/>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8763" y="391396"/>
            <a:ext cx="7698090" cy="615692"/>
          </a:xfrm>
          <a:prstGeom prst="rect">
            <a:avLst/>
          </a:prstGeom>
        </p:spPr>
        <p:txBody>
          <a:bodyPr vert="horz" wrap="square" lIns="0" tIns="122058" rIns="0" bIns="0" numCol="1" rtlCol="0" anchor="t" anchorCtr="0" compatLnSpc="1">
            <a:prstTxWarp prst="textNoShape">
              <a:avLst/>
            </a:prstTxWarp>
            <a:spAutoFit/>
          </a:bodyPr>
          <a:lstStyle/>
          <a:p>
            <a:pPr marL="25168">
              <a:lnSpc>
                <a:spcPct val="100000"/>
              </a:lnSpc>
              <a:spcBef>
                <a:spcPts val="959"/>
              </a:spcBef>
            </a:pPr>
            <a:r>
              <a:rPr lang="en-GB" dirty="0">
                <a:cs typeface="LM Sans 9"/>
              </a:rPr>
              <a:t>Results 2 </a:t>
            </a:r>
            <a:endParaRPr dirty="0">
              <a:cs typeface="LM Sans 9"/>
            </a:endParaRPr>
          </a:p>
        </p:txBody>
      </p:sp>
      <p:sp>
        <p:nvSpPr>
          <p:cNvPr id="4" name="object 4"/>
          <p:cNvSpPr txBox="1"/>
          <p:nvPr/>
        </p:nvSpPr>
        <p:spPr>
          <a:xfrm>
            <a:off x="478763" y="814116"/>
            <a:ext cx="6902939" cy="6296214"/>
          </a:xfrm>
          <a:prstGeom prst="rect">
            <a:avLst/>
          </a:prstGeom>
        </p:spPr>
        <p:txBody>
          <a:bodyPr vert="horz" wrap="square" lIns="0" tIns="171135" rIns="0" bIns="0" rtlCol="0">
            <a:spAutoFit/>
          </a:bodyPr>
          <a:lstStyle/>
          <a:p>
            <a:pPr marL="25168" marR="0" lvl="0" indent="0" algn="l" defTabSz="914400" rtl="0" eaLnBrk="1" fontAlgn="auto" latinLnBrk="0" hangingPunct="1">
              <a:lnSpc>
                <a:spcPct val="100000"/>
              </a:lnSpc>
              <a:spcBef>
                <a:spcPts val="1348"/>
              </a:spcBef>
              <a:spcAft>
                <a:spcPts val="0"/>
              </a:spcAft>
              <a:buClrTx/>
              <a:buSzTx/>
              <a:buFontTx/>
              <a:buNone/>
              <a:tabLst/>
              <a:defRPr/>
            </a:pPr>
            <a:r>
              <a:rPr lang="en-GB" sz="2378" spc="-10" noProof="0" dirty="0">
                <a:solidFill>
                  <a:srgbClr val="000000"/>
                </a:solidFill>
                <a:latin typeface="Garamond" panose="02020404030301010803" pitchFamily="18" charset="0"/>
                <a:cs typeface="LM Sans 10"/>
              </a:rPr>
              <a:t>GLM on GHQ Wellbeing score (n=123):</a:t>
            </a:r>
          </a:p>
          <a:p>
            <a:pPr marL="482368" marR="0" lvl="0" indent="-457200" algn="l" defTabSz="914400" rtl="0" eaLnBrk="1" fontAlgn="auto" latinLnBrk="0" hangingPunct="1">
              <a:lnSpc>
                <a:spcPct val="100000"/>
              </a:lnSpc>
              <a:spcBef>
                <a:spcPts val="1348"/>
              </a:spcBef>
              <a:spcAft>
                <a:spcPts val="0"/>
              </a:spcAft>
              <a:buClrTx/>
              <a:buSzTx/>
              <a:buFont typeface="Arial" panose="020B0604020202020204" pitchFamily="34" charset="0"/>
              <a:buChar char="•"/>
              <a:tabLst/>
              <a:defRPr/>
            </a:pPr>
            <a:r>
              <a:rPr kumimoji="0" sz="2600" b="1"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a:t>
            </a:r>
            <a:r>
              <a:rPr kumimoji="0" lang="en-GB" sz="2600" b="1"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of following</a:t>
            </a:r>
            <a:endParaRPr kumimoji="0" lang="en-GB" sz="2600" b="0" i="1" u="none" strike="noStrike" kern="1200" cap="none" spc="-753" normalizeH="0" baseline="0" noProof="0" dirty="0">
              <a:ln>
                <a:noFill/>
              </a:ln>
              <a:solidFill>
                <a:srgbClr val="000000"/>
              </a:solidFill>
              <a:effectLst/>
              <a:uLnTx/>
              <a:uFillTx/>
              <a:latin typeface="Garamond" panose="02020404030301010803" pitchFamily="18" charset="0"/>
              <a:ea typeface="+mn-ea"/>
              <a:cs typeface="DejaVu Sans"/>
            </a:endParaRPr>
          </a:p>
          <a:p>
            <a:pPr marL="482368" marR="0" lvl="0" indent="-457200" algn="l" defTabSz="914400" rtl="0" eaLnBrk="1" fontAlgn="auto" latinLnBrk="0" hangingPunct="1">
              <a:lnSpc>
                <a:spcPct val="100000"/>
              </a:lnSpc>
              <a:spcBef>
                <a:spcPts val="1348"/>
              </a:spcBef>
              <a:spcAft>
                <a:spcPts val="0"/>
              </a:spcAft>
              <a:buClrTx/>
              <a:buSzTx/>
              <a:buFont typeface="Arial" panose="020B0604020202020204" pitchFamily="34" charset="0"/>
              <a:buChar char="•"/>
              <a:tabLst/>
              <a:defRPr/>
            </a:pPr>
            <a:r>
              <a:rPr kumimoji="0" sz="2600" b="1"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of</a:t>
            </a:r>
            <a:r>
              <a:rPr kumimoji="0" lang="en-GB" sz="2600" b="1"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 user retweets</a:t>
            </a:r>
            <a:r>
              <a:rPr kumimoji="0" sz="2600" b="1" i="0" u="none" strike="noStrike" kern="1200" cap="none" spc="-40" normalizeH="0" baseline="0" noProof="0" dirty="0">
                <a:ln>
                  <a:noFill/>
                </a:ln>
                <a:solidFill>
                  <a:srgbClr val="000000"/>
                </a:solidFill>
                <a:effectLst/>
                <a:uLnTx/>
                <a:uFillTx/>
                <a:latin typeface="Garamond" panose="02020404030301010803" pitchFamily="18" charset="0"/>
                <a:ea typeface="+mn-ea"/>
                <a:cs typeface="LM Sans 10"/>
              </a:rPr>
              <a:t> </a:t>
            </a:r>
            <a:endParaRPr lang="en-GB" sz="2600" i="1" spc="-753" dirty="0">
              <a:solidFill>
                <a:srgbClr val="000000"/>
              </a:solidFill>
              <a:latin typeface="Garamond" panose="02020404030301010803" pitchFamily="18" charset="0"/>
              <a:cs typeface="LM Sans 10"/>
            </a:endParaRPr>
          </a:p>
          <a:p>
            <a:pPr marL="482368" marR="0" lvl="0" indent="-457200" algn="l" defTabSz="914400" rtl="0" eaLnBrk="1" fontAlgn="auto" latinLnBrk="0" hangingPunct="1">
              <a:lnSpc>
                <a:spcPct val="100000"/>
              </a:lnSpc>
              <a:spcBef>
                <a:spcPts val="1348"/>
              </a:spcBef>
              <a:spcAft>
                <a:spcPts val="0"/>
              </a:spcAft>
              <a:buClrTx/>
              <a:buSzTx/>
              <a:buFont typeface="Arial" panose="020B0604020202020204" pitchFamily="34" charset="0"/>
              <a:buChar char="•"/>
              <a:tabLst/>
              <a:defRPr/>
            </a:pPr>
            <a:r>
              <a:rPr kumimoji="0" sz="2600" b="1" i="0" u="none" strike="noStrike" kern="1200" cap="none" spc="-30" normalizeH="0" baseline="0" noProof="0" dirty="0">
                <a:ln>
                  <a:noFill/>
                </a:ln>
                <a:solidFill>
                  <a:srgbClr val="000000"/>
                </a:solidFill>
                <a:effectLst/>
                <a:uLnTx/>
                <a:uFillTx/>
                <a:latin typeface="Garamond" panose="02020404030301010803" pitchFamily="18" charset="0"/>
                <a:ea typeface="+mn-ea"/>
                <a:cs typeface="LM Sans 10"/>
              </a:rPr>
              <a:t>Female</a:t>
            </a:r>
            <a:endParaRPr kumimoji="0" lang="en-GB" sz="2600" b="1" i="0" u="none" strike="noStrike" kern="1200" cap="none" spc="-30" normalizeH="0" baseline="0" noProof="0" dirty="0">
              <a:ln>
                <a:noFill/>
              </a:ln>
              <a:solidFill>
                <a:srgbClr val="000000"/>
              </a:solidFill>
              <a:effectLst/>
              <a:uLnTx/>
              <a:uFillTx/>
              <a:latin typeface="Garamond" panose="02020404030301010803" pitchFamily="18" charset="0"/>
              <a:ea typeface="+mn-ea"/>
              <a:cs typeface="LM Sans 10"/>
            </a:endParaRPr>
          </a:p>
          <a:p>
            <a:pPr marL="25168" marR="0" lvl="0" algn="l" defTabSz="914400" rtl="0" eaLnBrk="1" fontAlgn="auto" latinLnBrk="0" hangingPunct="1">
              <a:lnSpc>
                <a:spcPct val="100000"/>
              </a:lnSpc>
              <a:spcBef>
                <a:spcPts val="1348"/>
              </a:spcBef>
              <a:spcAft>
                <a:spcPts val="0"/>
              </a:spcAft>
              <a:buClrTx/>
              <a:buSzTx/>
              <a:tabLst/>
              <a:defRPr/>
            </a:pPr>
            <a:endParaRPr lang="en-GB" sz="2600" b="1" spc="-30" noProof="0" dirty="0">
              <a:solidFill>
                <a:srgbClr val="000000"/>
              </a:solidFill>
              <a:latin typeface="Garamond" panose="02020404030301010803" pitchFamily="18" charset="0"/>
              <a:cs typeface="LM Sans 10"/>
            </a:endParaRP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r>
              <a:rPr kumimoji="0" lang="en-GB"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a:t>
            </a:r>
            <a:r>
              <a:rPr lang="en-GB" sz="2000" spc="-10" dirty="0">
                <a:solidFill>
                  <a:srgbClr val="000000"/>
                </a:solidFill>
                <a:latin typeface="Garamond" panose="02020404030301010803" pitchFamily="18" charset="0"/>
                <a:cs typeface="LM Sans 10"/>
              </a:rPr>
              <a:t>of followers </a:t>
            </a:r>
            <a:r>
              <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 </a:t>
            </a:r>
            <a:endParaRPr kumimoji="0" sz="200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endParaRP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r>
              <a:rPr kumimoji="0"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of </a:t>
            </a:r>
            <a:r>
              <a:rPr kumimoji="0" lang="en-GB"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public lists</a:t>
            </a:r>
            <a:r>
              <a:rPr kumimoji="0"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endPar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endParaRPr>
          </a:p>
          <a:p>
            <a:pPr marL="573821" indent="-352346">
              <a:spcBef>
                <a:spcPts val="300"/>
              </a:spcBef>
              <a:buClr>
                <a:srgbClr val="0070C0"/>
              </a:buClr>
              <a:buFont typeface="Arial" panose="020B0604020202020204" pitchFamily="34" charset="0"/>
              <a:buChar char="•"/>
              <a:tabLst>
                <a:tab pos="575079" algn="l"/>
              </a:tabLst>
            </a:pPr>
            <a:r>
              <a:rPr kumimoji="0" lang="en-GB"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of original tweets </a:t>
            </a:r>
            <a:r>
              <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p>
          <a:p>
            <a:pPr marL="573821" indent="-352346">
              <a:spcBef>
                <a:spcPts val="300"/>
              </a:spcBef>
              <a:buClr>
                <a:srgbClr val="0070C0"/>
              </a:buClr>
              <a:buFont typeface="Arial" panose="020B0604020202020204" pitchFamily="34" charset="0"/>
              <a:buChar char="•"/>
              <a:tabLst>
                <a:tab pos="575079" algn="l"/>
              </a:tabLst>
            </a:pPr>
            <a:r>
              <a:rPr kumimoji="0" lang="en-GB"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of quotes </a:t>
            </a:r>
            <a:r>
              <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p>
          <a:p>
            <a:pPr marL="573821" indent="-352346">
              <a:spcBef>
                <a:spcPts val="300"/>
              </a:spcBef>
              <a:buClr>
                <a:srgbClr val="0070C0"/>
              </a:buClr>
              <a:buFont typeface="Arial" panose="020B0604020202020204" pitchFamily="34" charset="0"/>
              <a:buChar char="•"/>
              <a:tabLst>
                <a:tab pos="575079" algn="l"/>
              </a:tabLst>
            </a:pPr>
            <a:r>
              <a:rPr kumimoji="0" lang="en-GB"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Number of replies </a:t>
            </a:r>
            <a:r>
              <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endParaRPr kumimoji="0" lang="en-GB" sz="2000" b="1"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endParaRPr>
          </a:p>
          <a:p>
            <a:pPr marL="573821" indent="-352346">
              <a:spcBef>
                <a:spcPts val="300"/>
              </a:spcBef>
              <a:buClr>
                <a:srgbClr val="0070C0"/>
              </a:buClr>
              <a:buFont typeface="Arial" panose="020B0604020202020204" pitchFamily="34" charset="0"/>
              <a:buChar char="•"/>
              <a:tabLst>
                <a:tab pos="575079" algn="l"/>
              </a:tabLst>
            </a:pPr>
            <a:r>
              <a:rPr kumimoji="0" lang="en-GB"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Retweets </a:t>
            </a:r>
            <a:r>
              <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p>
          <a:p>
            <a:pPr marL="573821" indent="-352346">
              <a:spcBef>
                <a:spcPts val="300"/>
              </a:spcBef>
              <a:buClr>
                <a:srgbClr val="0070C0"/>
              </a:buClr>
              <a:buFont typeface="Arial" panose="020B0604020202020204" pitchFamily="34" charset="0"/>
              <a:buChar char="•"/>
              <a:tabLst>
                <a:tab pos="575079" algn="l"/>
              </a:tabLst>
            </a:pPr>
            <a:r>
              <a:rPr lang="en-GB" sz="2000" spc="-10" dirty="0">
                <a:solidFill>
                  <a:srgbClr val="000000"/>
                </a:solidFill>
                <a:latin typeface="Garamond" panose="02020404030301010803" pitchFamily="18" charset="0"/>
                <a:cs typeface="DejaVu Sans"/>
              </a:rPr>
              <a:t>Likes </a:t>
            </a:r>
            <a:r>
              <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p>
          <a:p>
            <a:pPr marL="573821" indent="-352346">
              <a:spcBef>
                <a:spcPts val="300"/>
              </a:spcBef>
              <a:buClr>
                <a:srgbClr val="0070C0"/>
              </a:buClr>
              <a:buFont typeface="Arial" panose="020B0604020202020204" pitchFamily="34" charset="0"/>
              <a:buChar char="•"/>
              <a:tabLst>
                <a:tab pos="575079" algn="l"/>
              </a:tabLst>
            </a:pPr>
            <a:r>
              <a:rPr kumimoji="0" lang="en-US" sz="20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Days of Activity </a:t>
            </a:r>
            <a:r>
              <a:rPr kumimoji="0" lang="en-US"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p>
          <a:p>
            <a:pPr marL="221475">
              <a:spcBef>
                <a:spcPts val="300"/>
              </a:spcBef>
              <a:buClr>
                <a:srgbClr val="0070C0"/>
              </a:buClr>
              <a:tabLst>
                <a:tab pos="575079" algn="l"/>
              </a:tabLst>
            </a:pPr>
            <a:endParaRPr kumimoji="0" lang="en-GB" sz="20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endParaRP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endParaRPr kumimoji="0" sz="218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endParaRPr>
          </a:p>
        </p:txBody>
      </p:sp>
      <p:sp>
        <p:nvSpPr>
          <p:cNvPr id="6" name="Arrow: Up 5">
            <a:extLst>
              <a:ext uri="{FF2B5EF4-FFF2-40B4-BE49-F238E27FC236}">
                <a16:creationId xmlns:a16="http://schemas.microsoft.com/office/drawing/2014/main" id="{650D3F16-01CE-499D-95FE-EEF7C49BF573}"/>
              </a:ext>
            </a:extLst>
          </p:cNvPr>
          <p:cNvSpPr/>
          <p:nvPr/>
        </p:nvSpPr>
        <p:spPr bwMode="auto">
          <a:xfrm>
            <a:off x="4676976" y="1475360"/>
            <a:ext cx="216024" cy="360040"/>
          </a:xfrm>
          <a:prstGeom prst="upArrow">
            <a:avLst>
              <a:gd name="adj1" fmla="val 45283"/>
              <a:gd name="adj2"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 name="Arrow: Up 6">
            <a:extLst>
              <a:ext uri="{FF2B5EF4-FFF2-40B4-BE49-F238E27FC236}">
                <a16:creationId xmlns:a16="http://schemas.microsoft.com/office/drawing/2014/main" id="{976E9FC0-3BE1-48AE-A719-DC9D4342817B}"/>
              </a:ext>
            </a:extLst>
          </p:cNvPr>
          <p:cNvSpPr/>
          <p:nvPr/>
        </p:nvSpPr>
        <p:spPr bwMode="auto">
          <a:xfrm>
            <a:off x="4693176" y="2005870"/>
            <a:ext cx="216024" cy="360040"/>
          </a:xfrm>
          <a:prstGeom prst="upArrow">
            <a:avLst>
              <a:gd name="adj1" fmla="val 45283"/>
              <a:gd name="adj2"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Arrow: Up 7">
            <a:extLst>
              <a:ext uri="{FF2B5EF4-FFF2-40B4-BE49-F238E27FC236}">
                <a16:creationId xmlns:a16="http://schemas.microsoft.com/office/drawing/2014/main" id="{D622DC9A-F969-4EB1-AC0C-959DAD119F4A}"/>
              </a:ext>
            </a:extLst>
          </p:cNvPr>
          <p:cNvSpPr/>
          <p:nvPr/>
        </p:nvSpPr>
        <p:spPr bwMode="auto">
          <a:xfrm>
            <a:off x="4693176" y="2577270"/>
            <a:ext cx="216024" cy="360040"/>
          </a:xfrm>
          <a:prstGeom prst="upArrow">
            <a:avLst>
              <a:gd name="adj1" fmla="val 45283"/>
              <a:gd name="adj2"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 name="TextBox 1">
            <a:extLst>
              <a:ext uri="{FF2B5EF4-FFF2-40B4-BE49-F238E27FC236}">
                <a16:creationId xmlns:a16="http://schemas.microsoft.com/office/drawing/2014/main" id="{DBEA9EFA-C783-B25C-4D4A-61CF2B4B2F47}"/>
              </a:ext>
            </a:extLst>
          </p:cNvPr>
          <p:cNvSpPr txBox="1"/>
          <p:nvPr/>
        </p:nvSpPr>
        <p:spPr>
          <a:xfrm>
            <a:off x="4256148" y="3585602"/>
            <a:ext cx="3523129" cy="1315745"/>
          </a:xfrm>
          <a:prstGeom prst="rect">
            <a:avLst/>
          </a:prstGeom>
          <a:noFill/>
        </p:spPr>
        <p:txBody>
          <a:bodyPr wrap="square" rtlCol="0">
            <a:spAutoFit/>
          </a:bodyPr>
          <a:lstStyle/>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r>
              <a:rPr kumimoji="0" lang="en-US" sz="1800" b="0" i="0" u="none" strike="noStrike" kern="1200" cap="none" spc="-20" normalizeH="0" baseline="0" noProof="0" dirty="0">
                <a:ln>
                  <a:noFill/>
                </a:ln>
                <a:solidFill>
                  <a:srgbClr val="000000"/>
                </a:solidFill>
                <a:effectLst/>
                <a:uLnTx/>
                <a:uFillTx/>
                <a:latin typeface="Garamond" panose="02020404030301010803" pitchFamily="18" charset="0"/>
                <a:ea typeface="+mn-ea"/>
                <a:cs typeface="LM Sans 10"/>
              </a:rPr>
              <a:t>Age </a:t>
            </a:r>
            <a:r>
              <a:rPr kumimoji="0" lang="en-US" sz="18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endParaRPr kumimoji="0" lang="en-US" sz="180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endParaRP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r>
              <a:rPr kumimoji="0" lang="en-US" sz="18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Education </a:t>
            </a:r>
            <a:r>
              <a:rPr kumimoji="0" lang="en-US" sz="18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endParaRPr kumimoji="0" lang="en-US" sz="180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endParaRP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r>
              <a:rPr kumimoji="0" lang="en-US" sz="1800" b="0" i="0" u="none" strike="noStrike" kern="1200" cap="none" spc="-20" normalizeH="0" baseline="0" noProof="0" dirty="0">
                <a:ln>
                  <a:noFill/>
                </a:ln>
                <a:solidFill>
                  <a:srgbClr val="000000"/>
                </a:solidFill>
                <a:effectLst/>
                <a:uLnTx/>
                <a:uFillTx/>
                <a:latin typeface="Garamond" panose="02020404030301010803" pitchFamily="18" charset="0"/>
                <a:ea typeface="+mn-ea"/>
                <a:cs typeface="LM Sans 10"/>
              </a:rPr>
              <a:t>Income **</a:t>
            </a:r>
            <a:r>
              <a:rPr kumimoji="0" lang="en-US" sz="18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 </a:t>
            </a:r>
            <a:r>
              <a:rPr kumimoji="0" lang="en-US" sz="18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p>
          <a:p>
            <a:pPr marL="573821" marR="0" lvl="0" indent="-352346" algn="l" defTabSz="914400" rtl="0" eaLnBrk="1" fontAlgn="auto" latinLnBrk="0" hangingPunct="1">
              <a:lnSpc>
                <a:spcPct val="100000"/>
              </a:lnSpc>
              <a:spcBef>
                <a:spcPts val="300"/>
              </a:spcBef>
              <a:spcAft>
                <a:spcPts val="0"/>
              </a:spcAft>
              <a:buClr>
                <a:srgbClr val="0070C0"/>
              </a:buClr>
              <a:buSzTx/>
              <a:buFont typeface="Arial" panose="020B0604020202020204" pitchFamily="34" charset="0"/>
              <a:buChar char="•"/>
              <a:tabLst>
                <a:tab pos="575079" algn="l"/>
              </a:tabLst>
              <a:defRPr/>
            </a:pPr>
            <a:r>
              <a:rPr kumimoji="0" lang="en-US" sz="1800" b="0" i="0" u="none" strike="noStrike" kern="1200" cap="none" spc="-20" normalizeH="0" baseline="0" noProof="0" dirty="0">
                <a:ln>
                  <a:noFill/>
                </a:ln>
                <a:solidFill>
                  <a:srgbClr val="000000"/>
                </a:solidFill>
                <a:effectLst/>
                <a:uLnTx/>
                <a:uFillTx/>
                <a:latin typeface="Garamond" panose="02020404030301010803" pitchFamily="18" charset="0"/>
                <a:ea typeface="+mn-ea"/>
                <a:cs typeface="LM Sans 10"/>
              </a:rPr>
              <a:t>Marital </a:t>
            </a:r>
            <a:r>
              <a:rPr kumimoji="0" lang="en-US" sz="1800" b="0" i="0" u="none" strike="noStrike" kern="1200" cap="none" spc="-10" normalizeH="0" baseline="0" noProof="0" dirty="0">
                <a:ln>
                  <a:noFill/>
                </a:ln>
                <a:solidFill>
                  <a:srgbClr val="000000"/>
                </a:solidFill>
                <a:effectLst/>
                <a:uLnTx/>
                <a:uFillTx/>
                <a:latin typeface="Garamond" panose="02020404030301010803" pitchFamily="18" charset="0"/>
                <a:ea typeface="+mn-ea"/>
                <a:cs typeface="LM Sans 10"/>
              </a:rPr>
              <a:t>status</a:t>
            </a:r>
            <a:r>
              <a:rPr kumimoji="0" lang="en-US" sz="1800" b="0" i="0" u="none" strike="noStrike" kern="1200" cap="none" spc="-20" normalizeH="0" baseline="0" noProof="0" dirty="0">
                <a:ln>
                  <a:noFill/>
                </a:ln>
                <a:solidFill>
                  <a:srgbClr val="000000"/>
                </a:solidFill>
                <a:effectLst/>
                <a:uLnTx/>
                <a:uFillTx/>
                <a:latin typeface="Garamond" panose="02020404030301010803" pitchFamily="18" charset="0"/>
                <a:ea typeface="+mn-ea"/>
                <a:cs typeface="LM Sans 10"/>
              </a:rPr>
              <a:t> </a:t>
            </a:r>
            <a:r>
              <a:rPr kumimoji="0" lang="en-US" sz="1800" b="0" i="1" u="none" strike="noStrike" kern="1200" cap="none" spc="327" normalizeH="0" baseline="0" noProof="0" dirty="0">
                <a:ln>
                  <a:noFill/>
                </a:ln>
                <a:solidFill>
                  <a:srgbClr val="000000"/>
                </a:solidFill>
                <a:effectLst/>
                <a:uLnTx/>
                <a:uFillTx/>
                <a:latin typeface="Garamond" panose="02020404030301010803" pitchFamily="18" charset="0"/>
                <a:ea typeface="+mn-ea"/>
                <a:cs typeface="DejaVu Sans"/>
              </a:rPr>
              <a:t>↔</a:t>
            </a:r>
            <a:endParaRPr kumimoji="0" lang="en-US" sz="180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endParaRPr>
          </a:p>
        </p:txBody>
      </p:sp>
      <p:sp>
        <p:nvSpPr>
          <p:cNvPr id="5" name="TextBox 4">
            <a:extLst>
              <a:ext uri="{FF2B5EF4-FFF2-40B4-BE49-F238E27FC236}">
                <a16:creationId xmlns:a16="http://schemas.microsoft.com/office/drawing/2014/main" id="{5922C90A-2998-C75E-6640-80831529C4F5}"/>
              </a:ext>
            </a:extLst>
          </p:cNvPr>
          <p:cNvSpPr txBox="1"/>
          <p:nvPr/>
        </p:nvSpPr>
        <p:spPr>
          <a:xfrm>
            <a:off x="6388315" y="1373735"/>
            <a:ext cx="4475476" cy="461665"/>
          </a:xfrm>
          <a:prstGeom prst="rect">
            <a:avLst/>
          </a:prstGeom>
          <a:noFill/>
        </p:spPr>
        <p:txBody>
          <a:bodyPr wrap="square" rtlCol="0">
            <a:spAutoFit/>
          </a:bodyPr>
          <a:lstStyle/>
          <a:p>
            <a:pPr marL="221475" marR="0" lvl="0" algn="l" defTabSz="914400" rtl="0" eaLnBrk="1" fontAlgn="auto" latinLnBrk="0" hangingPunct="1">
              <a:lnSpc>
                <a:spcPct val="100000"/>
              </a:lnSpc>
              <a:spcBef>
                <a:spcPts val="300"/>
              </a:spcBef>
              <a:spcAft>
                <a:spcPts val="0"/>
              </a:spcAft>
              <a:buClr>
                <a:srgbClr val="0070C0"/>
              </a:buClr>
              <a:buSzTx/>
              <a:tabLst>
                <a:tab pos="575079" algn="l"/>
              </a:tabLst>
              <a:defRPr/>
            </a:pPr>
            <a:r>
              <a:rPr kumimoji="0" lang="en-US" sz="2400" b="0" i="0" u="none" strike="noStrike" kern="1200" cap="none" spc="0" normalizeH="0" baseline="0" noProof="0" dirty="0">
                <a:ln>
                  <a:noFill/>
                </a:ln>
                <a:solidFill>
                  <a:srgbClr val="000000"/>
                </a:solidFill>
                <a:effectLst/>
                <a:uLnTx/>
                <a:uFillTx/>
                <a:latin typeface="Garamond" panose="02020404030301010803" pitchFamily="18" charset="0"/>
                <a:ea typeface="+mn-ea"/>
                <a:cs typeface="DejaVu Sans"/>
              </a:rPr>
              <a:t>*Higher = Worse on GHQ Scale</a:t>
            </a:r>
          </a:p>
        </p:txBody>
      </p:sp>
    </p:spTree>
    <p:extLst>
      <p:ext uri="{BB962C8B-B14F-4D97-AF65-F5344CB8AC3E}">
        <p14:creationId xmlns:p14="http://schemas.microsoft.com/office/powerpoint/2010/main" val="4183825148"/>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E46F-93A7-1583-A8CA-A2DFEA9BF037}"/>
              </a:ext>
            </a:extLst>
          </p:cNvPr>
          <p:cNvSpPr>
            <a:spLocks noGrp="1"/>
          </p:cNvSpPr>
          <p:nvPr>
            <p:ph type="title"/>
          </p:nvPr>
        </p:nvSpPr>
        <p:spPr/>
        <p:txBody>
          <a:bodyPr/>
          <a:lstStyle/>
          <a:p>
            <a:r>
              <a:rPr lang="en-GB" dirty="0"/>
              <a:t>Deposit		</a:t>
            </a:r>
          </a:p>
        </p:txBody>
      </p:sp>
      <p:sp>
        <p:nvSpPr>
          <p:cNvPr id="4" name="Text Placeholder 3">
            <a:extLst>
              <a:ext uri="{FF2B5EF4-FFF2-40B4-BE49-F238E27FC236}">
                <a16:creationId xmlns:a16="http://schemas.microsoft.com/office/drawing/2014/main" id="{18DE9ABF-F692-4804-F02E-A125A15EC71B}"/>
              </a:ext>
            </a:extLst>
          </p:cNvPr>
          <p:cNvSpPr>
            <a:spLocks noGrp="1"/>
          </p:cNvSpPr>
          <p:nvPr>
            <p:ph type="body" idx="1"/>
          </p:nvPr>
        </p:nvSpPr>
        <p:spPr/>
        <p:txBody>
          <a:bodyPr/>
          <a:lstStyle/>
          <a:p>
            <a:pPr marL="342900" indent="-342900">
              <a:buFont typeface="Arial" panose="020B0604020202020204" pitchFamily="34" charset="0"/>
              <a:buChar char="•"/>
            </a:pPr>
            <a:r>
              <a:rPr lang="en-GB" sz="2800" dirty="0"/>
              <a:t>Reviewed by data security experts to ensure minimized risks</a:t>
            </a:r>
          </a:p>
          <a:p>
            <a:pPr marL="342900" indent="-342900">
              <a:buFont typeface="Arial" panose="020B0604020202020204" pitchFamily="34" charset="0"/>
              <a:buChar char="•"/>
            </a:pPr>
            <a:r>
              <a:rPr lang="en-GB" sz="2800" dirty="0"/>
              <a:t>Created code book on how to use</a:t>
            </a:r>
          </a:p>
          <a:p>
            <a:pPr marL="342900" indent="-342900">
              <a:buFont typeface="Arial" panose="020B0604020202020204" pitchFamily="34" charset="0"/>
              <a:buChar char="•"/>
            </a:pPr>
            <a:r>
              <a:rPr lang="en-GB" sz="2800" dirty="0"/>
              <a:t>Data processed using Understanding Society procedures</a:t>
            </a:r>
          </a:p>
          <a:p>
            <a:pPr marL="342900" indent="-342900">
              <a:buFont typeface="Arial" panose="020B0604020202020204" pitchFamily="34" charset="0"/>
              <a:buChar char="•"/>
            </a:pPr>
            <a:r>
              <a:rPr lang="en-GB" sz="2800" i="1" dirty="0"/>
              <a:t>Understanding Society: Innovation Panel Twitter Study, 2007-2023 </a:t>
            </a:r>
          </a:p>
          <a:p>
            <a:pPr marL="342900" indent="-342900">
              <a:buFont typeface="Arial" panose="020B0604020202020204" pitchFamily="34" charset="0"/>
              <a:buChar char="•"/>
            </a:pPr>
            <a:r>
              <a:rPr lang="en-GB" sz="2400" u="sng" dirty="0">
                <a:solidFill>
                  <a:srgbClr val="467886"/>
                </a:solidFill>
                <a:effectLst/>
                <a:ea typeface="Aptos" panose="020B0004020202020204" pitchFamily="34" charset="0"/>
                <a:cs typeface="Aptos" panose="020B0004020202020204" pitchFamily="34" charset="0"/>
                <a:hlinkClick r:id="rId2"/>
              </a:rPr>
              <a:t>https://beta.ukdataservice.ac.uk/datacatalogue/studies/study?id=9208</a:t>
            </a:r>
            <a:endParaRPr lang="en-GB" sz="2400" u="sng" dirty="0">
              <a:solidFill>
                <a:srgbClr val="467886"/>
              </a:solidFill>
              <a:effectLst/>
              <a:ea typeface="Aptos" panose="020B0004020202020204" pitchFamily="34" charset="0"/>
              <a:cs typeface="Aptos" panose="020B0004020202020204" pitchFamily="34" charset="0"/>
            </a:endParaRPr>
          </a:p>
          <a:p>
            <a:pPr marL="342900" indent="-342900">
              <a:buFont typeface="Arial" panose="020B0604020202020204" pitchFamily="34" charset="0"/>
              <a:buChar char="•"/>
            </a:pPr>
            <a:r>
              <a:rPr lang="en-GB" sz="2800" dirty="0"/>
              <a:t>Open access to researchers to link to the longitudinal data</a:t>
            </a:r>
          </a:p>
        </p:txBody>
      </p:sp>
      <p:sp>
        <p:nvSpPr>
          <p:cNvPr id="5" name="Slide Number Placeholder 4">
            <a:extLst>
              <a:ext uri="{FF2B5EF4-FFF2-40B4-BE49-F238E27FC236}">
                <a16:creationId xmlns:a16="http://schemas.microsoft.com/office/drawing/2014/main" id="{5E7E6270-1EC6-D43D-D75E-D77CB856BD77}"/>
              </a:ext>
            </a:extLst>
          </p:cNvPr>
          <p:cNvSpPr>
            <a:spLocks noGrp="1"/>
          </p:cNvSpPr>
          <p:nvPr>
            <p:ph type="sldNum" sz="quarter" idx="2"/>
          </p:nvPr>
        </p:nvSpPr>
        <p:spPr/>
        <p:txBody>
          <a:bodyPr/>
          <a:lstStyle/>
          <a:p>
            <a:fld id="{86CB4B4D-7CA3-9044-876B-883B54F8677D}" type="slidenum">
              <a:rPr lang="en-GB" smtClean="0"/>
              <a:t>19</a:t>
            </a:fld>
            <a:endParaRPr lang="en-GB"/>
          </a:p>
        </p:txBody>
      </p:sp>
    </p:spTree>
    <p:extLst>
      <p:ext uri="{BB962C8B-B14F-4D97-AF65-F5344CB8AC3E}">
        <p14:creationId xmlns:p14="http://schemas.microsoft.com/office/powerpoint/2010/main" val="30653262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19E972-211B-4DD9-BA98-0BDC9E8F83F3}"/>
              </a:ext>
            </a:extLst>
          </p:cNvPr>
          <p:cNvSpPr>
            <a:spLocks noGrp="1"/>
          </p:cNvSpPr>
          <p:nvPr>
            <p:ph type="title"/>
          </p:nvPr>
        </p:nvSpPr>
        <p:spPr/>
        <p:txBody>
          <a:bodyPr/>
          <a:lstStyle/>
          <a:p>
            <a:r>
              <a:rPr lang="en-GB" dirty="0"/>
              <a:t>Acknowledgments</a:t>
            </a:r>
          </a:p>
        </p:txBody>
      </p:sp>
      <p:sp>
        <p:nvSpPr>
          <p:cNvPr id="6" name="Content Placeholder 5">
            <a:extLst>
              <a:ext uri="{FF2B5EF4-FFF2-40B4-BE49-F238E27FC236}">
                <a16:creationId xmlns:a16="http://schemas.microsoft.com/office/drawing/2014/main" id="{7DB31870-9F34-4D66-AD40-476B65C85B83}"/>
              </a:ext>
            </a:extLst>
          </p:cNvPr>
          <p:cNvSpPr>
            <a:spLocks noGrp="1"/>
          </p:cNvSpPr>
          <p:nvPr>
            <p:ph idx="1"/>
          </p:nvPr>
        </p:nvSpPr>
        <p:spPr/>
        <p:txBody>
          <a:bodyPr/>
          <a:lstStyle/>
          <a:p>
            <a:r>
              <a:rPr lang="en-GB" sz="2400" dirty="0"/>
              <a:t>ESRC grant: “Understanding [Offline/Online] Society: Linking Surveys with Twitter Data”</a:t>
            </a:r>
          </a:p>
          <a:p>
            <a:endParaRPr lang="en-GB" sz="2400" dirty="0"/>
          </a:p>
          <a:p>
            <a:pPr lvl="1"/>
            <a:r>
              <a:rPr lang="en-GB" sz="2400" dirty="0"/>
              <a:t>Luke Sloan – University of Cardiff</a:t>
            </a:r>
          </a:p>
          <a:p>
            <a:pPr lvl="1"/>
            <a:r>
              <a:rPr lang="en-GB" sz="2400" dirty="0"/>
              <a:t>Curtis Jessop – NatCen for Social Research</a:t>
            </a:r>
          </a:p>
          <a:p>
            <a:pPr lvl="1"/>
            <a:r>
              <a:rPr lang="en-GB" sz="2400" dirty="0"/>
              <a:t>Matthew Williams  – University of Cardiff</a:t>
            </a:r>
          </a:p>
          <a:p>
            <a:endParaRPr lang="en-GB" dirty="0"/>
          </a:p>
        </p:txBody>
      </p:sp>
      <p:pic>
        <p:nvPicPr>
          <p:cNvPr id="10" name="Picture 9">
            <a:extLst>
              <a:ext uri="{FF2B5EF4-FFF2-40B4-BE49-F238E27FC236}">
                <a16:creationId xmlns:a16="http://schemas.microsoft.com/office/drawing/2014/main" id="{430A9668-EC46-4F4F-993B-22B21C151142}"/>
              </a:ext>
            </a:extLst>
          </p:cNvPr>
          <p:cNvPicPr>
            <a:picLocks noChangeAspect="1"/>
          </p:cNvPicPr>
          <p:nvPr/>
        </p:nvPicPr>
        <p:blipFill>
          <a:blip r:embed="rId3"/>
          <a:stretch>
            <a:fillRect/>
          </a:stretch>
        </p:blipFill>
        <p:spPr>
          <a:xfrm>
            <a:off x="9853367" y="5499628"/>
            <a:ext cx="1795985" cy="693622"/>
          </a:xfrm>
          <a:prstGeom prst="rect">
            <a:avLst/>
          </a:prstGeom>
        </p:spPr>
      </p:pic>
      <p:pic>
        <p:nvPicPr>
          <p:cNvPr id="11" name="Picture 10">
            <a:extLst>
              <a:ext uri="{FF2B5EF4-FFF2-40B4-BE49-F238E27FC236}">
                <a16:creationId xmlns:a16="http://schemas.microsoft.com/office/drawing/2014/main" id="{2EE152A9-3E77-414F-8F25-8DBFC2CE4C14}"/>
              </a:ext>
            </a:extLst>
          </p:cNvPr>
          <p:cNvPicPr>
            <a:picLocks noChangeAspect="1"/>
          </p:cNvPicPr>
          <p:nvPr/>
        </p:nvPicPr>
        <p:blipFill>
          <a:blip r:embed="rId4"/>
          <a:stretch>
            <a:fillRect/>
          </a:stretch>
        </p:blipFill>
        <p:spPr>
          <a:xfrm>
            <a:off x="8125170" y="5499629"/>
            <a:ext cx="1457242" cy="693622"/>
          </a:xfrm>
          <a:prstGeom prst="rect">
            <a:avLst/>
          </a:prstGeom>
        </p:spPr>
      </p:pic>
      <p:pic>
        <p:nvPicPr>
          <p:cNvPr id="1026" name="Picture 2">
            <a:extLst>
              <a:ext uri="{FF2B5EF4-FFF2-40B4-BE49-F238E27FC236}">
                <a16:creationId xmlns:a16="http://schemas.microsoft.com/office/drawing/2014/main" id="{22752258-7125-4E7C-B1EC-729D9CD6C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1889" y="5582205"/>
            <a:ext cx="247780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285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E46F-93A7-1583-A8CA-A2DFEA9BF037}"/>
              </a:ext>
            </a:extLst>
          </p:cNvPr>
          <p:cNvSpPr>
            <a:spLocks noGrp="1"/>
          </p:cNvSpPr>
          <p:nvPr>
            <p:ph type="title"/>
          </p:nvPr>
        </p:nvSpPr>
        <p:spPr/>
        <p:txBody>
          <a:bodyPr/>
          <a:lstStyle/>
          <a:p>
            <a:r>
              <a:rPr lang="en-GB" dirty="0"/>
              <a:t>Conclusion 		</a:t>
            </a:r>
          </a:p>
        </p:txBody>
      </p:sp>
      <p:sp>
        <p:nvSpPr>
          <p:cNvPr id="4" name="Text Placeholder 3">
            <a:extLst>
              <a:ext uri="{FF2B5EF4-FFF2-40B4-BE49-F238E27FC236}">
                <a16:creationId xmlns:a16="http://schemas.microsoft.com/office/drawing/2014/main" id="{18DE9ABF-F692-4804-F02E-A125A15EC71B}"/>
              </a:ext>
            </a:extLst>
          </p:cNvPr>
          <p:cNvSpPr>
            <a:spLocks noGrp="1"/>
          </p:cNvSpPr>
          <p:nvPr>
            <p:ph type="body" idx="1"/>
          </p:nvPr>
        </p:nvSpPr>
        <p:spPr>
          <a:xfrm>
            <a:off x="536152" y="1215560"/>
            <a:ext cx="11113200" cy="4426880"/>
          </a:xfrm>
        </p:spPr>
        <p:txBody>
          <a:bodyPr/>
          <a:lstStyle/>
          <a:p>
            <a:pPr marL="342900" indent="-342900">
              <a:buFont typeface="Arial" panose="020B0604020202020204" pitchFamily="34" charset="0"/>
              <a:buChar char="•"/>
            </a:pPr>
            <a:r>
              <a:rPr lang="en-GB" sz="2800" dirty="0"/>
              <a:t>Some evidence for social media data impact</a:t>
            </a:r>
          </a:p>
          <a:p>
            <a:pPr marL="810900" lvl="2" indent="-342900"/>
            <a:r>
              <a:rPr lang="en-GB" sz="2200" dirty="0"/>
              <a:t>Perhaps more use on measurement side?</a:t>
            </a:r>
          </a:p>
          <a:p>
            <a:pPr marL="342900" indent="-342900">
              <a:buFont typeface="Arial" panose="020B0604020202020204" pitchFamily="34" charset="0"/>
              <a:buChar char="•"/>
            </a:pPr>
            <a:r>
              <a:rPr lang="en-GB" sz="2800" dirty="0"/>
              <a:t>This is a framework/jumping off point </a:t>
            </a:r>
          </a:p>
          <a:p>
            <a:pPr marL="342900" indent="-342900">
              <a:buFont typeface="Arial" panose="020B0604020202020204" pitchFamily="34" charset="0"/>
              <a:buChar char="•"/>
            </a:pPr>
            <a:r>
              <a:rPr lang="en-GB" sz="2800" dirty="0"/>
              <a:t>Expand to new social media (working on LinkedIn)</a:t>
            </a:r>
          </a:p>
          <a:p>
            <a:pPr marL="342900" indent="-342900">
              <a:buFont typeface="Arial" panose="020B0604020202020204" pitchFamily="34" charset="0"/>
              <a:buChar char="•"/>
            </a:pPr>
            <a:r>
              <a:rPr lang="en-GB" sz="2800" dirty="0"/>
              <a:t>Twitter (X) now limits/charges but: </a:t>
            </a:r>
          </a:p>
          <a:p>
            <a:pPr marL="522900" lvl="1" indent="-342900"/>
            <a:r>
              <a:rPr lang="en-US" sz="2400" dirty="0">
                <a:effectLst/>
                <a:ea typeface="Calibri" panose="020F0502020204030204" pitchFamily="34" charset="0"/>
              </a:rPr>
              <a:t>Can still get some variables for free: </a:t>
            </a:r>
          </a:p>
          <a:p>
            <a:pPr marL="810900" lvl="2" indent="-342900"/>
            <a:r>
              <a:rPr lang="en-US" sz="1800" dirty="0">
                <a:effectLst/>
                <a:ea typeface="Calibri" panose="020F0502020204030204" pitchFamily="34" charset="0"/>
              </a:rPr>
              <a:t>followers, following, tweet count, twitter creation time, twitter bio information, geolocation for account, whether account protected/suspended/exist, display name.</a:t>
            </a:r>
          </a:p>
          <a:p>
            <a:pPr marL="522900" lvl="1" indent="-342900"/>
            <a:r>
              <a:rPr lang="en-GB" sz="2400" dirty="0">
                <a:effectLst/>
                <a:ea typeface="Calibri" panose="020F0502020204030204" pitchFamily="34" charset="0"/>
              </a:rPr>
              <a:t>Using </a:t>
            </a:r>
            <a:r>
              <a:rPr lang="en-GB" sz="2400" dirty="0" err="1">
                <a:effectLst/>
                <a:ea typeface="Calibri" panose="020F0502020204030204" pitchFamily="34" charset="0"/>
              </a:rPr>
              <a:t>tweepy</a:t>
            </a:r>
            <a:r>
              <a:rPr lang="en-GB" sz="2400" dirty="0">
                <a:effectLst/>
                <a:ea typeface="Calibri" panose="020F0502020204030204" pitchFamily="34" charset="0"/>
              </a:rPr>
              <a:t> (or simil</a:t>
            </a:r>
            <a:r>
              <a:rPr lang="en-GB" sz="2400" dirty="0">
                <a:ea typeface="Calibri" panose="020F0502020204030204" pitchFamily="34" charset="0"/>
              </a:rPr>
              <a:t>ar) on free API</a:t>
            </a:r>
            <a:endParaRPr lang="en-GB" sz="3600" dirty="0"/>
          </a:p>
          <a:p>
            <a:pPr marL="810900" lvl="2" indent="-342900"/>
            <a:endParaRPr lang="en-GB" sz="2800" dirty="0"/>
          </a:p>
        </p:txBody>
      </p:sp>
      <p:sp>
        <p:nvSpPr>
          <p:cNvPr id="5" name="Slide Number Placeholder 4">
            <a:extLst>
              <a:ext uri="{FF2B5EF4-FFF2-40B4-BE49-F238E27FC236}">
                <a16:creationId xmlns:a16="http://schemas.microsoft.com/office/drawing/2014/main" id="{5E7E6270-1EC6-D43D-D75E-D77CB856BD77}"/>
              </a:ext>
            </a:extLst>
          </p:cNvPr>
          <p:cNvSpPr>
            <a:spLocks noGrp="1"/>
          </p:cNvSpPr>
          <p:nvPr>
            <p:ph type="sldNum" sz="quarter" idx="2"/>
          </p:nvPr>
        </p:nvSpPr>
        <p:spPr/>
        <p:txBody>
          <a:bodyPr/>
          <a:lstStyle/>
          <a:p>
            <a:fld id="{86CB4B4D-7CA3-9044-876B-883B54F8677D}" type="slidenum">
              <a:rPr lang="en-GB" smtClean="0"/>
              <a:t>20</a:t>
            </a:fld>
            <a:endParaRPr lang="en-GB"/>
          </a:p>
        </p:txBody>
      </p:sp>
    </p:spTree>
    <p:extLst>
      <p:ext uri="{BB962C8B-B14F-4D97-AF65-F5344CB8AC3E}">
        <p14:creationId xmlns:p14="http://schemas.microsoft.com/office/powerpoint/2010/main" val="101308750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weet-level metadata"/>
          <p:cNvSpPr txBox="1">
            <a:spLocks noGrp="1"/>
          </p:cNvSpPr>
          <p:nvPr>
            <p:ph type="body" idx="21"/>
          </p:nvPr>
        </p:nvSpPr>
        <p:spPr>
          <a:xfrm>
            <a:off x="603250" y="564927"/>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dirty="0"/>
              <a:t>Tweet-level </a:t>
            </a:r>
            <a:r>
              <a:rPr lang="en-GB" dirty="0"/>
              <a:t>Sentiment Analysis</a:t>
            </a:r>
            <a:endParaRPr dirty="0"/>
          </a:p>
        </p:txBody>
      </p:sp>
      <p:graphicFrame>
        <p:nvGraphicFramePr>
          <p:cNvPr id="225" name="Table 1"/>
          <p:cNvGraphicFramePr/>
          <p:nvPr/>
        </p:nvGraphicFramePr>
        <p:xfrm>
          <a:off x="603250" y="1306637"/>
          <a:ext cx="10723880" cy="4848864"/>
        </p:xfrm>
        <a:graphic>
          <a:graphicData uri="http://schemas.openxmlformats.org/drawingml/2006/table">
            <a:tbl>
              <a:tblPr/>
              <a:tblGrid>
                <a:gridCol w="4429493">
                  <a:extLst>
                    <a:ext uri="{9D8B030D-6E8A-4147-A177-3AD203B41FA5}">
                      <a16:colId xmlns:a16="http://schemas.microsoft.com/office/drawing/2014/main" val="20000"/>
                    </a:ext>
                  </a:extLst>
                </a:gridCol>
                <a:gridCol w="6294387">
                  <a:extLst>
                    <a:ext uri="{9D8B030D-6E8A-4147-A177-3AD203B41FA5}">
                      <a16:colId xmlns:a16="http://schemas.microsoft.com/office/drawing/2014/main" val="20001"/>
                    </a:ext>
                  </a:extLst>
                </a:gridCol>
              </a:tblGrid>
              <a:tr h="201421">
                <a:tc gridSpan="2">
                  <a:txBody>
                    <a:bodyPr/>
                    <a:lstStyle/>
                    <a:p>
                      <a:pPr algn="l" defTabSz="457200">
                        <a:lnSpc>
                          <a:spcPct val="100000"/>
                        </a:lnSpc>
                        <a:defRPr sz="2066" b="1">
                          <a:latin typeface="Helvetica"/>
                          <a:ea typeface="Helvetica"/>
                          <a:cs typeface="Helvetica"/>
                          <a:sym typeface="Helvetica"/>
                        </a:defRPr>
                      </a:pPr>
                      <a:r>
                        <a:rPr sz="1000" dirty="0">
                          <a:latin typeface="Garamond" panose="02020404030301010803" pitchFamily="18" charset="0"/>
                        </a:rPr>
                        <a:t>Sentiment Analysis</a:t>
                      </a:r>
                      <a:endParaRPr sz="1000" b="0" dirty="0">
                        <a:latin typeface="Garamond" panose="02020404030301010803" pitchFamily="18" charset="0"/>
                        <a:ea typeface="Arial"/>
                        <a:cs typeface="Arial"/>
                        <a:sym typeface="Arial"/>
                      </a:endParaRPr>
                    </a:p>
                  </a:txBody>
                  <a:tcPr marL="42228" marR="42228" marT="42228" marB="42228" horzOverflow="overflow"/>
                </a:tc>
                <a:tc hMerge="1">
                  <a:txBody>
                    <a:bodyPr/>
                    <a:lstStyle/>
                    <a:p>
                      <a:endParaRPr lang="en-US"/>
                    </a:p>
                  </a:txBody>
                  <a:tcPr/>
                </a:tc>
                <a:extLst>
                  <a:ext uri="{0D108BD9-81ED-4DB2-BD59-A6C34878D82A}">
                    <a16:rowId xmlns:a16="http://schemas.microsoft.com/office/drawing/2014/main" val="10001"/>
                  </a:ext>
                </a:extLst>
              </a:tr>
              <a:tr h="552246">
                <a:tc>
                  <a:txBody>
                    <a:bodyPr/>
                    <a:lstStyle/>
                    <a:p>
                      <a:pPr algn="l" defTabSz="457200">
                        <a:lnSpc>
                          <a:spcPct val="100000"/>
                        </a:lnSpc>
                      </a:pPr>
                      <a:r>
                        <a:rPr sz="2200" b="1" i="1" dirty="0" err="1">
                          <a:latin typeface="Garamond" panose="02020404030301010803" pitchFamily="18" charset="0"/>
                          <a:ea typeface="Helvetica"/>
                          <a:cs typeface="Helvetica"/>
                          <a:sym typeface="Helvetica"/>
                        </a:rPr>
                        <a:t>sentimentr_jockers_rinker_b</a:t>
                      </a:r>
                      <a:endParaRPr sz="2200" b="1" i="1" dirty="0">
                        <a:latin typeface="Garamond" panose="02020404030301010803" pitchFamily="18" charset="0"/>
                        <a:ea typeface="Helvetica"/>
                        <a:cs typeface="Helvetica"/>
                        <a:sym typeface="Helvetica"/>
                      </a:endParaRPr>
                    </a:p>
                  </a:txBody>
                  <a:tcPr marL="42228" marR="42228" marT="42228" marB="42228" horzOverflow="overflow"/>
                </a:tc>
                <a:tc>
                  <a:txBody>
                    <a:bodyPr/>
                    <a:lstStyle/>
                    <a:p>
                      <a:pPr algn="l" defTabSz="457200">
                        <a:lnSpc>
                          <a:spcPct val="100000"/>
                        </a:lnSpc>
                        <a:defRPr sz="2066">
                          <a:latin typeface="Helvetica"/>
                          <a:ea typeface="Helvetica"/>
                          <a:cs typeface="Helvetica"/>
                          <a:sym typeface="Helvetica"/>
                        </a:defRPr>
                      </a:pPr>
                      <a:r>
                        <a:rPr sz="2200" dirty="0">
                          <a:latin typeface="Garamond" panose="02020404030301010803" pitchFamily="18" charset="0"/>
                        </a:rPr>
                        <a:t>Average sentiment score for sentences in the tweet using the combined and augmented version of Jockers (2017) &amp; </a:t>
                      </a:r>
                      <a:r>
                        <a:rPr sz="2200" dirty="0" err="1">
                          <a:latin typeface="Garamond" panose="02020404030301010803" pitchFamily="18" charset="0"/>
                        </a:rPr>
                        <a:t>Rinker’saugmented</a:t>
                      </a:r>
                      <a:r>
                        <a:rPr sz="2200" dirty="0">
                          <a:latin typeface="Garamond" panose="02020404030301010803" pitchFamily="18" charset="0"/>
                        </a:rPr>
                        <a:t> Hu &amp; Liu (2004) positive/negative word list as sentiment lookup values, </a:t>
                      </a:r>
                      <a:r>
                        <a:rPr sz="2200" dirty="0" err="1">
                          <a:latin typeface="Garamond" panose="02020404030301010803" pitchFamily="18" charset="0"/>
                        </a:rPr>
                        <a:t>ie</a:t>
                      </a:r>
                      <a:r>
                        <a:rPr sz="2200" dirty="0">
                          <a:latin typeface="Garamond" panose="02020404030301010803" pitchFamily="18" charset="0"/>
                        </a:rPr>
                        <a:t> dictionary of positive/negative word list.</a:t>
                      </a:r>
                    </a:p>
                  </a:txBody>
                  <a:tcPr marL="42228" marR="42228" marT="42228" marB="42228" horzOverflow="overflow"/>
                </a:tc>
                <a:extLst>
                  <a:ext uri="{0D108BD9-81ED-4DB2-BD59-A6C34878D82A}">
                    <a16:rowId xmlns:a16="http://schemas.microsoft.com/office/drawing/2014/main" val="10002"/>
                  </a:ext>
                </a:extLst>
              </a:tr>
              <a:tr h="430985">
                <a:tc>
                  <a:txBody>
                    <a:bodyPr/>
                    <a:lstStyle/>
                    <a:p>
                      <a:pPr algn="l" defTabSz="457200">
                        <a:lnSpc>
                          <a:spcPct val="100000"/>
                        </a:lnSpc>
                      </a:pPr>
                      <a:r>
                        <a:rPr sz="2200" b="1" i="1" dirty="0" err="1">
                          <a:latin typeface="Garamond" panose="02020404030301010803" pitchFamily="18" charset="0"/>
                          <a:ea typeface="Helvetica"/>
                          <a:cs typeface="Helvetica"/>
                          <a:sym typeface="Helvetica"/>
                        </a:rPr>
                        <a:t>sentimentr_jockers_b</a:t>
                      </a:r>
                      <a:endParaRPr sz="2200" b="1" i="1" dirty="0">
                        <a:latin typeface="Garamond" panose="02020404030301010803" pitchFamily="18" charset="0"/>
                        <a:ea typeface="Helvetica"/>
                        <a:cs typeface="Helvetica"/>
                        <a:sym typeface="Helvetica"/>
                      </a:endParaRPr>
                    </a:p>
                  </a:txBody>
                  <a:tcPr marL="42228" marR="42228" marT="42228" marB="42228" horzOverflow="overflow"/>
                </a:tc>
                <a:tc>
                  <a:txBody>
                    <a:bodyPr/>
                    <a:lstStyle/>
                    <a:p>
                      <a:pPr algn="l" defTabSz="457200">
                        <a:lnSpc>
                          <a:spcPct val="100000"/>
                        </a:lnSpc>
                      </a:pPr>
                      <a:r>
                        <a:rPr sz="2200">
                          <a:latin typeface="Garamond" panose="02020404030301010803" pitchFamily="18" charset="0"/>
                          <a:ea typeface="Helvetica"/>
                          <a:cs typeface="Helvetica"/>
                          <a:sym typeface="Helvetica"/>
                        </a:rPr>
                        <a:t>Average sentiment score for sentences in the tweet using a modified version of Jockers (2017) sentiment lookup table used in szuhet R package. Sentiment values ranging between -1 and 1.</a:t>
                      </a:r>
                    </a:p>
                  </a:txBody>
                  <a:tcPr marL="42228" marR="42228" marT="42228" marB="42228" horzOverflow="overflow"/>
                </a:tc>
                <a:extLst>
                  <a:ext uri="{0D108BD9-81ED-4DB2-BD59-A6C34878D82A}">
                    <a16:rowId xmlns:a16="http://schemas.microsoft.com/office/drawing/2014/main" val="10003"/>
                  </a:ext>
                </a:extLst>
              </a:tr>
              <a:tr h="526231">
                <a:tc>
                  <a:txBody>
                    <a:bodyPr/>
                    <a:lstStyle/>
                    <a:p>
                      <a:pPr algn="l" defTabSz="457200">
                        <a:lnSpc>
                          <a:spcPct val="100000"/>
                        </a:lnSpc>
                      </a:pPr>
                      <a:r>
                        <a:rPr sz="2200" b="1" i="1" dirty="0" err="1">
                          <a:latin typeface="Garamond" panose="02020404030301010803" pitchFamily="18" charset="0"/>
                          <a:ea typeface="Helvetica"/>
                          <a:cs typeface="Helvetica"/>
                          <a:sym typeface="Helvetica"/>
                        </a:rPr>
                        <a:t>sentimentr_huliu_b</a:t>
                      </a:r>
                      <a:endParaRPr sz="2200" b="1" i="1" dirty="0">
                        <a:latin typeface="Garamond" panose="02020404030301010803" pitchFamily="18" charset="0"/>
                        <a:ea typeface="Helvetica"/>
                        <a:cs typeface="Helvetica"/>
                        <a:sym typeface="Helvetica"/>
                      </a:endParaRPr>
                    </a:p>
                  </a:txBody>
                  <a:tcPr marL="42228" marR="42228" marT="42228" marB="42228" horzOverflow="overflow"/>
                </a:tc>
                <a:tc>
                  <a:txBody>
                    <a:bodyPr/>
                    <a:lstStyle/>
                    <a:p>
                      <a:pPr algn="l" defTabSz="457200">
                        <a:lnSpc>
                          <a:spcPct val="100000"/>
                        </a:lnSpc>
                      </a:pPr>
                      <a:r>
                        <a:rPr sz="2200" dirty="0">
                          <a:latin typeface="Garamond" panose="02020404030301010803" pitchFamily="18" charset="0"/>
                          <a:ea typeface="Helvetica"/>
                          <a:cs typeface="Helvetica"/>
                          <a:sym typeface="Helvetica"/>
                        </a:rPr>
                        <a:t>Average sentiment score for sentences in the tweet using an augmented version of Hu &amp; Liu’s (2004) positive/negative wordlist as sentiment lookup values. Sentiment values ranging between -2 and +1.</a:t>
                      </a:r>
                    </a:p>
                  </a:txBody>
                  <a:tcPr marL="42228" marR="42228" marT="42228" marB="42228"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C1D0-F3EF-D193-3843-0FE27E8EF681}"/>
              </a:ext>
            </a:extLst>
          </p:cNvPr>
          <p:cNvSpPr>
            <a:spLocks noGrp="1"/>
          </p:cNvSpPr>
          <p:nvPr>
            <p:ph type="title"/>
          </p:nvPr>
        </p:nvSpPr>
        <p:spPr/>
        <p:txBody>
          <a:bodyPr/>
          <a:lstStyle/>
          <a:p>
            <a:r>
              <a:rPr lang="en-GB" dirty="0"/>
              <a:t>Tweet-level Lexical analysis</a:t>
            </a:r>
          </a:p>
        </p:txBody>
      </p:sp>
      <p:sp>
        <p:nvSpPr>
          <p:cNvPr id="5" name="Slide Number Placeholder 4">
            <a:extLst>
              <a:ext uri="{FF2B5EF4-FFF2-40B4-BE49-F238E27FC236}">
                <a16:creationId xmlns:a16="http://schemas.microsoft.com/office/drawing/2014/main" id="{9A98874E-36DC-E6FC-338E-A5900BB0F3D2}"/>
              </a:ext>
            </a:extLst>
          </p:cNvPr>
          <p:cNvSpPr>
            <a:spLocks noGrp="1"/>
          </p:cNvSpPr>
          <p:nvPr>
            <p:ph type="sldNum" sz="quarter" idx="2"/>
          </p:nvPr>
        </p:nvSpPr>
        <p:spPr/>
        <p:txBody>
          <a:bodyPr/>
          <a:lstStyle/>
          <a:p>
            <a:fld id="{86CB4B4D-7CA3-9044-876B-883B54F8677D}" type="slidenum">
              <a:rPr lang="en-GB" smtClean="0"/>
              <a:t>22</a:t>
            </a:fld>
            <a:endParaRPr lang="en-GB"/>
          </a:p>
        </p:txBody>
      </p:sp>
      <p:graphicFrame>
        <p:nvGraphicFramePr>
          <p:cNvPr id="6" name="Table 1-1">
            <a:extLst>
              <a:ext uri="{FF2B5EF4-FFF2-40B4-BE49-F238E27FC236}">
                <a16:creationId xmlns:a16="http://schemas.microsoft.com/office/drawing/2014/main" id="{83DF5851-119E-C360-5629-D131317E4BD4}"/>
              </a:ext>
            </a:extLst>
          </p:cNvPr>
          <p:cNvGraphicFramePr/>
          <p:nvPr/>
        </p:nvGraphicFramePr>
        <p:xfrm>
          <a:off x="405093" y="1180797"/>
          <a:ext cx="8556027" cy="1678944"/>
        </p:xfrm>
        <a:graphic>
          <a:graphicData uri="http://schemas.openxmlformats.org/drawingml/2006/table">
            <a:tbl>
              <a:tblPr/>
              <a:tblGrid>
                <a:gridCol w="1938727">
                  <a:extLst>
                    <a:ext uri="{9D8B030D-6E8A-4147-A177-3AD203B41FA5}">
                      <a16:colId xmlns:a16="http://schemas.microsoft.com/office/drawing/2014/main" val="20000"/>
                    </a:ext>
                  </a:extLst>
                </a:gridCol>
                <a:gridCol w="6617300">
                  <a:extLst>
                    <a:ext uri="{9D8B030D-6E8A-4147-A177-3AD203B41FA5}">
                      <a16:colId xmlns:a16="http://schemas.microsoft.com/office/drawing/2014/main" val="20001"/>
                    </a:ext>
                  </a:extLst>
                </a:gridCol>
              </a:tblGrid>
              <a:tr h="259383">
                <a:tc gridSpan="2">
                  <a:txBody>
                    <a:bodyPr/>
                    <a:lstStyle/>
                    <a:p>
                      <a:pPr algn="l" defTabSz="457200">
                        <a:lnSpc>
                          <a:spcPct val="100000"/>
                        </a:lnSpc>
                        <a:spcBef>
                          <a:spcPts val="0"/>
                        </a:spcBef>
                        <a:defRPr sz="2067" b="1">
                          <a:latin typeface="Helvetica"/>
                          <a:ea typeface="Helvetica"/>
                          <a:cs typeface="Helvetica"/>
                          <a:sym typeface="Helvetica"/>
                        </a:defRPr>
                      </a:pPr>
                      <a:r>
                        <a:rPr sz="2200" dirty="0">
                          <a:latin typeface="Garamond" panose="02020404030301010803" pitchFamily="18" charset="0"/>
                        </a:rPr>
                        <a:t>Syntactic and Lexical Features</a:t>
                      </a:r>
                      <a:endParaRPr sz="2200" b="0" dirty="0">
                        <a:latin typeface="Garamond" panose="02020404030301010803" pitchFamily="18" charset="0"/>
                        <a:ea typeface="Arial"/>
                        <a:cs typeface="Arial"/>
                        <a:sym typeface="Arial"/>
                      </a:endParaRPr>
                    </a:p>
                  </a:txBody>
                  <a:tcPr marL="42228" marR="42228" marT="42228" marB="42228" horzOverflow="overflow"/>
                </a:tc>
                <a:tc hMerge="1">
                  <a:txBody>
                    <a:bodyPr/>
                    <a:lstStyle/>
                    <a:p>
                      <a:endParaRPr lang="en-US"/>
                    </a:p>
                  </a:txBody>
                  <a:tcPr/>
                </a:tc>
                <a:extLst>
                  <a:ext uri="{0D108BD9-81ED-4DB2-BD59-A6C34878D82A}">
                    <a16:rowId xmlns:a16="http://schemas.microsoft.com/office/drawing/2014/main" val="10000"/>
                  </a:ext>
                </a:extLst>
              </a:tr>
              <a:tr h="310399">
                <a:tc>
                  <a:txBody>
                    <a:bodyPr/>
                    <a:lstStyle/>
                    <a:p>
                      <a:pPr algn="l" defTabSz="457200">
                        <a:lnSpc>
                          <a:spcPct val="100000"/>
                        </a:lnSpc>
                        <a:spcBef>
                          <a:spcPts val="0"/>
                        </a:spcBef>
                      </a:pPr>
                      <a:r>
                        <a:rPr sz="2200" b="1" i="1" dirty="0">
                          <a:latin typeface="Garamond" panose="02020404030301010803" pitchFamily="18" charset="0"/>
                          <a:ea typeface="Helvetica"/>
                          <a:cs typeface="Helvetica"/>
                          <a:sym typeface="Helvetica"/>
                        </a:rPr>
                        <a:t>chars</a:t>
                      </a:r>
                    </a:p>
                  </a:txBody>
                  <a:tcPr marL="42228" marR="42228" marT="42228" marB="42228" horzOverflow="overflow"/>
                </a:tc>
                <a:tc>
                  <a:txBody>
                    <a:bodyPr/>
                    <a:lstStyle/>
                    <a:p>
                      <a:pPr algn="l" defTabSz="457200">
                        <a:lnSpc>
                          <a:spcPct val="100000"/>
                        </a:lnSpc>
                        <a:spcBef>
                          <a:spcPts val="0"/>
                        </a:spcBef>
                      </a:pPr>
                      <a:r>
                        <a:rPr sz="2200" dirty="0">
                          <a:latin typeface="Garamond" panose="02020404030301010803" pitchFamily="18" charset="0"/>
                          <a:ea typeface="Helvetica"/>
                          <a:cs typeface="Helvetica"/>
                          <a:sym typeface="Helvetica"/>
                        </a:rPr>
                        <a:t>Count of characters per tweet.</a:t>
                      </a:r>
                    </a:p>
                  </a:txBody>
                  <a:tcPr marL="42228" marR="42228" marT="42228" marB="42228" horzOverflow="overflow"/>
                </a:tc>
                <a:extLst>
                  <a:ext uri="{0D108BD9-81ED-4DB2-BD59-A6C34878D82A}">
                    <a16:rowId xmlns:a16="http://schemas.microsoft.com/office/drawing/2014/main" val="10001"/>
                  </a:ext>
                </a:extLst>
              </a:tr>
              <a:tr h="310399">
                <a:tc>
                  <a:txBody>
                    <a:bodyPr/>
                    <a:lstStyle/>
                    <a:p>
                      <a:pPr algn="l" defTabSz="457200">
                        <a:lnSpc>
                          <a:spcPct val="100000"/>
                        </a:lnSpc>
                        <a:spcBef>
                          <a:spcPts val="0"/>
                        </a:spcBef>
                      </a:pPr>
                      <a:r>
                        <a:rPr sz="2200" b="1" i="1" dirty="0" err="1">
                          <a:latin typeface="Garamond" panose="02020404030301010803" pitchFamily="18" charset="0"/>
                          <a:ea typeface="Helvetica"/>
                          <a:cs typeface="Helvetica"/>
                          <a:sym typeface="Helvetica"/>
                        </a:rPr>
                        <a:t>sents</a:t>
                      </a:r>
                      <a:endParaRPr sz="2200" b="1" i="1" dirty="0">
                        <a:latin typeface="Garamond" panose="02020404030301010803" pitchFamily="18" charset="0"/>
                        <a:ea typeface="Helvetica"/>
                        <a:cs typeface="Helvetica"/>
                        <a:sym typeface="Helvetica"/>
                      </a:endParaRPr>
                    </a:p>
                  </a:txBody>
                  <a:tcPr marL="42228" marR="42228" marT="42228" marB="42228" horzOverflow="overflow"/>
                </a:tc>
                <a:tc>
                  <a:txBody>
                    <a:bodyPr/>
                    <a:lstStyle/>
                    <a:p>
                      <a:pPr algn="l" defTabSz="457200">
                        <a:lnSpc>
                          <a:spcPct val="100000"/>
                        </a:lnSpc>
                        <a:spcBef>
                          <a:spcPts val="0"/>
                        </a:spcBef>
                      </a:pPr>
                      <a:r>
                        <a:rPr sz="2200" dirty="0">
                          <a:latin typeface="Garamond" panose="02020404030301010803" pitchFamily="18" charset="0"/>
                          <a:ea typeface="Helvetica"/>
                          <a:cs typeface="Helvetica"/>
                          <a:sym typeface="Helvetica"/>
                        </a:rPr>
                        <a:t>Count of sentences in the tweet.</a:t>
                      </a:r>
                    </a:p>
                  </a:txBody>
                  <a:tcPr marL="42228" marR="42228" marT="42228" marB="42228" horzOverflow="overflow"/>
                </a:tc>
                <a:extLst>
                  <a:ext uri="{0D108BD9-81ED-4DB2-BD59-A6C34878D82A}">
                    <a16:rowId xmlns:a16="http://schemas.microsoft.com/office/drawing/2014/main" val="10002"/>
                  </a:ext>
                </a:extLst>
              </a:tr>
              <a:tr h="310399">
                <a:tc>
                  <a:txBody>
                    <a:bodyPr/>
                    <a:lstStyle/>
                    <a:p>
                      <a:pPr algn="l" defTabSz="457200">
                        <a:lnSpc>
                          <a:spcPct val="100000"/>
                        </a:lnSpc>
                        <a:spcBef>
                          <a:spcPts val="0"/>
                        </a:spcBef>
                      </a:pPr>
                      <a:r>
                        <a:rPr sz="2200" b="1" i="1" dirty="0">
                          <a:latin typeface="Garamond" panose="02020404030301010803" pitchFamily="18" charset="0"/>
                          <a:ea typeface="Helvetica"/>
                          <a:cs typeface="Helvetica"/>
                          <a:sym typeface="Helvetica"/>
                        </a:rPr>
                        <a:t>tokens</a:t>
                      </a:r>
                    </a:p>
                  </a:txBody>
                  <a:tcPr marL="42228" marR="42228" marT="42228" marB="42228" horzOverflow="overflow"/>
                </a:tc>
                <a:tc>
                  <a:txBody>
                    <a:bodyPr/>
                    <a:lstStyle/>
                    <a:p>
                      <a:pPr algn="l" defTabSz="457200">
                        <a:lnSpc>
                          <a:spcPct val="100000"/>
                        </a:lnSpc>
                        <a:spcBef>
                          <a:spcPts val="0"/>
                        </a:spcBef>
                      </a:pPr>
                      <a:r>
                        <a:rPr sz="2200" dirty="0">
                          <a:latin typeface="Garamond" panose="02020404030301010803" pitchFamily="18" charset="0"/>
                          <a:ea typeface="Helvetica"/>
                          <a:cs typeface="Helvetica"/>
                          <a:sym typeface="Helvetica"/>
                        </a:rPr>
                        <a:t>Count of tokens (words) per tweet.</a:t>
                      </a:r>
                    </a:p>
                  </a:txBody>
                  <a:tcPr marL="42228" marR="42228" marT="42228" marB="42228" horzOverflow="overflow"/>
                </a:tc>
                <a:extLst>
                  <a:ext uri="{0D108BD9-81ED-4DB2-BD59-A6C34878D82A}">
                    <a16:rowId xmlns:a16="http://schemas.microsoft.com/office/drawing/2014/main" val="10003"/>
                  </a:ext>
                </a:extLst>
              </a:tr>
            </a:tbl>
          </a:graphicData>
        </a:graphic>
      </p:graphicFrame>
      <p:graphicFrame>
        <p:nvGraphicFramePr>
          <p:cNvPr id="7" name="Table 1-1">
            <a:extLst>
              <a:ext uri="{FF2B5EF4-FFF2-40B4-BE49-F238E27FC236}">
                <a16:creationId xmlns:a16="http://schemas.microsoft.com/office/drawing/2014/main" id="{D273BB91-0966-D2DA-A00F-8B639E34E9AC}"/>
              </a:ext>
            </a:extLst>
          </p:cNvPr>
          <p:cNvGraphicFramePr/>
          <p:nvPr/>
        </p:nvGraphicFramePr>
        <p:xfrm>
          <a:off x="405093" y="2978314"/>
          <a:ext cx="8556027" cy="2349504"/>
        </p:xfrm>
        <a:graphic>
          <a:graphicData uri="http://schemas.openxmlformats.org/drawingml/2006/table">
            <a:tbl>
              <a:tblPr/>
              <a:tblGrid>
                <a:gridCol w="1914577">
                  <a:extLst>
                    <a:ext uri="{9D8B030D-6E8A-4147-A177-3AD203B41FA5}">
                      <a16:colId xmlns:a16="http://schemas.microsoft.com/office/drawing/2014/main" val="20000"/>
                    </a:ext>
                  </a:extLst>
                </a:gridCol>
                <a:gridCol w="6641450">
                  <a:extLst>
                    <a:ext uri="{9D8B030D-6E8A-4147-A177-3AD203B41FA5}">
                      <a16:colId xmlns:a16="http://schemas.microsoft.com/office/drawing/2014/main" val="20001"/>
                    </a:ext>
                  </a:extLst>
                </a:gridCol>
              </a:tblGrid>
              <a:tr h="216167">
                <a:tc gridSpan="2">
                  <a:txBody>
                    <a:bodyPr/>
                    <a:lstStyle/>
                    <a:p>
                      <a:pPr algn="l" defTabSz="457200">
                        <a:lnSpc>
                          <a:spcPct val="100000"/>
                        </a:lnSpc>
                        <a:spcBef>
                          <a:spcPts val="0"/>
                        </a:spcBef>
                        <a:defRPr sz="2000" b="1">
                          <a:latin typeface="Helvetica"/>
                          <a:ea typeface="Helvetica"/>
                          <a:cs typeface="Helvetica"/>
                          <a:sym typeface="Helvetica"/>
                        </a:defRPr>
                      </a:pPr>
                      <a:r>
                        <a:rPr sz="2200" dirty="0">
                          <a:latin typeface="Garamond" panose="02020404030301010803" pitchFamily="18" charset="0"/>
                        </a:rPr>
                        <a:t>Lexical Diversity</a:t>
                      </a:r>
                      <a:endParaRPr sz="2200" b="0" dirty="0">
                        <a:latin typeface="Garamond" panose="02020404030301010803" pitchFamily="18" charset="0"/>
                        <a:ea typeface="Arial"/>
                        <a:cs typeface="Arial"/>
                        <a:sym typeface="Arial"/>
                      </a:endParaRPr>
                    </a:p>
                  </a:txBody>
                  <a:tcPr marL="42228" marR="42228" marT="42228" marB="42228" horzOverflow="overflow"/>
                </a:tc>
                <a:tc hMerge="1">
                  <a:txBody>
                    <a:bodyPr/>
                    <a:lstStyle/>
                    <a:p>
                      <a:endParaRPr lang="en-US"/>
                    </a:p>
                  </a:txBody>
                  <a:tcPr/>
                </a:tc>
                <a:extLst>
                  <a:ext uri="{0D108BD9-81ED-4DB2-BD59-A6C34878D82A}">
                    <a16:rowId xmlns:a16="http://schemas.microsoft.com/office/drawing/2014/main" val="10000"/>
                  </a:ext>
                </a:extLst>
              </a:tr>
              <a:tr h="216167">
                <a:tc>
                  <a:txBody>
                    <a:bodyPr/>
                    <a:lstStyle/>
                    <a:p>
                      <a:pPr algn="l" defTabSz="457200">
                        <a:lnSpc>
                          <a:spcPct val="100000"/>
                        </a:lnSpc>
                        <a:spcBef>
                          <a:spcPts val="0"/>
                        </a:spcBef>
                      </a:pPr>
                      <a:r>
                        <a:rPr sz="2200" b="1" i="1" dirty="0">
                          <a:latin typeface="Garamond" panose="02020404030301010803" pitchFamily="18" charset="0"/>
                          <a:ea typeface="Helvetica"/>
                          <a:cs typeface="Helvetica"/>
                          <a:sym typeface="Helvetica"/>
                        </a:rPr>
                        <a:t>C</a:t>
                      </a:r>
                    </a:p>
                  </a:txBody>
                  <a:tcPr marL="42228" marR="42228" marT="42228" marB="42228" horzOverflow="overflow"/>
                </a:tc>
                <a:tc>
                  <a:txBody>
                    <a:bodyPr/>
                    <a:lstStyle/>
                    <a:p>
                      <a:pPr algn="l" defTabSz="457200">
                        <a:lnSpc>
                          <a:spcPct val="100000"/>
                        </a:lnSpc>
                        <a:spcBef>
                          <a:spcPts val="0"/>
                        </a:spcBef>
                      </a:pPr>
                      <a:r>
                        <a:rPr sz="2200" dirty="0" err="1">
                          <a:latin typeface="Garamond" panose="02020404030301010803" pitchFamily="18" charset="0"/>
                          <a:ea typeface="Helvetica"/>
                          <a:cs typeface="Helvetica"/>
                          <a:sym typeface="Helvetica"/>
                        </a:rPr>
                        <a:t>Herdan's</a:t>
                      </a:r>
                      <a:r>
                        <a:rPr sz="2200" dirty="0">
                          <a:latin typeface="Garamond" panose="02020404030301010803" pitchFamily="18" charset="0"/>
                          <a:ea typeface="Helvetica"/>
                          <a:cs typeface="Helvetica"/>
                          <a:sym typeface="Helvetica"/>
                        </a:rPr>
                        <a:t> C (</a:t>
                      </a:r>
                      <a:r>
                        <a:rPr sz="2200" dirty="0" err="1">
                          <a:latin typeface="Garamond" panose="02020404030301010803" pitchFamily="18" charset="0"/>
                          <a:ea typeface="Helvetica"/>
                          <a:cs typeface="Helvetica"/>
                          <a:sym typeface="Helvetica"/>
                        </a:rPr>
                        <a:t>Herdan</a:t>
                      </a:r>
                      <a:r>
                        <a:rPr sz="2200" dirty="0">
                          <a:latin typeface="Garamond" panose="02020404030301010803" pitchFamily="18" charset="0"/>
                          <a:ea typeface="Helvetica"/>
                          <a:cs typeface="Helvetica"/>
                          <a:sym typeface="Helvetica"/>
                        </a:rPr>
                        <a:t>, 1960, as cited in Tweedie &amp; </a:t>
                      </a:r>
                      <a:r>
                        <a:rPr sz="2200" dirty="0" err="1">
                          <a:latin typeface="Garamond" panose="02020404030301010803" pitchFamily="18" charset="0"/>
                          <a:ea typeface="Helvetica"/>
                          <a:cs typeface="Helvetica"/>
                          <a:sym typeface="Helvetica"/>
                        </a:rPr>
                        <a:t>Baayen</a:t>
                      </a:r>
                      <a:r>
                        <a:rPr sz="2200" dirty="0">
                          <a:latin typeface="Garamond" panose="02020404030301010803" pitchFamily="18" charset="0"/>
                          <a:ea typeface="Helvetica"/>
                          <a:cs typeface="Helvetica"/>
                          <a:sym typeface="Helvetica"/>
                        </a:rPr>
                        <a:t>, 1998; sometimes referred to as </a:t>
                      </a:r>
                      <a:r>
                        <a:rPr sz="2200" dirty="0" err="1">
                          <a:latin typeface="Garamond" panose="02020404030301010803" pitchFamily="18" charset="0"/>
                          <a:ea typeface="Helvetica"/>
                          <a:cs typeface="Helvetica"/>
                          <a:sym typeface="Helvetica"/>
                        </a:rPr>
                        <a:t>LogTTR</a:t>
                      </a:r>
                      <a:r>
                        <a:rPr sz="2200" dirty="0">
                          <a:latin typeface="Garamond" panose="02020404030301010803" pitchFamily="18" charset="0"/>
                          <a:ea typeface="Helvetica"/>
                          <a:cs typeface="Helvetica"/>
                          <a:sym typeface="Helvetica"/>
                        </a:rPr>
                        <a:t>)</a:t>
                      </a:r>
                    </a:p>
                  </a:txBody>
                  <a:tcPr marL="42228" marR="42228" marT="42228" marB="42228" horzOverflow="overflow"/>
                </a:tc>
                <a:extLst>
                  <a:ext uri="{0D108BD9-81ED-4DB2-BD59-A6C34878D82A}">
                    <a16:rowId xmlns:a16="http://schemas.microsoft.com/office/drawing/2014/main" val="10001"/>
                  </a:ext>
                </a:extLst>
              </a:tr>
              <a:tr h="216167">
                <a:tc>
                  <a:txBody>
                    <a:bodyPr/>
                    <a:lstStyle/>
                    <a:p>
                      <a:pPr algn="l" defTabSz="457200">
                        <a:lnSpc>
                          <a:spcPct val="100000"/>
                        </a:lnSpc>
                        <a:spcBef>
                          <a:spcPts val="0"/>
                        </a:spcBef>
                      </a:pPr>
                      <a:r>
                        <a:rPr sz="2200" b="1" i="1" dirty="0">
                          <a:latin typeface="Garamond" panose="02020404030301010803" pitchFamily="18" charset="0"/>
                          <a:ea typeface="Helvetica"/>
                          <a:cs typeface="Helvetica"/>
                          <a:sym typeface="Helvetica"/>
                        </a:rPr>
                        <a:t>R</a:t>
                      </a:r>
                    </a:p>
                  </a:txBody>
                  <a:tcPr marL="42228" marR="42228" marT="42228" marB="42228" horzOverflow="overflow"/>
                </a:tc>
                <a:tc>
                  <a:txBody>
                    <a:bodyPr/>
                    <a:lstStyle/>
                    <a:p>
                      <a:pPr algn="l" defTabSz="457200">
                        <a:lnSpc>
                          <a:spcPct val="100000"/>
                        </a:lnSpc>
                        <a:spcBef>
                          <a:spcPts val="0"/>
                        </a:spcBef>
                      </a:pPr>
                      <a:r>
                        <a:rPr sz="2200" dirty="0">
                          <a:latin typeface="Garamond" panose="02020404030301010803" pitchFamily="18" charset="0"/>
                          <a:ea typeface="Helvetica"/>
                          <a:cs typeface="Helvetica"/>
                          <a:sym typeface="Helvetica"/>
                        </a:rPr>
                        <a:t>Guiraud's Root TTR (Guiraud, 1954, as cited in Tweedie &amp; </a:t>
                      </a:r>
                      <a:r>
                        <a:rPr sz="2200" dirty="0" err="1">
                          <a:latin typeface="Garamond" panose="02020404030301010803" pitchFamily="18" charset="0"/>
                          <a:ea typeface="Helvetica"/>
                          <a:cs typeface="Helvetica"/>
                          <a:sym typeface="Helvetica"/>
                        </a:rPr>
                        <a:t>Baayen</a:t>
                      </a:r>
                      <a:r>
                        <a:rPr sz="2200" dirty="0">
                          <a:latin typeface="Garamond" panose="02020404030301010803" pitchFamily="18" charset="0"/>
                          <a:ea typeface="Helvetica"/>
                          <a:cs typeface="Helvetica"/>
                          <a:sym typeface="Helvetica"/>
                        </a:rPr>
                        <a:t>, 1998)</a:t>
                      </a:r>
                    </a:p>
                  </a:txBody>
                  <a:tcPr marL="42228" marR="42228" marT="42228" marB="42228" horzOverflow="overflow"/>
                </a:tc>
                <a:extLst>
                  <a:ext uri="{0D108BD9-81ED-4DB2-BD59-A6C34878D82A}">
                    <a16:rowId xmlns:a16="http://schemas.microsoft.com/office/drawing/2014/main" val="10002"/>
                  </a:ext>
                </a:extLst>
              </a:tr>
              <a:tr h="309378">
                <a:tc>
                  <a:txBody>
                    <a:bodyPr/>
                    <a:lstStyle/>
                    <a:p>
                      <a:pPr algn="l" defTabSz="457200">
                        <a:lnSpc>
                          <a:spcPct val="100000"/>
                        </a:lnSpc>
                        <a:spcBef>
                          <a:spcPts val="0"/>
                        </a:spcBef>
                      </a:pPr>
                      <a:r>
                        <a:rPr sz="2200" b="1" i="1" dirty="0">
                          <a:latin typeface="Garamond" panose="02020404030301010803" pitchFamily="18" charset="0"/>
                          <a:ea typeface="Helvetica"/>
                          <a:cs typeface="Helvetica"/>
                          <a:sym typeface="Helvetica"/>
                        </a:rPr>
                        <a:t>TTR</a:t>
                      </a:r>
                    </a:p>
                  </a:txBody>
                  <a:tcPr marL="42228" marR="42228" marT="42228" marB="42228" horzOverflow="overflow"/>
                </a:tc>
                <a:tc>
                  <a:txBody>
                    <a:bodyPr/>
                    <a:lstStyle/>
                    <a:p>
                      <a:pPr algn="l" defTabSz="457200">
                        <a:lnSpc>
                          <a:spcPct val="100000"/>
                        </a:lnSpc>
                        <a:spcBef>
                          <a:spcPts val="0"/>
                        </a:spcBef>
                      </a:pPr>
                      <a:r>
                        <a:rPr sz="2200" dirty="0">
                          <a:latin typeface="Garamond" panose="02020404030301010803" pitchFamily="18" charset="0"/>
                          <a:ea typeface="Helvetica"/>
                          <a:cs typeface="Helvetica"/>
                          <a:sym typeface="Helvetica"/>
                        </a:rPr>
                        <a:t>The ordinary Type-Token Ratio</a:t>
                      </a:r>
                    </a:p>
                  </a:txBody>
                  <a:tcPr marL="42228" marR="42228" marT="42228" marB="42228"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70074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56B-14C7-8765-7112-7CED80CCE340}"/>
              </a:ext>
            </a:extLst>
          </p:cNvPr>
          <p:cNvSpPr>
            <a:spLocks noGrp="1"/>
          </p:cNvSpPr>
          <p:nvPr>
            <p:ph type="title"/>
          </p:nvPr>
        </p:nvSpPr>
        <p:spPr>
          <a:xfrm>
            <a:off x="539752" y="644400"/>
            <a:ext cx="11109600" cy="450979"/>
          </a:xfrm>
        </p:spPr>
        <p:txBody>
          <a:bodyPr>
            <a:normAutofit fontScale="90000"/>
          </a:bodyPr>
          <a:lstStyle/>
          <a:p>
            <a:r>
              <a:rPr lang="en-GB" dirty="0"/>
              <a:t>References</a:t>
            </a:r>
          </a:p>
        </p:txBody>
      </p:sp>
      <p:sp>
        <p:nvSpPr>
          <p:cNvPr id="4" name="Text Placeholder 3">
            <a:extLst>
              <a:ext uri="{FF2B5EF4-FFF2-40B4-BE49-F238E27FC236}">
                <a16:creationId xmlns:a16="http://schemas.microsoft.com/office/drawing/2014/main" id="{B731846E-2BAC-A393-B267-ED8566080A2D}"/>
              </a:ext>
            </a:extLst>
          </p:cNvPr>
          <p:cNvSpPr>
            <a:spLocks noGrp="1"/>
          </p:cNvSpPr>
          <p:nvPr>
            <p:ph type="body" idx="1"/>
          </p:nvPr>
        </p:nvSpPr>
        <p:spPr>
          <a:xfrm>
            <a:off x="539749" y="1095380"/>
            <a:ext cx="11252858" cy="4667242"/>
          </a:xfrm>
        </p:spPr>
        <p:txBody>
          <a:bodyPr/>
          <a:lstStyle/>
          <a:p>
            <a:pPr>
              <a:tabLst>
                <a:tab pos="-457200" algn="l"/>
              </a:tabLst>
            </a:pPr>
            <a:r>
              <a:rPr lang="en-US" sz="1800" dirty="0">
                <a:effectLst/>
                <a:latin typeface="Times New Roman" panose="02020603050405020304" pitchFamily="18" charset="0"/>
                <a:ea typeface="Times New Roman" panose="02020603050405020304" pitchFamily="18" charset="0"/>
              </a:rPr>
              <a:t>Al Baghal, T., Wenz, A., Serodio, P., Liu, S., Jessop, C., and Sloan, L. (2024). Linking Survey and LinkedIn Data: Understanding Usage and Consent Patterns, </a:t>
            </a:r>
            <a:r>
              <a:rPr lang="en-US" sz="1800" i="1" dirty="0">
                <a:effectLst/>
                <a:latin typeface="Times New Roman" panose="02020603050405020304" pitchFamily="18" charset="0"/>
                <a:ea typeface="Times New Roman" panose="02020603050405020304" pitchFamily="18" charset="0"/>
              </a:rPr>
              <a:t>Journal of Survey Statistics and Methodology</a:t>
            </a:r>
            <a:r>
              <a:rPr lang="en-US" sz="1800" dirty="0">
                <a:effectLst/>
                <a:latin typeface="Times New Roman" panose="02020603050405020304" pitchFamily="18" charset="0"/>
                <a:ea typeface="Times New Roman" panose="02020603050405020304" pitchFamily="18" charset="0"/>
              </a:rPr>
              <a:t>, smae029. </a:t>
            </a:r>
          </a:p>
          <a:p>
            <a:pPr>
              <a:tabLst>
                <a:tab pos="-457200" algn="l"/>
              </a:tabLst>
            </a:pPr>
            <a:r>
              <a:rPr lang="en-US" sz="1800" dirty="0">
                <a:effectLst/>
                <a:latin typeface="Times New Roman" panose="02020603050405020304" pitchFamily="18" charset="0"/>
                <a:ea typeface="Times New Roman" panose="02020603050405020304" pitchFamily="18" charset="0"/>
              </a:rPr>
              <a:t>Liu, S., Sloan, L., Al Baghal, T., Williams, M., Serôdio, P. and Jessop, C. (2024). Examining household effects on individual Twitter adoption: A multilevel analysis based on U.K. household survey data. </a:t>
            </a:r>
            <a:r>
              <a:rPr lang="en-US" sz="1800" i="1" dirty="0" err="1">
                <a:effectLst/>
                <a:latin typeface="Times New Roman" panose="02020603050405020304" pitchFamily="18" charset="0"/>
                <a:ea typeface="Times New Roman" panose="02020603050405020304" pitchFamily="18" charset="0"/>
              </a:rPr>
              <a:t>PLoS</a:t>
            </a:r>
            <a:r>
              <a:rPr lang="en-US" sz="1800" i="1" dirty="0">
                <a:effectLst/>
                <a:latin typeface="Times New Roman" panose="02020603050405020304" pitchFamily="18" charset="0"/>
                <a:ea typeface="Times New Roman" panose="02020603050405020304" pitchFamily="18" charset="0"/>
              </a:rPr>
              <a:t> One</a:t>
            </a:r>
            <a:r>
              <a:rPr lang="en-US" sz="1800" dirty="0">
                <a:effectLst/>
                <a:latin typeface="Times New Roman" panose="02020603050405020304" pitchFamily="18" charset="0"/>
                <a:ea typeface="Times New Roman" panose="02020603050405020304" pitchFamily="18" charset="0"/>
              </a:rPr>
              <a:t> </a:t>
            </a:r>
          </a:p>
          <a:p>
            <a:pPr>
              <a:tabLst>
                <a:tab pos="-457200" algn="l"/>
              </a:tabLst>
            </a:pPr>
            <a:r>
              <a:rPr lang="en-US" sz="1800" dirty="0">
                <a:effectLst/>
                <a:latin typeface="Times New Roman" panose="02020603050405020304" pitchFamily="18" charset="0"/>
                <a:ea typeface="Times New Roman" panose="02020603050405020304" pitchFamily="18" charset="0"/>
              </a:rPr>
              <a:t>Liu, S., Sloan, L., Al Baghal, T., Williams, M., Jessop, C., and Serôdio, P.(2024). Linking Survey with Twitter Data: Examining Associations among Smartphone Usage, Privacy Concern and Twitter Linkage Consent. </a:t>
            </a:r>
            <a:r>
              <a:rPr lang="en-US" sz="1800" i="1" dirty="0">
                <a:effectLst/>
                <a:latin typeface="Times New Roman" panose="02020603050405020304" pitchFamily="18" charset="0"/>
                <a:ea typeface="Times New Roman" panose="02020603050405020304" pitchFamily="18" charset="0"/>
              </a:rPr>
              <a:t>International Journal of Social Research Methodology</a:t>
            </a:r>
          </a:p>
          <a:p>
            <a:pPr>
              <a:tabLst>
                <a:tab pos="-457200" algn="l"/>
              </a:tabLst>
            </a:pPr>
            <a:r>
              <a:rPr lang="en-US" sz="1800" dirty="0">
                <a:effectLst/>
                <a:latin typeface="Times New Roman" panose="02020603050405020304" pitchFamily="18" charset="0"/>
                <a:ea typeface="Times New Roman" panose="02020603050405020304" pitchFamily="18" charset="0"/>
              </a:rPr>
              <a:t>Tanner, A.R., Di Cara, N.H., Maggio, V., Thomas, R., Boyd, A., Sloan, L., Al Baghal, T., MacLeod, J., Haworth, CMA, Davis, OSP (2023). </a:t>
            </a:r>
            <a:r>
              <a:rPr lang="en-US" sz="1800" dirty="0" err="1">
                <a:effectLst/>
                <a:latin typeface="Times New Roman" panose="02020603050405020304" pitchFamily="18" charset="0"/>
                <a:ea typeface="Times New Roman" panose="02020603050405020304" pitchFamily="18" charset="0"/>
              </a:rPr>
              <a:t>Epicosm</a:t>
            </a:r>
            <a:r>
              <a:rPr lang="en-US" sz="1800" dirty="0">
                <a:effectLst/>
                <a:latin typeface="Times New Roman" panose="02020603050405020304" pitchFamily="18" charset="0"/>
                <a:ea typeface="Times New Roman" panose="02020603050405020304" pitchFamily="18" charset="0"/>
              </a:rPr>
              <a:t>—a framework for linking online social media in epidemiological cohorts. </a:t>
            </a:r>
            <a:r>
              <a:rPr lang="en-US" sz="1800" i="1" dirty="0">
                <a:effectLst/>
                <a:latin typeface="Times New Roman" panose="02020603050405020304" pitchFamily="18" charset="0"/>
                <a:ea typeface="Times New Roman" panose="02020603050405020304" pitchFamily="18" charset="0"/>
              </a:rPr>
              <a:t>International Journal of Epidemiology:</a:t>
            </a:r>
            <a:r>
              <a:rPr lang="en-US" sz="1800" dirty="0">
                <a:effectLst/>
                <a:latin typeface="Times New Roman" panose="02020603050405020304" pitchFamily="18" charset="0"/>
                <a:ea typeface="Times New Roman" panose="02020603050405020304" pitchFamily="18" charset="0"/>
              </a:rPr>
              <a:t> 952–957 </a:t>
            </a:r>
          </a:p>
          <a:p>
            <a:pPr>
              <a:tabLst>
                <a:tab pos="-457200" algn="l"/>
              </a:tabLst>
            </a:pPr>
            <a:r>
              <a:rPr lang="en-US" sz="1800" dirty="0">
                <a:effectLst/>
                <a:latin typeface="Times New Roman" panose="02020603050405020304" pitchFamily="18" charset="0"/>
                <a:ea typeface="Times New Roman" panose="02020603050405020304" pitchFamily="18" charset="0"/>
              </a:rPr>
              <a:t>Sloan, L. Al Baghal, T, and Jessop, C. (2022) Linking Survey and Twitter Data: Informed Consent, Disclosure and Data Security. In L. Sloan, and A. Quan-Haase (eds.) </a:t>
            </a:r>
            <a:r>
              <a:rPr lang="en-US" sz="1800" i="1" dirty="0">
                <a:effectLst/>
                <a:latin typeface="Times New Roman" panose="02020603050405020304" pitchFamily="18" charset="0"/>
                <a:ea typeface="Times New Roman" panose="02020603050405020304" pitchFamily="18" charset="0"/>
              </a:rPr>
              <a:t>SAGE Handbook of Social Media Research Methods (2nd Ed) </a:t>
            </a:r>
            <a:r>
              <a:rPr lang="en-US" sz="1800" dirty="0">
                <a:effectLst/>
                <a:latin typeface="Times New Roman" panose="02020603050405020304" pitchFamily="18" charset="0"/>
                <a:ea typeface="Times New Roman" panose="02020603050405020304" pitchFamily="18" charset="0"/>
              </a:rPr>
              <a:t>p. 691-702.</a:t>
            </a:r>
            <a:endParaRPr lang="en-GB" sz="1800" dirty="0">
              <a:effectLst/>
              <a:latin typeface="Times New Roman" panose="02020603050405020304" pitchFamily="18" charset="0"/>
              <a:ea typeface="Times New Roman" panose="02020603050405020304" pitchFamily="18" charset="0"/>
            </a:endParaRPr>
          </a:p>
          <a:p>
            <a:pPr>
              <a:tabLst>
                <a:tab pos="-457200" algn="l"/>
              </a:tabLst>
            </a:pP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5" name="Slide Number Placeholder 4">
            <a:extLst>
              <a:ext uri="{FF2B5EF4-FFF2-40B4-BE49-F238E27FC236}">
                <a16:creationId xmlns:a16="http://schemas.microsoft.com/office/drawing/2014/main" id="{31971126-531C-391E-474C-168A6924D7E5}"/>
              </a:ext>
            </a:extLst>
          </p:cNvPr>
          <p:cNvSpPr>
            <a:spLocks noGrp="1"/>
          </p:cNvSpPr>
          <p:nvPr>
            <p:ph type="sldNum" sz="quarter" idx="2"/>
          </p:nvPr>
        </p:nvSpPr>
        <p:spPr/>
        <p:txBody>
          <a:bodyPr/>
          <a:lstStyle/>
          <a:p>
            <a:fld id="{86CB4B4D-7CA3-9044-876B-883B54F8677D}" type="slidenum">
              <a:rPr lang="en-GB" smtClean="0"/>
              <a:t>23</a:t>
            </a:fld>
            <a:endParaRPr lang="en-GB"/>
          </a:p>
        </p:txBody>
      </p:sp>
    </p:spTree>
    <p:extLst>
      <p:ext uri="{BB962C8B-B14F-4D97-AF65-F5344CB8AC3E}">
        <p14:creationId xmlns:p14="http://schemas.microsoft.com/office/powerpoint/2010/main" val="370254146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031C5-B746-D16F-0B37-819FA6A5D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1151A-43E8-FEBD-9158-45174A42CE30}"/>
              </a:ext>
            </a:extLst>
          </p:cNvPr>
          <p:cNvSpPr>
            <a:spLocks noGrp="1"/>
          </p:cNvSpPr>
          <p:nvPr>
            <p:ph type="title"/>
          </p:nvPr>
        </p:nvSpPr>
        <p:spPr>
          <a:xfrm>
            <a:off x="539752" y="644400"/>
            <a:ext cx="11109600" cy="450979"/>
          </a:xfrm>
        </p:spPr>
        <p:txBody>
          <a:bodyPr>
            <a:normAutofit fontScale="90000"/>
          </a:bodyPr>
          <a:lstStyle/>
          <a:p>
            <a:r>
              <a:rPr lang="en-GB" dirty="0"/>
              <a:t>References</a:t>
            </a:r>
          </a:p>
        </p:txBody>
      </p:sp>
      <p:sp>
        <p:nvSpPr>
          <p:cNvPr id="4" name="Text Placeholder 3">
            <a:extLst>
              <a:ext uri="{FF2B5EF4-FFF2-40B4-BE49-F238E27FC236}">
                <a16:creationId xmlns:a16="http://schemas.microsoft.com/office/drawing/2014/main" id="{FE01F200-3CAC-3F49-48B0-6E35B93CBD86}"/>
              </a:ext>
            </a:extLst>
          </p:cNvPr>
          <p:cNvSpPr>
            <a:spLocks noGrp="1"/>
          </p:cNvSpPr>
          <p:nvPr>
            <p:ph type="body" idx="1"/>
          </p:nvPr>
        </p:nvSpPr>
        <p:spPr>
          <a:xfrm>
            <a:off x="539749" y="1095379"/>
            <a:ext cx="11488966" cy="5207449"/>
          </a:xfrm>
        </p:spPr>
        <p:txBody>
          <a:bodyPr/>
          <a:lstStyle/>
          <a:p>
            <a:pPr>
              <a:tabLst>
                <a:tab pos="-457200" algn="l"/>
              </a:tabLst>
            </a:pPr>
            <a:r>
              <a:rPr lang="en-US" sz="1800" dirty="0">
                <a:effectLst/>
                <a:latin typeface="Times New Roman" panose="02020603050405020304" pitchFamily="18" charset="0"/>
                <a:ea typeface="Times New Roman" panose="02020603050405020304" pitchFamily="18" charset="0"/>
              </a:rPr>
              <a:t> Al Baghal, T., Wenz, A., Sloan, L., and Jessop, C. (2021). Linking Twitter and Survey Data: Quantity and Possible Biases. </a:t>
            </a:r>
            <a:r>
              <a:rPr lang="en-US" sz="1800" i="1" dirty="0">
                <a:effectLst/>
                <a:latin typeface="Times New Roman" panose="02020603050405020304" pitchFamily="18" charset="0"/>
                <a:ea typeface="Times New Roman" panose="02020603050405020304" pitchFamily="18" charset="0"/>
              </a:rPr>
              <a:t>EPJ Data Science, </a:t>
            </a:r>
            <a:r>
              <a:rPr lang="en-US" sz="1800" dirty="0">
                <a:effectLst/>
                <a:latin typeface="Times New Roman" panose="02020603050405020304" pitchFamily="18" charset="0"/>
                <a:ea typeface="Times New Roman" panose="02020603050405020304" pitchFamily="18" charset="0"/>
              </a:rPr>
              <a:t>10:32. </a:t>
            </a:r>
          </a:p>
          <a:p>
            <a:pPr>
              <a:tabLst>
                <a:tab pos="-457200" algn="l"/>
              </a:tabLst>
            </a:pPr>
            <a:r>
              <a:rPr lang="en-US" sz="1800" dirty="0">
                <a:effectLst/>
                <a:latin typeface="Times New Roman" panose="02020603050405020304" pitchFamily="18" charset="0"/>
                <a:ea typeface="Times New Roman" panose="02020603050405020304" pitchFamily="18" charset="0"/>
              </a:rPr>
              <a:t>Breuer, J., Al Baghal, T., Sloan, L., Bishop, L. Kondyli, D., and Linardis, A. (2021). Informed consent for linking survey and social media data: Differences between platforms and data types. </a:t>
            </a:r>
            <a:r>
              <a:rPr lang="en-US" sz="1800" i="1" dirty="0">
                <a:effectLst/>
                <a:latin typeface="Times New Roman" panose="02020603050405020304" pitchFamily="18" charset="0"/>
                <a:ea typeface="Times New Roman" panose="02020603050405020304" pitchFamily="18" charset="0"/>
              </a:rPr>
              <a:t>IASSIST Quarterly, </a:t>
            </a:r>
            <a:r>
              <a:rPr lang="en-US" sz="1800" dirty="0">
                <a:effectLst/>
                <a:latin typeface="Times New Roman" panose="02020603050405020304" pitchFamily="18" charset="0"/>
                <a:ea typeface="Times New Roman" panose="02020603050405020304" pitchFamily="18" charset="0"/>
              </a:rPr>
              <a:t>45(1),</a:t>
            </a:r>
            <a:r>
              <a:rPr lang="en-US" sz="1800" i="1" dirty="0">
                <a:effectLst/>
                <a:latin typeface="Times New Roman" panose="02020603050405020304" pitchFamily="18" charset="0"/>
                <a:ea typeface="Times New Roman" panose="02020603050405020304" pitchFamily="18" charset="0"/>
              </a:rPr>
              <a:t> </a:t>
            </a:r>
          </a:p>
          <a:p>
            <a:pP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 Cara, N.H., Boyd, A., Tanner, A.R., Al Baghal, T., Calderwood, L., Sloan, L.S., Davis, O.S.P., and Haworth, C.M.A. (2020).  Views on social media and its linkage to longitudinal data from two generations of a UK cohort study.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Wellcome</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Open Research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5:44</a:t>
            </a:r>
            <a:endParaRPr lang="en-GB" sz="1800" dirty="0">
              <a:effectLst/>
              <a:latin typeface="Times New Roman" panose="02020603050405020304" pitchFamily="18" charset="0"/>
              <a:ea typeface="Times New Roman" panose="02020603050405020304" pitchFamily="18" charset="0"/>
            </a:endParaRPr>
          </a:p>
          <a:p>
            <a:pPr>
              <a:lnSpc>
                <a:spcPct val="120000"/>
              </a:lnSpc>
              <a:spcBef>
                <a:spcPts val="600"/>
              </a:spcBef>
              <a:spcAft>
                <a:spcPts val="600"/>
              </a:spcAft>
              <a:tabLst>
                <a:tab pos="-457200" algn="l"/>
                <a:tab pos="450215" algn="l"/>
              </a:tabLst>
            </a:pPr>
            <a:r>
              <a:rPr lang="en-GB" sz="1800" dirty="0">
                <a:effectLst/>
                <a:latin typeface="Times New Roman" panose="02020603050405020304" pitchFamily="18" charset="0"/>
                <a:ea typeface="Times New Roman" panose="02020603050405020304" pitchFamily="18" charset="0"/>
              </a:rPr>
              <a:t>Sloan, L., Jessop, C., Al Baghal, T., and Williams, M. (2020). Linking Survey and Twitter Data: Informed Consent, Disclosure, Security, and Archiving. </a:t>
            </a:r>
            <a:r>
              <a:rPr lang="en-GB" sz="1800" i="1" dirty="0">
                <a:effectLst/>
                <a:latin typeface="Times New Roman" panose="02020603050405020304" pitchFamily="18" charset="0"/>
                <a:ea typeface="Times New Roman" panose="02020603050405020304" pitchFamily="18" charset="0"/>
              </a:rPr>
              <a:t>Journal of Empirical Research on Human Research Ethics</a:t>
            </a:r>
            <a:r>
              <a:rPr lang="en-GB" sz="1800" dirty="0">
                <a:effectLst/>
                <a:latin typeface="Times New Roman" panose="02020603050405020304" pitchFamily="18" charset="0"/>
                <a:ea typeface="Times New Roman" panose="02020603050405020304" pitchFamily="18" charset="0"/>
              </a:rPr>
              <a:t>, 15:63-76 </a:t>
            </a:r>
          </a:p>
          <a:p>
            <a:pPr>
              <a:lnSpc>
                <a:spcPct val="120000"/>
              </a:lnSpc>
              <a:spcBef>
                <a:spcPts val="600"/>
              </a:spcBef>
              <a:spcAft>
                <a:spcPts val="600"/>
              </a:spcAft>
              <a:tabLst>
                <a:tab pos="-457200" algn="l"/>
                <a:tab pos="450215" algn="l"/>
              </a:tabLst>
            </a:pPr>
            <a:r>
              <a:rPr lang="en-US" sz="1800" dirty="0">
                <a:effectLst/>
                <a:latin typeface="Times New Roman" panose="02020603050405020304" pitchFamily="18" charset="0"/>
                <a:ea typeface="Times New Roman" panose="02020603050405020304" pitchFamily="18" charset="0"/>
              </a:rPr>
              <a:t>Al Baghal, T., Sloan, L., Jessop, C., Williams, M., and Burnap, P. (2020). Linking Twitter and Survey Data: The Impact of Survey Mode and Demographics on Consent Rates Across Three UK Studies. </a:t>
            </a:r>
            <a:r>
              <a:rPr lang="en-US" sz="1800" i="1" dirty="0">
                <a:effectLst/>
                <a:latin typeface="Times New Roman" panose="02020603050405020304" pitchFamily="18" charset="0"/>
                <a:ea typeface="Times New Roman" panose="02020603050405020304" pitchFamily="18" charset="0"/>
              </a:rPr>
              <a:t>Social Science Computer Review</a:t>
            </a:r>
            <a:r>
              <a:rPr lang="en-US" sz="1800" dirty="0">
                <a:effectLst/>
                <a:latin typeface="Univers" panose="020B0503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38: 517-532</a:t>
            </a: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5" name="Slide Number Placeholder 4">
            <a:extLst>
              <a:ext uri="{FF2B5EF4-FFF2-40B4-BE49-F238E27FC236}">
                <a16:creationId xmlns:a16="http://schemas.microsoft.com/office/drawing/2014/main" id="{20137E2D-81E2-E067-3391-133DAB896E1F}"/>
              </a:ext>
            </a:extLst>
          </p:cNvPr>
          <p:cNvSpPr>
            <a:spLocks noGrp="1"/>
          </p:cNvSpPr>
          <p:nvPr>
            <p:ph type="sldNum" sz="quarter" idx="2"/>
          </p:nvPr>
        </p:nvSpPr>
        <p:spPr/>
        <p:txBody>
          <a:bodyPr/>
          <a:lstStyle/>
          <a:p>
            <a:fld id="{86CB4B4D-7CA3-9044-876B-883B54F8677D}" type="slidenum">
              <a:rPr lang="en-GB" smtClean="0"/>
              <a:t>24</a:t>
            </a:fld>
            <a:endParaRPr lang="en-GB"/>
          </a:p>
        </p:txBody>
      </p:sp>
    </p:spTree>
    <p:extLst>
      <p:ext uri="{BB962C8B-B14F-4D97-AF65-F5344CB8AC3E}">
        <p14:creationId xmlns:p14="http://schemas.microsoft.com/office/powerpoint/2010/main" val="35450707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F27-F7E6-4B49-BAA7-8B3517F3C380}"/>
              </a:ext>
            </a:extLst>
          </p:cNvPr>
          <p:cNvSpPr>
            <a:spLocks noGrp="1"/>
          </p:cNvSpPr>
          <p:nvPr>
            <p:ph type="title"/>
          </p:nvPr>
        </p:nvSpPr>
        <p:spPr/>
        <p:txBody>
          <a:bodyPr>
            <a:normAutofit/>
          </a:bodyPr>
          <a:lstStyle/>
          <a:p>
            <a:r>
              <a:rPr lang="en-GB" sz="3600" dirty="0"/>
              <a:t>What are we trying to do, and why?</a:t>
            </a:r>
          </a:p>
        </p:txBody>
      </p:sp>
      <p:sp>
        <p:nvSpPr>
          <p:cNvPr id="3" name="Content Placeholder 2">
            <a:extLst>
              <a:ext uri="{FF2B5EF4-FFF2-40B4-BE49-F238E27FC236}">
                <a16:creationId xmlns:a16="http://schemas.microsoft.com/office/drawing/2014/main" id="{4312C4F2-F2FB-44DC-8FD5-4D29C39587DE}"/>
              </a:ext>
            </a:extLst>
          </p:cNvPr>
          <p:cNvSpPr>
            <a:spLocks noGrp="1"/>
          </p:cNvSpPr>
          <p:nvPr>
            <p:ph idx="1"/>
          </p:nvPr>
        </p:nvSpPr>
        <p:spPr/>
        <p:txBody>
          <a:bodyPr/>
          <a:lstStyle/>
          <a:p>
            <a:pPr lvl="1"/>
            <a:r>
              <a:rPr lang="en-GB" sz="2800" dirty="0"/>
              <a:t>Link survey participants’ answers to publicly available information from their Twitter accounts</a:t>
            </a:r>
          </a:p>
          <a:p>
            <a:pPr lvl="1"/>
            <a:r>
              <a:rPr lang="en-GB" sz="2800" dirty="0"/>
              <a:t>Allows survey data to benefit from real-time, ‘natural’ behavioural and attitudinal data</a:t>
            </a:r>
          </a:p>
          <a:p>
            <a:pPr lvl="1"/>
            <a:r>
              <a:rPr lang="en-GB" sz="2800" dirty="0"/>
              <a:t>Adds the ‘who’ to Twitter data – creates a sample frame, and allows for the analysis of different groups</a:t>
            </a:r>
          </a:p>
          <a:p>
            <a:pPr lvl="1"/>
            <a:r>
              <a:rPr lang="en-GB" sz="2800" dirty="0"/>
              <a:t>Complement, not contrast</a:t>
            </a:r>
          </a:p>
          <a:p>
            <a:endParaRPr lang="en-GB" dirty="0"/>
          </a:p>
        </p:txBody>
      </p:sp>
      <p:sp>
        <p:nvSpPr>
          <p:cNvPr id="4" name="Slide Number Placeholder 3">
            <a:extLst>
              <a:ext uri="{FF2B5EF4-FFF2-40B4-BE49-F238E27FC236}">
                <a16:creationId xmlns:a16="http://schemas.microsoft.com/office/drawing/2014/main" id="{46D77A9F-450F-48C8-99C6-E1412588AD9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215E57-5206-D342-989E-1946E81C3CBF}" type="slidenum">
              <a:rPr kumimoji="0" lang="en-GB" sz="9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9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2037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83372" y="536124"/>
            <a:ext cx="5519738" cy="857250"/>
          </a:xfrm>
        </p:spPr>
        <p:txBody>
          <a:bodyPr>
            <a:normAutofit/>
          </a:bodyPr>
          <a:lstStyle/>
          <a:p>
            <a:r>
              <a:rPr lang="en-GB" altLang="en-US" dirty="0"/>
              <a:t>Social Media (in the UK)</a:t>
            </a:r>
          </a:p>
        </p:txBody>
      </p:sp>
      <p:sp>
        <p:nvSpPr>
          <p:cNvPr id="3" name="Content Placeholder 2"/>
          <p:cNvSpPr>
            <a:spLocks noGrp="1"/>
          </p:cNvSpPr>
          <p:nvPr>
            <p:ph idx="1"/>
          </p:nvPr>
        </p:nvSpPr>
        <p:spPr>
          <a:xfrm>
            <a:off x="783372" y="1393374"/>
            <a:ext cx="8172908" cy="4719824"/>
          </a:xfrm>
        </p:spPr>
        <p:txBody>
          <a:bodyPr>
            <a:normAutofit fontScale="92500" lnSpcReduction="10000"/>
          </a:bodyPr>
          <a:lstStyle/>
          <a:p>
            <a:pPr>
              <a:defRPr/>
            </a:pPr>
            <a:r>
              <a:rPr lang="en-GB" sz="3200" dirty="0"/>
              <a:t>2011: 45% access Internet to use social media</a:t>
            </a:r>
          </a:p>
          <a:p>
            <a:pPr>
              <a:defRPr/>
            </a:pPr>
            <a:r>
              <a:rPr lang="en-GB" sz="3200" dirty="0"/>
              <a:t>2023: 89% access Internet to use social media</a:t>
            </a:r>
          </a:p>
          <a:p>
            <a:pPr marL="600075" lvl="1" indent="-257175">
              <a:defRPr/>
            </a:pPr>
            <a:r>
              <a:rPr lang="en-GB" sz="2400" dirty="0"/>
              <a:t>99% of 16-24; 98% of 25-34; 95% of 35-44; 92% 45-54</a:t>
            </a:r>
          </a:p>
          <a:p>
            <a:pPr marL="0" lvl="1" indent="0">
              <a:defRPr/>
            </a:pPr>
            <a:endParaRPr lang="en-GB" sz="2400" dirty="0"/>
          </a:p>
          <a:p>
            <a:pPr marL="257175" lvl="1" indent="-257175">
              <a:defRPr/>
            </a:pPr>
            <a:r>
              <a:rPr lang="en-GB" sz="2400" dirty="0"/>
              <a:t>69% Facebook</a:t>
            </a:r>
          </a:p>
          <a:p>
            <a:pPr marL="257175" lvl="1" indent="-257175">
              <a:defRPr/>
            </a:pPr>
            <a:r>
              <a:rPr lang="en-GB" sz="2400" dirty="0"/>
              <a:t>51% Instagram</a:t>
            </a:r>
          </a:p>
          <a:p>
            <a:pPr marL="257175" lvl="1" indent="-257175">
              <a:defRPr/>
            </a:pPr>
            <a:r>
              <a:rPr lang="en-GB" sz="2400" dirty="0"/>
              <a:t>36% TikTok</a:t>
            </a:r>
          </a:p>
          <a:p>
            <a:pPr marL="257175" lvl="1" indent="-257175">
              <a:defRPr/>
            </a:pPr>
            <a:r>
              <a:rPr lang="en-GB" sz="2400" dirty="0"/>
              <a:t>29% Twitter</a:t>
            </a:r>
          </a:p>
          <a:p>
            <a:pPr marL="257175" lvl="1" indent="-257175">
              <a:defRPr/>
            </a:pPr>
            <a:r>
              <a:rPr lang="en-GB" sz="2400" dirty="0"/>
              <a:t>26% Snapchat</a:t>
            </a:r>
          </a:p>
          <a:p>
            <a:pPr marL="257175" lvl="1" indent="-257175">
              <a:defRPr/>
            </a:pPr>
            <a:r>
              <a:rPr lang="en-GB" sz="2400" dirty="0"/>
              <a:t>18% LinkedIn</a:t>
            </a:r>
          </a:p>
        </p:txBody>
      </p:sp>
    </p:spTree>
    <p:extLst>
      <p:ext uri="{BB962C8B-B14F-4D97-AF65-F5344CB8AC3E}">
        <p14:creationId xmlns:p14="http://schemas.microsoft.com/office/powerpoint/2010/main" val="396179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2BB8873-C7FF-439E-B295-288C29E27AE0}"/>
              </a:ext>
            </a:extLst>
          </p:cNvPr>
          <p:cNvSpPr>
            <a:spLocks noGrp="1" noChangeArrowheads="1"/>
          </p:cNvSpPr>
          <p:nvPr>
            <p:ph type="title"/>
          </p:nvPr>
        </p:nvSpPr>
        <p:spPr>
          <a:xfrm>
            <a:off x="346790" y="553244"/>
            <a:ext cx="7720013" cy="1143000"/>
          </a:xfrm>
        </p:spPr>
        <p:txBody>
          <a:bodyPr/>
          <a:lstStyle/>
          <a:p>
            <a:r>
              <a:rPr lang="en-GB" dirty="0"/>
              <a:t>Archiving and Sharing</a:t>
            </a:r>
            <a:endParaRPr lang="en-GB" altLang="en-US" dirty="0"/>
          </a:p>
        </p:txBody>
      </p:sp>
      <p:sp>
        <p:nvSpPr>
          <p:cNvPr id="4100" name="Rectangle 3">
            <a:extLst>
              <a:ext uri="{FF2B5EF4-FFF2-40B4-BE49-F238E27FC236}">
                <a16:creationId xmlns:a16="http://schemas.microsoft.com/office/drawing/2014/main" id="{ADB694D8-5E71-4C8C-8E53-4705C77F7DBF}"/>
              </a:ext>
            </a:extLst>
          </p:cNvPr>
          <p:cNvSpPr>
            <a:spLocks noGrp="1" noChangeArrowheads="1"/>
          </p:cNvSpPr>
          <p:nvPr>
            <p:ph type="body" idx="1"/>
          </p:nvPr>
        </p:nvSpPr>
        <p:spPr>
          <a:xfrm>
            <a:off x="551384" y="1124744"/>
            <a:ext cx="8294688" cy="4895850"/>
          </a:xfrm>
        </p:spPr>
        <p:txBody>
          <a:bodyPr/>
          <a:lstStyle/>
          <a:p>
            <a:pPr marL="457200" indent="-457200">
              <a:lnSpc>
                <a:spcPct val="100000"/>
              </a:lnSpc>
              <a:spcBef>
                <a:spcPts val="600"/>
              </a:spcBef>
              <a:spcAft>
                <a:spcPts val="600"/>
              </a:spcAft>
              <a:buFont typeface="Arial" panose="020B0604020202020204" pitchFamily="34" charset="0"/>
              <a:buChar char="•"/>
            </a:pPr>
            <a:r>
              <a:rPr lang="en-GB" sz="2600" dirty="0"/>
              <a:t>Archiving and sharing of data is important: </a:t>
            </a:r>
          </a:p>
          <a:p>
            <a:pPr marL="457200" indent="-457200">
              <a:lnSpc>
                <a:spcPct val="100000"/>
              </a:lnSpc>
              <a:spcBef>
                <a:spcPts val="600"/>
              </a:spcBef>
              <a:spcAft>
                <a:spcPts val="600"/>
              </a:spcAft>
              <a:buFont typeface="Arial" panose="020B0604020202020204" pitchFamily="34" charset="0"/>
              <a:buChar char="•"/>
            </a:pPr>
            <a:r>
              <a:rPr lang="en-US" sz="2600" dirty="0"/>
              <a:t>Replication of results </a:t>
            </a:r>
          </a:p>
          <a:p>
            <a:pPr marL="457200" indent="-457200">
              <a:lnSpc>
                <a:spcPct val="100000"/>
              </a:lnSpc>
              <a:spcBef>
                <a:spcPts val="600"/>
              </a:spcBef>
              <a:spcAft>
                <a:spcPts val="600"/>
              </a:spcAft>
              <a:buFont typeface="Arial" panose="020B0604020202020204" pitchFamily="34" charset="0"/>
              <a:buChar char="•"/>
            </a:pPr>
            <a:r>
              <a:rPr lang="en-US" sz="2600" dirty="0"/>
              <a:t>Maximise value of data </a:t>
            </a:r>
          </a:p>
          <a:p>
            <a:pPr marL="457200" indent="-457200">
              <a:lnSpc>
                <a:spcPct val="100000"/>
              </a:lnSpc>
              <a:spcBef>
                <a:spcPts val="600"/>
              </a:spcBef>
              <a:spcAft>
                <a:spcPts val="600"/>
              </a:spcAft>
              <a:buFont typeface="Arial" panose="020B0604020202020204" pitchFamily="34" charset="0"/>
              <a:buChar char="•"/>
            </a:pPr>
            <a:endParaRPr lang="en-US" sz="2600" dirty="0"/>
          </a:p>
          <a:p>
            <a:pPr marL="457200" indent="-457200">
              <a:lnSpc>
                <a:spcPct val="100000"/>
              </a:lnSpc>
              <a:spcBef>
                <a:spcPts val="600"/>
              </a:spcBef>
              <a:spcAft>
                <a:spcPts val="600"/>
              </a:spcAft>
              <a:buFont typeface="Arial" panose="020B0604020202020204" pitchFamily="34" charset="0"/>
              <a:buChar char="•"/>
            </a:pPr>
            <a:r>
              <a:rPr lang="en-US" sz="2600" dirty="0"/>
              <a:t>Particular issues: </a:t>
            </a:r>
          </a:p>
          <a:p>
            <a:pPr marL="457200" indent="-457200">
              <a:lnSpc>
                <a:spcPct val="100000"/>
              </a:lnSpc>
              <a:spcBef>
                <a:spcPts val="600"/>
              </a:spcBef>
              <a:spcAft>
                <a:spcPts val="600"/>
              </a:spcAft>
              <a:buFont typeface="Arial" panose="020B0604020202020204" pitchFamily="34" charset="0"/>
              <a:buChar char="•"/>
            </a:pPr>
            <a:r>
              <a:rPr lang="en-GB" sz="2600" dirty="0"/>
              <a:t>Who is responsible for maintaining the data? </a:t>
            </a:r>
          </a:p>
          <a:p>
            <a:pPr marL="457200" indent="-457200">
              <a:lnSpc>
                <a:spcPct val="100000"/>
              </a:lnSpc>
              <a:spcBef>
                <a:spcPts val="600"/>
              </a:spcBef>
              <a:spcAft>
                <a:spcPts val="600"/>
              </a:spcAft>
              <a:buFont typeface="Arial" panose="020B0604020202020204" pitchFamily="34" charset="0"/>
              <a:buChar char="•"/>
            </a:pPr>
            <a:r>
              <a:rPr lang="en-US" sz="2600" dirty="0"/>
              <a:t>Deleted Tweets/withdrawn consent </a:t>
            </a:r>
          </a:p>
          <a:p>
            <a:pPr marL="925200" lvl="2" indent="-457200">
              <a:lnSpc>
                <a:spcPct val="100000"/>
              </a:lnSpc>
              <a:spcAft>
                <a:spcPts val="600"/>
              </a:spcAft>
            </a:pPr>
            <a:r>
              <a:rPr lang="en-US" sz="2600" dirty="0"/>
              <a:t>Multiple consent requests in longitudinal survey?</a:t>
            </a:r>
          </a:p>
          <a:p>
            <a:pPr marL="457200" indent="-457200">
              <a:lnSpc>
                <a:spcPct val="100000"/>
              </a:lnSpc>
              <a:spcBef>
                <a:spcPts val="600"/>
              </a:spcBef>
              <a:spcAft>
                <a:spcPts val="600"/>
              </a:spcAft>
              <a:buFont typeface="Arial" panose="020B0604020202020204" pitchFamily="34" charset="0"/>
              <a:buChar char="•"/>
            </a:pPr>
            <a:r>
              <a:rPr lang="en-GB" sz="2600" dirty="0"/>
              <a:t>Legal issues of sharing Twitter datasets </a:t>
            </a:r>
          </a:p>
          <a:p>
            <a:pPr marL="457200" indent="-457200" eaLnBrk="1" hangingPunct="1">
              <a:lnSpc>
                <a:spcPct val="100000"/>
              </a:lnSpc>
              <a:spcBef>
                <a:spcPts val="600"/>
              </a:spcBef>
              <a:spcAft>
                <a:spcPts val="600"/>
              </a:spcAft>
              <a:buFont typeface="Arial" panose="020B0604020202020204" pitchFamily="34" charset="0"/>
              <a:buChar char="•"/>
              <a:defRPr/>
            </a:pPr>
            <a:endParaRPr lang="en-GB" altLang="en-US" sz="3000" dirty="0"/>
          </a:p>
          <a:p>
            <a:pPr eaLnBrk="1" hangingPunct="1">
              <a:defRPr/>
            </a:pPr>
            <a:endParaRPr lang="en-GB" altLang="en-US" dirty="0"/>
          </a:p>
        </p:txBody>
      </p:sp>
    </p:spTree>
    <p:extLst>
      <p:ext uri="{BB962C8B-B14F-4D97-AF65-F5344CB8AC3E}">
        <p14:creationId xmlns:p14="http://schemas.microsoft.com/office/powerpoint/2010/main" val="408067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890E-357A-CFDF-1DE0-84A7DF179033}"/>
              </a:ext>
            </a:extLst>
          </p:cNvPr>
          <p:cNvSpPr>
            <a:spLocks noGrp="1"/>
          </p:cNvSpPr>
          <p:nvPr>
            <p:ph type="title"/>
          </p:nvPr>
        </p:nvSpPr>
        <p:spPr>
          <a:xfrm>
            <a:off x="539749" y="697106"/>
            <a:ext cx="11109600" cy="885600"/>
          </a:xfrm>
        </p:spPr>
        <p:txBody>
          <a:bodyPr>
            <a:normAutofit/>
          </a:bodyPr>
          <a:lstStyle/>
          <a:p>
            <a:r>
              <a:rPr lang="en-GB" sz="3600" dirty="0"/>
              <a:t>Data Used </a:t>
            </a:r>
          </a:p>
        </p:txBody>
      </p:sp>
      <p:sp>
        <p:nvSpPr>
          <p:cNvPr id="3" name="Content Placeholder 2">
            <a:extLst>
              <a:ext uri="{FF2B5EF4-FFF2-40B4-BE49-F238E27FC236}">
                <a16:creationId xmlns:a16="http://schemas.microsoft.com/office/drawing/2014/main" id="{2CB0BA97-0C94-E1E1-51EE-F41D113EFC08}"/>
              </a:ext>
            </a:extLst>
          </p:cNvPr>
          <p:cNvSpPr>
            <a:spLocks noGrp="1"/>
          </p:cNvSpPr>
          <p:nvPr>
            <p:ph idx="1"/>
          </p:nvPr>
        </p:nvSpPr>
        <p:spPr>
          <a:xfrm>
            <a:off x="539749" y="1366806"/>
            <a:ext cx="11340920" cy="4393551"/>
          </a:xfrm>
        </p:spPr>
        <p:txBody>
          <a:bodyPr/>
          <a:lstStyle/>
          <a:p>
            <a:r>
              <a:rPr lang="en-GB" sz="2800" dirty="0"/>
              <a:t>Innovation Panel (IP) Wave 10</a:t>
            </a:r>
            <a:endParaRPr lang="en-GB" sz="2200" dirty="0"/>
          </a:p>
          <a:p>
            <a:pPr marL="1165225" indent="-457200">
              <a:spcBef>
                <a:spcPts val="0"/>
              </a:spcBef>
              <a:buFont typeface="Arial" panose="020B0604020202020204" pitchFamily="34" charset="0"/>
              <a:buChar char="•"/>
            </a:pPr>
            <a:r>
              <a:rPr lang="en-GB" sz="2200" dirty="0"/>
              <a:t>Part of Understanding Society </a:t>
            </a:r>
          </a:p>
          <a:p>
            <a:pPr marL="1165225" indent="-457200">
              <a:spcBef>
                <a:spcPts val="0"/>
              </a:spcBef>
              <a:buFont typeface="Arial" panose="020B0604020202020204" pitchFamily="34" charset="0"/>
              <a:buChar char="•"/>
            </a:pPr>
            <a:r>
              <a:rPr lang="en-GB" sz="2200" dirty="0"/>
              <a:t>Annual probability panel, focus on experiments</a:t>
            </a:r>
          </a:p>
          <a:p>
            <a:pPr marL="1165225" indent="-457200">
              <a:spcBef>
                <a:spcPts val="0"/>
              </a:spcBef>
              <a:buFont typeface="Arial" panose="020B0604020202020204" pitchFamily="34" charset="0"/>
              <a:buChar char="•"/>
            </a:pPr>
            <a:r>
              <a:rPr lang="en-GB" sz="2200" dirty="0"/>
              <a:t>Fielded Summer/Autumn 2017</a:t>
            </a:r>
          </a:p>
          <a:p>
            <a:pPr marL="1165225" indent="-457200">
              <a:spcBef>
                <a:spcPts val="0"/>
              </a:spcBef>
              <a:buFont typeface="Arial" panose="020B0604020202020204" pitchFamily="34" charset="0"/>
              <a:buChar char="•"/>
            </a:pPr>
            <a:r>
              <a:rPr lang="en-GB" sz="2200" dirty="0"/>
              <a:t>N= 1945</a:t>
            </a:r>
          </a:p>
          <a:p>
            <a:pPr marL="1165225" indent="-457200">
              <a:spcBef>
                <a:spcPts val="0"/>
              </a:spcBef>
              <a:buFont typeface="Arial" panose="020B0604020202020204" pitchFamily="34" charset="0"/>
              <a:buChar char="•"/>
            </a:pPr>
            <a:r>
              <a:rPr lang="en-GB" sz="2200" dirty="0"/>
              <a:t>RR = 52.4%</a:t>
            </a:r>
          </a:p>
          <a:p>
            <a:pPr>
              <a:spcBef>
                <a:spcPts val="0"/>
              </a:spcBef>
            </a:pPr>
            <a:endParaRPr lang="en-GB" sz="2200" dirty="0"/>
          </a:p>
          <a:p>
            <a:pPr>
              <a:spcBef>
                <a:spcPts val="0"/>
              </a:spcBef>
              <a:spcAft>
                <a:spcPts val="1200"/>
              </a:spcAft>
            </a:pPr>
            <a:r>
              <a:rPr lang="en-GB" sz="2800" dirty="0"/>
              <a:t>Tweets collected from June 2007 – February 2023</a:t>
            </a:r>
            <a:endParaRPr lang="en-GB" sz="2400" dirty="0"/>
          </a:p>
          <a:p>
            <a:pPr>
              <a:spcBef>
                <a:spcPts val="0"/>
              </a:spcBef>
            </a:pPr>
            <a:r>
              <a:rPr lang="en-GB" sz="2800" dirty="0"/>
              <a:t>Part of larger study – linkage asked in 6 other surveys/waves</a:t>
            </a:r>
          </a:p>
          <a:p>
            <a:pPr marL="925200" lvl="2" indent="-457200">
              <a:spcBef>
                <a:spcPts val="0"/>
              </a:spcBef>
            </a:pPr>
            <a:r>
              <a:rPr lang="en-GB" sz="2400" dirty="0"/>
              <a:t>Only IP10 used for deposit</a:t>
            </a:r>
          </a:p>
          <a:p>
            <a:r>
              <a:rPr lang="en-GB" sz="2200" dirty="0"/>
              <a:t>	</a:t>
            </a:r>
          </a:p>
          <a:p>
            <a:pPr marL="1165225" indent="-457200">
              <a:spcBef>
                <a:spcPts val="0"/>
              </a:spcBef>
              <a:buFont typeface="Arial" panose="020B0604020202020204" pitchFamily="34" charset="0"/>
              <a:buChar char="•"/>
            </a:pPr>
            <a:endParaRPr lang="en-GB" sz="2200" dirty="0"/>
          </a:p>
        </p:txBody>
      </p:sp>
      <p:sp>
        <p:nvSpPr>
          <p:cNvPr id="4" name="Slide Number Placeholder 3">
            <a:extLst>
              <a:ext uri="{FF2B5EF4-FFF2-40B4-BE49-F238E27FC236}">
                <a16:creationId xmlns:a16="http://schemas.microsoft.com/office/drawing/2014/main" id="{20DA6B70-8E6C-6832-649F-42BF0B1BB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215E57-5206-D342-989E-1946E81C3CBF}" type="slidenum">
              <a:rPr kumimoji="0" lang="en-GB" sz="9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900" b="0" i="0" u="none" strike="noStrike" kern="1200" cap="none" spc="0" normalizeH="0" baseline="0" noProof="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9083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4472" y="561196"/>
            <a:ext cx="5976876" cy="615692"/>
          </a:xfrm>
          <a:prstGeom prst="rect">
            <a:avLst/>
          </a:prstGeom>
        </p:spPr>
        <p:txBody>
          <a:bodyPr vert="horz" wrap="square" lIns="0" tIns="122058" rIns="0" bIns="0" rtlCol="0">
            <a:spAutoFit/>
          </a:bodyPr>
          <a:lstStyle/>
          <a:p>
            <a:pPr marL="25168">
              <a:spcBef>
                <a:spcPts val="959"/>
              </a:spcBef>
            </a:pPr>
            <a:r>
              <a:rPr lang="en-GB" sz="3200" b="1" spc="20" dirty="0">
                <a:latin typeface="Garamond" panose="02020404030301010803" pitchFamily="18" charset="0"/>
                <a:cs typeface="LM Sans 9"/>
              </a:rPr>
              <a:t>Respondent linkage IP10</a:t>
            </a:r>
            <a:endParaRPr sz="3200" b="1" dirty="0">
              <a:latin typeface="Garamond" panose="02020404030301010803" pitchFamily="18" charset="0"/>
              <a:cs typeface="LM Sans 9"/>
            </a:endParaRPr>
          </a:p>
        </p:txBody>
      </p:sp>
      <p:sp>
        <p:nvSpPr>
          <p:cNvPr id="3" name="object 3"/>
          <p:cNvSpPr/>
          <p:nvPr/>
        </p:nvSpPr>
        <p:spPr>
          <a:xfrm>
            <a:off x="2689600" y="1945256"/>
            <a:ext cx="855677" cy="2940761"/>
          </a:xfrm>
          <a:custGeom>
            <a:avLst/>
            <a:gdLst/>
            <a:ahLst/>
            <a:cxnLst/>
            <a:rect l="l" t="t" r="r" b="b"/>
            <a:pathLst>
              <a:path w="431800" h="1483995">
                <a:moveTo>
                  <a:pt x="431253" y="0"/>
                </a:moveTo>
                <a:lnTo>
                  <a:pt x="0" y="0"/>
                </a:lnTo>
                <a:lnTo>
                  <a:pt x="0" y="1483842"/>
                </a:lnTo>
                <a:lnTo>
                  <a:pt x="431253" y="1483842"/>
                </a:lnTo>
                <a:lnTo>
                  <a:pt x="431253" y="0"/>
                </a:lnTo>
                <a:close/>
              </a:path>
            </a:pathLst>
          </a:custGeom>
          <a:solidFill>
            <a:srgbClr val="104E8B"/>
          </a:solidFill>
        </p:spPr>
        <p:txBody>
          <a:bodyPr wrap="square" lIns="0" tIns="0" rIns="0" bIns="0" rtlCol="0"/>
          <a:lstStyle/>
          <a:p>
            <a:endParaRPr sz="4756"/>
          </a:p>
        </p:txBody>
      </p:sp>
      <p:sp>
        <p:nvSpPr>
          <p:cNvPr id="4" name="object 4"/>
          <p:cNvSpPr/>
          <p:nvPr/>
        </p:nvSpPr>
        <p:spPr>
          <a:xfrm>
            <a:off x="3651464" y="3687126"/>
            <a:ext cx="855677" cy="1176556"/>
          </a:xfrm>
          <a:custGeom>
            <a:avLst/>
            <a:gdLst/>
            <a:ahLst/>
            <a:cxnLst/>
            <a:rect l="l" t="t" r="r" b="b"/>
            <a:pathLst>
              <a:path w="431800" h="593725">
                <a:moveTo>
                  <a:pt x="431253" y="0"/>
                </a:moveTo>
                <a:lnTo>
                  <a:pt x="0" y="0"/>
                </a:lnTo>
                <a:lnTo>
                  <a:pt x="0" y="593559"/>
                </a:lnTo>
                <a:lnTo>
                  <a:pt x="431253" y="593559"/>
                </a:lnTo>
                <a:lnTo>
                  <a:pt x="431253" y="0"/>
                </a:lnTo>
                <a:close/>
              </a:path>
            </a:pathLst>
          </a:custGeom>
          <a:solidFill>
            <a:srgbClr val="104E8B"/>
          </a:solidFill>
        </p:spPr>
        <p:txBody>
          <a:bodyPr wrap="square" lIns="0" tIns="0" rIns="0" bIns="0" rtlCol="0"/>
          <a:lstStyle/>
          <a:p>
            <a:endParaRPr sz="4756"/>
          </a:p>
        </p:txBody>
      </p:sp>
      <p:sp>
        <p:nvSpPr>
          <p:cNvPr id="5" name="object 5"/>
          <p:cNvSpPr/>
          <p:nvPr/>
        </p:nvSpPr>
        <p:spPr>
          <a:xfrm>
            <a:off x="4588711" y="3768375"/>
            <a:ext cx="855677" cy="1117414"/>
          </a:xfrm>
          <a:custGeom>
            <a:avLst/>
            <a:gdLst/>
            <a:ahLst/>
            <a:cxnLst/>
            <a:rect l="l" t="t" r="r" b="b"/>
            <a:pathLst>
              <a:path w="431800" h="563880">
                <a:moveTo>
                  <a:pt x="431253" y="0"/>
                </a:moveTo>
                <a:lnTo>
                  <a:pt x="0" y="0"/>
                </a:lnTo>
                <a:lnTo>
                  <a:pt x="0" y="563841"/>
                </a:lnTo>
                <a:lnTo>
                  <a:pt x="431253" y="563841"/>
                </a:lnTo>
                <a:lnTo>
                  <a:pt x="431253" y="0"/>
                </a:lnTo>
                <a:close/>
              </a:path>
            </a:pathLst>
          </a:custGeom>
          <a:solidFill>
            <a:srgbClr val="104E8B"/>
          </a:solidFill>
        </p:spPr>
        <p:txBody>
          <a:bodyPr wrap="square" lIns="0" tIns="0" rIns="0" bIns="0" rtlCol="0"/>
          <a:lstStyle/>
          <a:p>
            <a:endParaRPr sz="4756"/>
          </a:p>
        </p:txBody>
      </p:sp>
      <p:sp>
        <p:nvSpPr>
          <p:cNvPr id="6" name="object 6"/>
          <p:cNvSpPr/>
          <p:nvPr/>
        </p:nvSpPr>
        <p:spPr>
          <a:xfrm>
            <a:off x="6487825" y="4014246"/>
            <a:ext cx="855677" cy="872036"/>
          </a:xfrm>
          <a:custGeom>
            <a:avLst/>
            <a:gdLst/>
            <a:ahLst/>
            <a:cxnLst/>
            <a:rect l="l" t="t" r="r" b="b"/>
            <a:pathLst>
              <a:path w="431800" h="440055">
                <a:moveTo>
                  <a:pt x="431253" y="0"/>
                </a:moveTo>
                <a:lnTo>
                  <a:pt x="0" y="0"/>
                </a:lnTo>
                <a:lnTo>
                  <a:pt x="0" y="439769"/>
                </a:lnTo>
                <a:lnTo>
                  <a:pt x="431253" y="439769"/>
                </a:lnTo>
                <a:lnTo>
                  <a:pt x="431253" y="0"/>
                </a:lnTo>
                <a:close/>
              </a:path>
            </a:pathLst>
          </a:custGeom>
          <a:solidFill>
            <a:srgbClr val="4682B4"/>
          </a:solidFill>
        </p:spPr>
        <p:txBody>
          <a:bodyPr wrap="square" lIns="0" tIns="0" rIns="0" bIns="0" rtlCol="0"/>
          <a:lstStyle/>
          <a:p>
            <a:endParaRPr sz="4756"/>
          </a:p>
        </p:txBody>
      </p:sp>
      <p:sp>
        <p:nvSpPr>
          <p:cNvPr id="7" name="object 7"/>
          <p:cNvSpPr/>
          <p:nvPr/>
        </p:nvSpPr>
        <p:spPr>
          <a:xfrm>
            <a:off x="7437438" y="4773482"/>
            <a:ext cx="855677" cy="113251"/>
          </a:xfrm>
          <a:custGeom>
            <a:avLst/>
            <a:gdLst/>
            <a:ahLst/>
            <a:cxnLst/>
            <a:rect l="l" t="t" r="r" b="b"/>
            <a:pathLst>
              <a:path w="431800" h="57150">
                <a:moveTo>
                  <a:pt x="431253" y="0"/>
                </a:moveTo>
                <a:lnTo>
                  <a:pt x="0" y="0"/>
                </a:lnTo>
                <a:lnTo>
                  <a:pt x="0" y="56635"/>
                </a:lnTo>
                <a:lnTo>
                  <a:pt x="431253" y="56635"/>
                </a:lnTo>
                <a:lnTo>
                  <a:pt x="431253" y="0"/>
                </a:lnTo>
                <a:close/>
              </a:path>
            </a:pathLst>
          </a:custGeom>
          <a:solidFill>
            <a:srgbClr val="4682B4"/>
          </a:solidFill>
        </p:spPr>
        <p:txBody>
          <a:bodyPr wrap="square" lIns="0" tIns="0" rIns="0" bIns="0" rtlCol="0"/>
          <a:lstStyle/>
          <a:p>
            <a:endParaRPr sz="4756"/>
          </a:p>
        </p:txBody>
      </p:sp>
      <p:sp>
        <p:nvSpPr>
          <p:cNvPr id="8" name="object 8"/>
          <p:cNvSpPr/>
          <p:nvPr/>
        </p:nvSpPr>
        <p:spPr>
          <a:xfrm>
            <a:off x="8387050" y="4785486"/>
            <a:ext cx="855677" cy="100668"/>
          </a:xfrm>
          <a:custGeom>
            <a:avLst/>
            <a:gdLst/>
            <a:ahLst/>
            <a:cxnLst/>
            <a:rect l="l" t="t" r="r" b="b"/>
            <a:pathLst>
              <a:path w="431800" h="50800">
                <a:moveTo>
                  <a:pt x="431253" y="0"/>
                </a:moveTo>
                <a:lnTo>
                  <a:pt x="0" y="0"/>
                </a:lnTo>
                <a:lnTo>
                  <a:pt x="0" y="50577"/>
                </a:lnTo>
                <a:lnTo>
                  <a:pt x="431253" y="50577"/>
                </a:lnTo>
                <a:lnTo>
                  <a:pt x="431253" y="0"/>
                </a:lnTo>
                <a:close/>
              </a:path>
            </a:pathLst>
          </a:custGeom>
          <a:solidFill>
            <a:srgbClr val="4682B4"/>
          </a:solidFill>
        </p:spPr>
        <p:txBody>
          <a:bodyPr wrap="square" lIns="0" tIns="0" rIns="0" bIns="0" rtlCol="0"/>
          <a:lstStyle/>
          <a:p>
            <a:endParaRPr sz="4756"/>
          </a:p>
        </p:txBody>
      </p:sp>
      <p:sp>
        <p:nvSpPr>
          <p:cNvPr id="9" name="object 9"/>
          <p:cNvSpPr/>
          <p:nvPr/>
        </p:nvSpPr>
        <p:spPr>
          <a:xfrm>
            <a:off x="9336550" y="4841661"/>
            <a:ext cx="855677" cy="44042"/>
          </a:xfrm>
          <a:custGeom>
            <a:avLst/>
            <a:gdLst/>
            <a:ahLst/>
            <a:cxnLst/>
            <a:rect l="l" t="t" r="r" b="b"/>
            <a:pathLst>
              <a:path w="431800" h="22225">
                <a:moveTo>
                  <a:pt x="431253" y="0"/>
                </a:moveTo>
                <a:lnTo>
                  <a:pt x="0" y="0"/>
                </a:lnTo>
                <a:lnTo>
                  <a:pt x="0" y="22231"/>
                </a:lnTo>
                <a:lnTo>
                  <a:pt x="431253" y="22231"/>
                </a:lnTo>
                <a:lnTo>
                  <a:pt x="431253" y="0"/>
                </a:lnTo>
                <a:close/>
              </a:path>
            </a:pathLst>
          </a:custGeom>
          <a:solidFill>
            <a:srgbClr val="4682B4"/>
          </a:solidFill>
        </p:spPr>
        <p:txBody>
          <a:bodyPr wrap="square" lIns="0" tIns="0" rIns="0" bIns="0" rtlCol="0"/>
          <a:lstStyle/>
          <a:p>
            <a:endParaRPr sz="4756"/>
          </a:p>
        </p:txBody>
      </p:sp>
      <p:sp>
        <p:nvSpPr>
          <p:cNvPr id="10" name="object 10"/>
          <p:cNvSpPr txBox="1"/>
          <p:nvPr/>
        </p:nvSpPr>
        <p:spPr>
          <a:xfrm>
            <a:off x="2761943" y="1478749"/>
            <a:ext cx="710967" cy="426767"/>
          </a:xfrm>
          <a:prstGeom prst="rect">
            <a:avLst/>
          </a:prstGeom>
        </p:spPr>
        <p:txBody>
          <a:bodyPr vert="horz" wrap="square" lIns="0" tIns="28940" rIns="0" bIns="0" rtlCol="0">
            <a:spAutoFit/>
          </a:bodyPr>
          <a:lstStyle/>
          <a:p>
            <a:pPr algn="ctr">
              <a:lnSpc>
                <a:spcPts val="1615"/>
              </a:lnSpc>
              <a:spcBef>
                <a:spcPts val="226"/>
              </a:spcBef>
            </a:pPr>
            <a:r>
              <a:rPr sz="1486" spc="20" dirty="0">
                <a:latin typeface="Arial"/>
                <a:cs typeface="Arial"/>
              </a:rPr>
              <a:t>22%</a:t>
            </a:r>
            <a:endParaRPr sz="1486">
              <a:latin typeface="Arial"/>
              <a:cs typeface="Arial"/>
            </a:endParaRPr>
          </a:p>
          <a:p>
            <a:pPr algn="ctr">
              <a:lnSpc>
                <a:spcPts val="1496"/>
              </a:lnSpc>
            </a:pPr>
            <a:r>
              <a:rPr sz="1387" spc="20" dirty="0">
                <a:latin typeface="Arial"/>
                <a:cs typeface="Arial"/>
              </a:rPr>
              <a:t>(N=428)</a:t>
            </a:r>
            <a:endParaRPr sz="1387">
              <a:latin typeface="Arial"/>
              <a:cs typeface="Arial"/>
            </a:endParaRPr>
          </a:p>
        </p:txBody>
      </p:sp>
      <p:sp>
        <p:nvSpPr>
          <p:cNvPr id="11" name="object 11"/>
          <p:cNvSpPr txBox="1"/>
          <p:nvPr/>
        </p:nvSpPr>
        <p:spPr>
          <a:xfrm>
            <a:off x="3711443" y="3242979"/>
            <a:ext cx="710967" cy="426767"/>
          </a:xfrm>
          <a:prstGeom prst="rect">
            <a:avLst/>
          </a:prstGeom>
        </p:spPr>
        <p:txBody>
          <a:bodyPr vert="horz" wrap="square" lIns="0" tIns="28940" rIns="0" bIns="0" rtlCol="0">
            <a:spAutoFit/>
          </a:bodyPr>
          <a:lstStyle/>
          <a:p>
            <a:pPr algn="ctr">
              <a:lnSpc>
                <a:spcPts val="1615"/>
              </a:lnSpc>
              <a:spcBef>
                <a:spcPts val="226"/>
              </a:spcBef>
            </a:pPr>
            <a:r>
              <a:rPr sz="1486" spc="20" dirty="0">
                <a:latin typeface="Arial"/>
                <a:cs typeface="Arial"/>
              </a:rPr>
              <a:t>9%</a:t>
            </a:r>
            <a:endParaRPr sz="1486">
              <a:latin typeface="Arial"/>
              <a:cs typeface="Arial"/>
            </a:endParaRPr>
          </a:p>
          <a:p>
            <a:pPr algn="ctr">
              <a:lnSpc>
                <a:spcPts val="1496"/>
              </a:lnSpc>
            </a:pPr>
            <a:r>
              <a:rPr sz="1387" spc="20" dirty="0">
                <a:latin typeface="Arial"/>
                <a:cs typeface="Arial"/>
              </a:rPr>
              <a:t>(N=171)</a:t>
            </a:r>
            <a:endParaRPr sz="1387">
              <a:latin typeface="Arial"/>
              <a:cs typeface="Arial"/>
            </a:endParaRPr>
          </a:p>
        </p:txBody>
      </p:sp>
      <p:sp>
        <p:nvSpPr>
          <p:cNvPr id="12" name="object 12"/>
          <p:cNvSpPr txBox="1"/>
          <p:nvPr/>
        </p:nvSpPr>
        <p:spPr>
          <a:xfrm>
            <a:off x="4661057" y="3301870"/>
            <a:ext cx="710967" cy="426767"/>
          </a:xfrm>
          <a:prstGeom prst="rect">
            <a:avLst/>
          </a:prstGeom>
        </p:spPr>
        <p:txBody>
          <a:bodyPr vert="horz" wrap="square" lIns="0" tIns="28940" rIns="0" bIns="0" rtlCol="0">
            <a:spAutoFit/>
          </a:bodyPr>
          <a:lstStyle/>
          <a:p>
            <a:pPr algn="ctr">
              <a:lnSpc>
                <a:spcPts val="1615"/>
              </a:lnSpc>
              <a:spcBef>
                <a:spcPts val="226"/>
              </a:spcBef>
            </a:pPr>
            <a:r>
              <a:rPr sz="1486" spc="20" dirty="0">
                <a:latin typeface="Arial"/>
                <a:cs typeface="Arial"/>
              </a:rPr>
              <a:t>8%</a:t>
            </a:r>
            <a:endParaRPr sz="1486">
              <a:latin typeface="Arial"/>
              <a:cs typeface="Arial"/>
            </a:endParaRPr>
          </a:p>
          <a:p>
            <a:pPr algn="ctr">
              <a:lnSpc>
                <a:spcPts val="1496"/>
              </a:lnSpc>
            </a:pPr>
            <a:r>
              <a:rPr sz="1387" spc="20" dirty="0">
                <a:latin typeface="Arial"/>
                <a:cs typeface="Arial"/>
              </a:rPr>
              <a:t>(N=163)</a:t>
            </a:r>
            <a:endParaRPr sz="1387">
              <a:latin typeface="Arial"/>
              <a:cs typeface="Arial"/>
            </a:endParaRPr>
          </a:p>
        </p:txBody>
      </p:sp>
      <p:sp>
        <p:nvSpPr>
          <p:cNvPr id="13" name="object 13"/>
          <p:cNvSpPr txBox="1"/>
          <p:nvPr/>
        </p:nvSpPr>
        <p:spPr>
          <a:xfrm>
            <a:off x="6560168" y="3547738"/>
            <a:ext cx="710967" cy="426767"/>
          </a:xfrm>
          <a:prstGeom prst="rect">
            <a:avLst/>
          </a:prstGeom>
        </p:spPr>
        <p:txBody>
          <a:bodyPr vert="horz" wrap="square" lIns="0" tIns="28940" rIns="0" bIns="0" rtlCol="0">
            <a:spAutoFit/>
          </a:bodyPr>
          <a:lstStyle/>
          <a:p>
            <a:pPr algn="ctr">
              <a:lnSpc>
                <a:spcPts val="1615"/>
              </a:lnSpc>
              <a:spcBef>
                <a:spcPts val="226"/>
              </a:spcBef>
            </a:pPr>
            <a:r>
              <a:rPr sz="1486" spc="20" dirty="0">
                <a:latin typeface="Arial"/>
                <a:cs typeface="Arial"/>
              </a:rPr>
              <a:t>78%</a:t>
            </a:r>
            <a:endParaRPr sz="1486">
              <a:latin typeface="Arial"/>
              <a:cs typeface="Arial"/>
            </a:endParaRPr>
          </a:p>
          <a:p>
            <a:pPr algn="ctr">
              <a:lnSpc>
                <a:spcPts val="1496"/>
              </a:lnSpc>
            </a:pPr>
            <a:r>
              <a:rPr sz="1387" spc="20" dirty="0">
                <a:latin typeface="Arial"/>
                <a:cs typeface="Arial"/>
              </a:rPr>
              <a:t>(N=127)</a:t>
            </a:r>
            <a:endParaRPr sz="1387">
              <a:latin typeface="Arial"/>
              <a:cs typeface="Arial"/>
            </a:endParaRPr>
          </a:p>
        </p:txBody>
      </p:sp>
      <p:sp>
        <p:nvSpPr>
          <p:cNvPr id="14" name="object 14"/>
          <p:cNvSpPr txBox="1"/>
          <p:nvPr/>
        </p:nvSpPr>
        <p:spPr>
          <a:xfrm>
            <a:off x="7560177" y="4306977"/>
            <a:ext cx="610299" cy="426767"/>
          </a:xfrm>
          <a:prstGeom prst="rect">
            <a:avLst/>
          </a:prstGeom>
        </p:spPr>
        <p:txBody>
          <a:bodyPr vert="horz" wrap="square" lIns="0" tIns="28940" rIns="0" bIns="0" rtlCol="0">
            <a:spAutoFit/>
          </a:bodyPr>
          <a:lstStyle/>
          <a:p>
            <a:pPr marL="110737">
              <a:lnSpc>
                <a:spcPts val="1615"/>
              </a:lnSpc>
              <a:spcBef>
                <a:spcPts val="226"/>
              </a:spcBef>
            </a:pPr>
            <a:r>
              <a:rPr sz="1486" spc="20" dirty="0">
                <a:latin typeface="Arial"/>
                <a:cs typeface="Arial"/>
              </a:rPr>
              <a:t>10%</a:t>
            </a:r>
            <a:endParaRPr sz="1486" dirty="0">
              <a:latin typeface="Arial"/>
              <a:cs typeface="Arial"/>
            </a:endParaRPr>
          </a:p>
          <a:p>
            <a:pPr marL="25168">
              <a:lnSpc>
                <a:spcPts val="1496"/>
              </a:lnSpc>
            </a:pPr>
            <a:r>
              <a:rPr sz="1387" spc="20" dirty="0">
                <a:latin typeface="Arial"/>
                <a:cs typeface="Arial"/>
              </a:rPr>
              <a:t>(N=16)</a:t>
            </a:r>
            <a:endParaRPr sz="1387">
              <a:latin typeface="Arial"/>
              <a:cs typeface="Arial"/>
            </a:endParaRPr>
          </a:p>
        </p:txBody>
      </p:sp>
      <p:sp>
        <p:nvSpPr>
          <p:cNvPr id="15" name="object 15"/>
          <p:cNvSpPr txBox="1"/>
          <p:nvPr/>
        </p:nvSpPr>
        <p:spPr>
          <a:xfrm>
            <a:off x="8509677" y="4318981"/>
            <a:ext cx="610299" cy="426767"/>
          </a:xfrm>
          <a:prstGeom prst="rect">
            <a:avLst/>
          </a:prstGeom>
        </p:spPr>
        <p:txBody>
          <a:bodyPr vert="horz" wrap="square" lIns="0" tIns="28940" rIns="0" bIns="0" rtlCol="0">
            <a:spAutoFit/>
          </a:bodyPr>
          <a:lstStyle/>
          <a:p>
            <a:pPr algn="ctr">
              <a:lnSpc>
                <a:spcPts val="1615"/>
              </a:lnSpc>
              <a:spcBef>
                <a:spcPts val="226"/>
              </a:spcBef>
            </a:pPr>
            <a:r>
              <a:rPr sz="1486" spc="20" dirty="0">
                <a:latin typeface="Arial"/>
                <a:cs typeface="Arial"/>
              </a:rPr>
              <a:t>9%</a:t>
            </a:r>
            <a:endParaRPr sz="1486">
              <a:latin typeface="Arial"/>
              <a:cs typeface="Arial"/>
            </a:endParaRPr>
          </a:p>
          <a:p>
            <a:pPr algn="ctr">
              <a:lnSpc>
                <a:spcPts val="1496"/>
              </a:lnSpc>
            </a:pPr>
            <a:r>
              <a:rPr sz="1387" spc="20" dirty="0">
                <a:latin typeface="Arial"/>
                <a:cs typeface="Arial"/>
              </a:rPr>
              <a:t>(N=14)</a:t>
            </a:r>
            <a:endParaRPr sz="1387">
              <a:latin typeface="Arial"/>
              <a:cs typeface="Arial"/>
            </a:endParaRPr>
          </a:p>
        </p:txBody>
      </p:sp>
      <p:sp>
        <p:nvSpPr>
          <p:cNvPr id="16" name="object 16"/>
          <p:cNvSpPr txBox="1"/>
          <p:nvPr/>
        </p:nvSpPr>
        <p:spPr>
          <a:xfrm>
            <a:off x="9509688" y="4375152"/>
            <a:ext cx="509631" cy="426767"/>
          </a:xfrm>
          <a:prstGeom prst="rect">
            <a:avLst/>
          </a:prstGeom>
        </p:spPr>
        <p:txBody>
          <a:bodyPr vert="horz" wrap="square" lIns="0" tIns="28940" rIns="0" bIns="0" rtlCol="0">
            <a:spAutoFit/>
          </a:bodyPr>
          <a:lstStyle/>
          <a:p>
            <a:pPr marL="114513">
              <a:lnSpc>
                <a:spcPts val="1615"/>
              </a:lnSpc>
              <a:spcBef>
                <a:spcPts val="226"/>
              </a:spcBef>
            </a:pPr>
            <a:r>
              <a:rPr sz="1486" spc="20" dirty="0">
                <a:latin typeface="Arial"/>
                <a:cs typeface="Arial"/>
              </a:rPr>
              <a:t>4%</a:t>
            </a:r>
            <a:endParaRPr sz="1486">
              <a:latin typeface="Arial"/>
              <a:cs typeface="Arial"/>
            </a:endParaRPr>
          </a:p>
          <a:p>
            <a:pPr marL="25168">
              <a:lnSpc>
                <a:spcPts val="1496"/>
              </a:lnSpc>
            </a:pPr>
            <a:r>
              <a:rPr sz="1387" spc="20" dirty="0">
                <a:latin typeface="Arial"/>
                <a:cs typeface="Arial"/>
              </a:rPr>
              <a:t>(N=6)</a:t>
            </a:r>
            <a:endParaRPr sz="1387">
              <a:latin typeface="Arial"/>
              <a:cs typeface="Arial"/>
            </a:endParaRPr>
          </a:p>
        </p:txBody>
      </p:sp>
      <p:sp>
        <p:nvSpPr>
          <p:cNvPr id="17" name="object 17"/>
          <p:cNvSpPr txBox="1"/>
          <p:nvPr/>
        </p:nvSpPr>
        <p:spPr>
          <a:xfrm>
            <a:off x="2744276" y="5032350"/>
            <a:ext cx="746201" cy="626636"/>
          </a:xfrm>
          <a:prstGeom prst="rect">
            <a:avLst/>
          </a:prstGeom>
        </p:spPr>
        <p:txBody>
          <a:bodyPr vert="horz" wrap="square" lIns="0" tIns="49076" rIns="0" bIns="0" rtlCol="0">
            <a:spAutoFit/>
          </a:bodyPr>
          <a:lstStyle/>
          <a:p>
            <a:pPr marL="25168" marR="10067" indent="-1258" algn="ctr">
              <a:lnSpc>
                <a:spcPts val="1546"/>
              </a:lnSpc>
              <a:spcBef>
                <a:spcPts val="386"/>
              </a:spcBef>
            </a:pPr>
            <a:r>
              <a:rPr sz="1387" dirty="0">
                <a:latin typeface="Arial"/>
                <a:cs typeface="Arial"/>
              </a:rPr>
              <a:t>Have  </a:t>
            </a:r>
            <a:r>
              <a:rPr sz="1387" spc="10" dirty="0">
                <a:latin typeface="Arial"/>
                <a:cs typeface="Arial"/>
              </a:rPr>
              <a:t>personal  account</a:t>
            </a:r>
            <a:endParaRPr sz="1387" dirty="0">
              <a:latin typeface="Arial"/>
              <a:cs typeface="Arial"/>
            </a:endParaRPr>
          </a:p>
        </p:txBody>
      </p:sp>
      <p:sp>
        <p:nvSpPr>
          <p:cNvPr id="18" name="object 18"/>
          <p:cNvSpPr txBox="1"/>
          <p:nvPr/>
        </p:nvSpPr>
        <p:spPr>
          <a:xfrm>
            <a:off x="3603174" y="5032351"/>
            <a:ext cx="927403" cy="434276"/>
          </a:xfrm>
          <a:prstGeom prst="rect">
            <a:avLst/>
          </a:prstGeom>
        </p:spPr>
        <p:txBody>
          <a:bodyPr vert="horz" wrap="square" lIns="0" tIns="49076" rIns="0" bIns="0" rtlCol="0">
            <a:spAutoFit/>
          </a:bodyPr>
          <a:lstStyle/>
          <a:p>
            <a:pPr marL="176173" marR="10067" indent="-152264">
              <a:lnSpc>
                <a:spcPts val="1546"/>
              </a:lnSpc>
              <a:spcBef>
                <a:spcPts val="386"/>
              </a:spcBef>
            </a:pPr>
            <a:r>
              <a:rPr sz="1387" spc="20" dirty="0">
                <a:latin typeface="Arial"/>
                <a:cs typeface="Arial"/>
              </a:rPr>
              <a:t>Consent</a:t>
            </a:r>
            <a:r>
              <a:rPr sz="1387" spc="-159" dirty="0">
                <a:latin typeface="Arial"/>
                <a:cs typeface="Arial"/>
              </a:rPr>
              <a:t> </a:t>
            </a:r>
            <a:r>
              <a:rPr sz="1387" spc="10" dirty="0">
                <a:latin typeface="Arial"/>
                <a:cs typeface="Arial"/>
              </a:rPr>
              <a:t>to  linkage</a:t>
            </a:r>
            <a:endParaRPr sz="1387">
              <a:latin typeface="Arial"/>
              <a:cs typeface="Arial"/>
            </a:endParaRPr>
          </a:p>
        </p:txBody>
      </p:sp>
      <p:sp>
        <p:nvSpPr>
          <p:cNvPr id="19" name="object 19"/>
          <p:cNvSpPr txBox="1"/>
          <p:nvPr/>
        </p:nvSpPr>
        <p:spPr>
          <a:xfrm>
            <a:off x="4585742" y="5032351"/>
            <a:ext cx="860710" cy="434276"/>
          </a:xfrm>
          <a:prstGeom prst="rect">
            <a:avLst/>
          </a:prstGeom>
        </p:spPr>
        <p:txBody>
          <a:bodyPr vert="horz" wrap="square" lIns="0" tIns="49076" rIns="0" bIns="0" rtlCol="0">
            <a:spAutoFit/>
          </a:bodyPr>
          <a:lstStyle/>
          <a:p>
            <a:pPr marL="25168" marR="10067" indent="98154">
              <a:lnSpc>
                <a:spcPts val="1546"/>
              </a:lnSpc>
              <a:spcBef>
                <a:spcPts val="386"/>
              </a:spcBef>
            </a:pPr>
            <a:r>
              <a:rPr sz="1387" spc="10" dirty="0">
                <a:latin typeface="Arial"/>
                <a:cs typeface="Arial"/>
              </a:rPr>
              <a:t>Provide  </a:t>
            </a:r>
            <a:r>
              <a:rPr sz="1387" spc="20" dirty="0">
                <a:latin typeface="Arial"/>
                <a:cs typeface="Arial"/>
              </a:rPr>
              <a:t>use</a:t>
            </a:r>
            <a:r>
              <a:rPr sz="1387" spc="40" dirty="0">
                <a:latin typeface="Arial"/>
                <a:cs typeface="Arial"/>
              </a:rPr>
              <a:t>r</a:t>
            </a:r>
            <a:r>
              <a:rPr sz="1387" spc="20" dirty="0">
                <a:latin typeface="Arial"/>
                <a:cs typeface="Arial"/>
              </a:rPr>
              <a:t>name</a:t>
            </a:r>
            <a:endParaRPr sz="1387">
              <a:latin typeface="Arial"/>
              <a:cs typeface="Arial"/>
            </a:endParaRPr>
          </a:p>
        </p:txBody>
      </p:sp>
      <p:sp>
        <p:nvSpPr>
          <p:cNvPr id="20" name="object 20"/>
          <p:cNvSpPr txBox="1"/>
          <p:nvPr/>
        </p:nvSpPr>
        <p:spPr>
          <a:xfrm>
            <a:off x="6572739" y="5032351"/>
            <a:ext cx="685800" cy="434276"/>
          </a:xfrm>
          <a:prstGeom prst="rect">
            <a:avLst/>
          </a:prstGeom>
        </p:spPr>
        <p:txBody>
          <a:bodyPr vert="horz" wrap="square" lIns="0" tIns="49076" rIns="0" bIns="0" rtlCol="0">
            <a:spAutoFit/>
          </a:bodyPr>
          <a:lstStyle/>
          <a:p>
            <a:pPr marL="25168" marR="10067" indent="71728">
              <a:lnSpc>
                <a:spcPts val="1546"/>
              </a:lnSpc>
              <a:spcBef>
                <a:spcPts val="386"/>
              </a:spcBef>
            </a:pPr>
            <a:r>
              <a:rPr sz="1387" spc="10" dirty="0">
                <a:latin typeface="Arial"/>
                <a:cs typeface="Arial"/>
              </a:rPr>
              <a:t>Public  </a:t>
            </a:r>
            <a:r>
              <a:rPr sz="1387" spc="20" dirty="0">
                <a:latin typeface="Arial"/>
                <a:cs typeface="Arial"/>
              </a:rPr>
              <a:t>account</a:t>
            </a:r>
            <a:endParaRPr sz="1387">
              <a:latin typeface="Arial"/>
              <a:cs typeface="Arial"/>
            </a:endParaRPr>
          </a:p>
        </p:txBody>
      </p:sp>
      <p:sp>
        <p:nvSpPr>
          <p:cNvPr id="21" name="object 21"/>
          <p:cNvSpPr txBox="1"/>
          <p:nvPr/>
        </p:nvSpPr>
        <p:spPr>
          <a:xfrm>
            <a:off x="7522237" y="5032351"/>
            <a:ext cx="685800" cy="434276"/>
          </a:xfrm>
          <a:prstGeom prst="rect">
            <a:avLst/>
          </a:prstGeom>
        </p:spPr>
        <p:txBody>
          <a:bodyPr vert="horz" wrap="square" lIns="0" tIns="49076" rIns="0" bIns="0" rtlCol="0">
            <a:spAutoFit/>
          </a:bodyPr>
          <a:lstStyle/>
          <a:p>
            <a:pPr marL="25168" marR="10067" indent="35235">
              <a:lnSpc>
                <a:spcPts val="1546"/>
              </a:lnSpc>
              <a:spcBef>
                <a:spcPts val="386"/>
              </a:spcBef>
            </a:pPr>
            <a:r>
              <a:rPr sz="1387" spc="10" dirty="0">
                <a:latin typeface="Arial"/>
                <a:cs typeface="Arial"/>
              </a:rPr>
              <a:t>Private  </a:t>
            </a:r>
            <a:r>
              <a:rPr sz="1387" spc="20" dirty="0">
                <a:latin typeface="Arial"/>
                <a:cs typeface="Arial"/>
              </a:rPr>
              <a:t>account</a:t>
            </a:r>
            <a:endParaRPr sz="1387">
              <a:latin typeface="Arial"/>
              <a:cs typeface="Arial"/>
            </a:endParaRPr>
          </a:p>
        </p:txBody>
      </p:sp>
      <p:sp>
        <p:nvSpPr>
          <p:cNvPr id="22" name="object 22"/>
          <p:cNvSpPr txBox="1"/>
          <p:nvPr/>
        </p:nvSpPr>
        <p:spPr>
          <a:xfrm>
            <a:off x="8384080" y="5032351"/>
            <a:ext cx="860710" cy="434276"/>
          </a:xfrm>
          <a:prstGeom prst="rect">
            <a:avLst/>
          </a:prstGeom>
        </p:spPr>
        <p:txBody>
          <a:bodyPr vert="horz" wrap="square" lIns="0" tIns="49076" rIns="0" bIns="0" rtlCol="0">
            <a:spAutoFit/>
          </a:bodyPr>
          <a:lstStyle/>
          <a:p>
            <a:pPr marL="25168" marR="10067" indent="147230">
              <a:lnSpc>
                <a:spcPts val="1546"/>
              </a:lnSpc>
              <a:spcBef>
                <a:spcPts val="386"/>
              </a:spcBef>
            </a:pPr>
            <a:r>
              <a:rPr sz="1387" dirty="0">
                <a:latin typeface="Arial"/>
                <a:cs typeface="Arial"/>
              </a:rPr>
              <a:t>Invalid  </a:t>
            </a:r>
            <a:r>
              <a:rPr sz="1387" spc="20" dirty="0">
                <a:latin typeface="Arial"/>
                <a:cs typeface="Arial"/>
              </a:rPr>
              <a:t>use</a:t>
            </a:r>
            <a:r>
              <a:rPr sz="1387" spc="40" dirty="0">
                <a:latin typeface="Arial"/>
                <a:cs typeface="Arial"/>
              </a:rPr>
              <a:t>r</a:t>
            </a:r>
            <a:r>
              <a:rPr sz="1387" spc="20" dirty="0">
                <a:latin typeface="Arial"/>
                <a:cs typeface="Arial"/>
              </a:rPr>
              <a:t>name</a:t>
            </a:r>
            <a:endParaRPr sz="1387">
              <a:latin typeface="Arial"/>
              <a:cs typeface="Arial"/>
            </a:endParaRPr>
          </a:p>
        </p:txBody>
      </p:sp>
      <p:sp>
        <p:nvSpPr>
          <p:cNvPr id="23" name="object 23"/>
          <p:cNvSpPr txBox="1"/>
          <p:nvPr/>
        </p:nvSpPr>
        <p:spPr>
          <a:xfrm>
            <a:off x="9477749" y="5032351"/>
            <a:ext cx="572549" cy="434276"/>
          </a:xfrm>
          <a:prstGeom prst="rect">
            <a:avLst/>
          </a:prstGeom>
        </p:spPr>
        <p:txBody>
          <a:bodyPr vert="horz" wrap="square" lIns="0" tIns="49076" rIns="0" bIns="0" rtlCol="0">
            <a:spAutoFit/>
          </a:bodyPr>
          <a:lstStyle/>
          <a:p>
            <a:pPr marL="25168" marR="10067" indent="74244">
              <a:lnSpc>
                <a:spcPts val="1546"/>
              </a:lnSpc>
              <a:spcBef>
                <a:spcPts val="386"/>
              </a:spcBef>
            </a:pPr>
            <a:r>
              <a:rPr sz="1387" spc="20" dirty="0">
                <a:latin typeface="Arial"/>
                <a:cs typeface="Arial"/>
              </a:rPr>
              <a:t>Zero  </a:t>
            </a:r>
            <a:r>
              <a:rPr sz="1387" spc="10" dirty="0">
                <a:latin typeface="Arial"/>
                <a:cs typeface="Arial"/>
              </a:rPr>
              <a:t>t</a:t>
            </a:r>
            <a:r>
              <a:rPr sz="1387" dirty="0">
                <a:latin typeface="Arial"/>
                <a:cs typeface="Arial"/>
              </a:rPr>
              <a:t>w</a:t>
            </a:r>
            <a:r>
              <a:rPr sz="1387" spc="10" dirty="0">
                <a:latin typeface="Arial"/>
                <a:cs typeface="Arial"/>
              </a:rPr>
              <a:t>eets</a:t>
            </a:r>
            <a:endParaRPr sz="1387">
              <a:latin typeface="Arial"/>
              <a:cs typeface="Arial"/>
            </a:endParaRPr>
          </a:p>
        </p:txBody>
      </p:sp>
      <p:sp>
        <p:nvSpPr>
          <p:cNvPr id="24" name="object 24"/>
          <p:cNvSpPr txBox="1"/>
          <p:nvPr/>
        </p:nvSpPr>
        <p:spPr>
          <a:xfrm>
            <a:off x="2521961" y="5899291"/>
            <a:ext cx="2390862" cy="243951"/>
          </a:xfrm>
          <a:prstGeom prst="rect">
            <a:avLst/>
          </a:prstGeom>
        </p:spPr>
        <p:txBody>
          <a:bodyPr vert="horz" wrap="square" lIns="0" tIns="30200" rIns="0" bIns="0" rtlCol="0">
            <a:spAutoFit/>
          </a:bodyPr>
          <a:lstStyle/>
          <a:p>
            <a:pPr marL="25168">
              <a:spcBef>
                <a:spcPts val="238"/>
              </a:spcBef>
            </a:pPr>
            <a:r>
              <a:rPr sz="1387" spc="-20" dirty="0">
                <a:latin typeface="Arial"/>
                <a:cs typeface="Arial"/>
              </a:rPr>
              <a:t>Total </a:t>
            </a:r>
            <a:r>
              <a:rPr sz="1387" spc="20" dirty="0">
                <a:latin typeface="Arial"/>
                <a:cs typeface="Arial"/>
              </a:rPr>
              <a:t>Respondents:</a:t>
            </a:r>
            <a:r>
              <a:rPr sz="1387" spc="-109" dirty="0">
                <a:latin typeface="Arial"/>
                <a:cs typeface="Arial"/>
              </a:rPr>
              <a:t> </a:t>
            </a:r>
            <a:r>
              <a:rPr sz="1387" spc="20" dirty="0">
                <a:latin typeface="Arial"/>
                <a:cs typeface="Arial"/>
              </a:rPr>
              <a:t>N=1,945.</a:t>
            </a:r>
            <a:endParaRPr sz="1387">
              <a:latin typeface="Arial"/>
              <a:cs typeface="Arial"/>
            </a:endParaRPr>
          </a:p>
        </p:txBody>
      </p:sp>
    </p:spTree>
    <p:extLst>
      <p:ext uri="{BB962C8B-B14F-4D97-AF65-F5344CB8AC3E}">
        <p14:creationId xmlns:p14="http://schemas.microsoft.com/office/powerpoint/2010/main" val="310585712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368" y="611550"/>
            <a:ext cx="5963130" cy="526749"/>
          </a:xfrm>
          <a:prstGeom prst="rect">
            <a:avLst/>
          </a:prstGeom>
        </p:spPr>
        <p:txBody>
          <a:bodyPr vert="horz" wrap="square" lIns="0" tIns="33975" rIns="0" bIns="0" numCol="1" rtlCol="0" anchor="t" anchorCtr="0" compatLnSpc="1">
            <a:prstTxWarp prst="textNoShape">
              <a:avLst/>
            </a:prstTxWarp>
            <a:spAutoFit/>
          </a:bodyPr>
          <a:lstStyle/>
          <a:p>
            <a:pPr marL="25168">
              <a:lnSpc>
                <a:spcPct val="100000"/>
              </a:lnSpc>
              <a:spcBef>
                <a:spcPts val="268"/>
              </a:spcBef>
            </a:pPr>
            <a:r>
              <a:rPr lang="en-GB" spc="30" dirty="0"/>
              <a:t>Impact of Data Quantity</a:t>
            </a:r>
            <a:endParaRPr spc="30" dirty="0"/>
          </a:p>
        </p:txBody>
      </p:sp>
      <p:sp>
        <p:nvSpPr>
          <p:cNvPr id="4" name="object 4"/>
          <p:cNvSpPr txBox="1"/>
          <p:nvPr/>
        </p:nvSpPr>
        <p:spPr>
          <a:xfrm>
            <a:off x="10051319" y="6621180"/>
            <a:ext cx="474397" cy="166712"/>
          </a:xfrm>
          <a:prstGeom prst="rect">
            <a:avLst/>
          </a:prstGeom>
        </p:spPr>
        <p:txBody>
          <a:bodyPr vert="horz" wrap="square" lIns="0" tIns="0" rIns="0" bIns="0" rtlCol="0">
            <a:spAutoFit/>
          </a:bodyPr>
          <a:lstStyle/>
          <a:p>
            <a:pPr marL="75503">
              <a:lnSpc>
                <a:spcPts val="1338"/>
              </a:lnSpc>
            </a:pPr>
            <a:fld id="{81D60167-4931-47E6-BA6A-407CBD079E47}" type="slidenum">
              <a:rPr sz="1189" spc="-10" dirty="0">
                <a:latin typeface="LM Roman 8"/>
                <a:cs typeface="LM Roman 8"/>
              </a:rPr>
              <a:pPr marL="75503">
                <a:lnSpc>
                  <a:spcPts val="1338"/>
                </a:lnSpc>
              </a:pPr>
              <a:t>8</a:t>
            </a:fld>
            <a:r>
              <a:rPr sz="1189" spc="-277" dirty="0">
                <a:latin typeface="LM Roman 8"/>
                <a:cs typeface="LM Roman 8"/>
              </a:rPr>
              <a:t> </a:t>
            </a:r>
            <a:r>
              <a:rPr sz="1189" spc="-10" dirty="0">
                <a:latin typeface="LM Roman 8"/>
                <a:cs typeface="LM Roman 8"/>
              </a:rPr>
              <a:t>/</a:t>
            </a:r>
            <a:r>
              <a:rPr sz="1189" spc="-268" dirty="0">
                <a:latin typeface="LM Roman 8"/>
                <a:cs typeface="LM Roman 8"/>
              </a:rPr>
              <a:t> </a:t>
            </a:r>
            <a:r>
              <a:rPr sz="1189" spc="-10" dirty="0">
                <a:latin typeface="LM Roman 8"/>
                <a:cs typeface="LM Roman 8"/>
              </a:rPr>
              <a:t>13</a:t>
            </a:r>
            <a:endParaRPr sz="1189">
              <a:latin typeface="LM Roman 8"/>
              <a:cs typeface="LM Roman 8"/>
            </a:endParaRPr>
          </a:p>
        </p:txBody>
      </p:sp>
      <p:sp>
        <p:nvSpPr>
          <p:cNvPr id="3" name="object 3"/>
          <p:cNvSpPr txBox="1"/>
          <p:nvPr/>
        </p:nvSpPr>
        <p:spPr>
          <a:xfrm>
            <a:off x="407368" y="1490504"/>
            <a:ext cx="11274092" cy="3377206"/>
          </a:xfrm>
          <a:prstGeom prst="rect">
            <a:avLst/>
          </a:prstGeom>
        </p:spPr>
        <p:txBody>
          <a:bodyPr vert="horz" wrap="square" lIns="0" tIns="13842" rIns="0" bIns="0" rtlCol="0">
            <a:spAutoFit/>
          </a:bodyPr>
          <a:lstStyle/>
          <a:p>
            <a:pPr marL="374997" marR="385064" indent="-351088">
              <a:lnSpc>
                <a:spcPct val="102600"/>
              </a:lnSpc>
              <a:spcBef>
                <a:spcPts val="109"/>
              </a:spcBef>
              <a:spcAft>
                <a:spcPts val="2400"/>
              </a:spcAft>
              <a:buClr>
                <a:srgbClr val="7F7F7F"/>
              </a:buClr>
              <a:buFont typeface="Arial" panose="020B0604020202020204" pitchFamily="34" charset="0"/>
              <a:buChar char="•"/>
              <a:tabLst>
                <a:tab pos="376255" algn="l"/>
              </a:tabLst>
            </a:pPr>
            <a:r>
              <a:rPr lang="en-US" sz="2800" spc="-20" dirty="0">
                <a:latin typeface="Garamond" panose="02020404030301010803" pitchFamily="18" charset="0"/>
                <a:cs typeface="LM Sans 10"/>
              </a:rPr>
              <a:t>What amount </a:t>
            </a:r>
            <a:r>
              <a:rPr lang="en-US" sz="2800" spc="-10" dirty="0">
                <a:latin typeface="Garamond" panose="02020404030301010803" pitchFamily="18" charset="0"/>
                <a:cs typeface="LM Sans 10"/>
              </a:rPr>
              <a:t>of Twitter data </a:t>
            </a:r>
            <a:r>
              <a:rPr lang="en-US" sz="2800" spc="-20" dirty="0">
                <a:latin typeface="Garamond" panose="02020404030301010803" pitchFamily="18" charset="0"/>
                <a:cs typeface="LM Sans 10"/>
              </a:rPr>
              <a:t>can </a:t>
            </a:r>
            <a:r>
              <a:rPr lang="en-US" sz="2800" spc="20" dirty="0">
                <a:latin typeface="Garamond" panose="02020404030301010803" pitchFamily="18" charset="0"/>
                <a:cs typeface="LM Sans 10"/>
              </a:rPr>
              <a:t>be </a:t>
            </a:r>
            <a:r>
              <a:rPr lang="en-US" sz="2800" spc="-10" dirty="0">
                <a:latin typeface="Garamond" panose="02020404030301010803" pitchFamily="18" charset="0"/>
                <a:cs typeface="LM Sans 10"/>
              </a:rPr>
              <a:t>collected from respondents in </a:t>
            </a:r>
            <a:r>
              <a:rPr lang="en-US" sz="2800" spc="-20" dirty="0">
                <a:latin typeface="Garamond" panose="02020404030301010803" pitchFamily="18" charset="0"/>
                <a:cs typeface="LM Sans 10"/>
              </a:rPr>
              <a:t>a </a:t>
            </a:r>
            <a:r>
              <a:rPr lang="en-US" sz="2800" spc="-10" dirty="0">
                <a:latin typeface="Garamond" panose="02020404030301010803" pitchFamily="18" charset="0"/>
                <a:cs typeface="LM Sans 10"/>
              </a:rPr>
              <a:t>longitudinal</a:t>
            </a:r>
            <a:r>
              <a:rPr lang="en-US" sz="2800" spc="-20" dirty="0">
                <a:latin typeface="Garamond" panose="02020404030301010803" pitchFamily="18" charset="0"/>
                <a:cs typeface="LM Sans 10"/>
              </a:rPr>
              <a:t> </a:t>
            </a:r>
            <a:r>
              <a:rPr lang="en-US" sz="2800" spc="-10" dirty="0">
                <a:latin typeface="Garamond" panose="02020404030301010803" pitchFamily="18" charset="0"/>
                <a:cs typeface="LM Sans 10"/>
              </a:rPr>
              <a:t>survey?</a:t>
            </a:r>
            <a:endParaRPr lang="en-US" sz="2800" dirty="0">
              <a:latin typeface="Garamond" panose="02020404030301010803" pitchFamily="18" charset="0"/>
              <a:cs typeface="LM Sans 10"/>
            </a:endParaRPr>
          </a:p>
          <a:p>
            <a:pPr marL="374997" marR="72986" indent="-351088">
              <a:lnSpc>
                <a:spcPct val="102600"/>
              </a:lnSpc>
              <a:spcBef>
                <a:spcPts val="595"/>
              </a:spcBef>
              <a:spcAft>
                <a:spcPts val="2400"/>
              </a:spcAft>
              <a:buClr>
                <a:srgbClr val="7F7F7F"/>
              </a:buClr>
              <a:buFont typeface="Arial" panose="020B0604020202020204" pitchFamily="34" charset="0"/>
              <a:buChar char="•"/>
              <a:tabLst>
                <a:tab pos="376255" algn="l"/>
              </a:tabLst>
            </a:pPr>
            <a:r>
              <a:rPr lang="en-US" sz="2800" spc="-10" dirty="0">
                <a:latin typeface="Garamond" panose="02020404030301010803" pitchFamily="18" charset="0"/>
                <a:cs typeface="LM Sans 10"/>
              </a:rPr>
              <a:t>Amount can impact capture of signal in the noise</a:t>
            </a:r>
            <a:endParaRPr lang="en-US" sz="2800" dirty="0">
              <a:latin typeface="Garamond" panose="02020404030301010803" pitchFamily="18" charset="0"/>
              <a:cs typeface="LM Sans 10"/>
            </a:endParaRPr>
          </a:p>
          <a:p>
            <a:pPr marL="374997" marR="10067" indent="-351088">
              <a:lnSpc>
                <a:spcPct val="102699"/>
              </a:lnSpc>
              <a:spcBef>
                <a:spcPts val="595"/>
              </a:spcBef>
              <a:spcAft>
                <a:spcPts val="2400"/>
              </a:spcAft>
              <a:buClr>
                <a:srgbClr val="7F7F7F"/>
              </a:buClr>
              <a:buFont typeface="Arial" panose="020B0604020202020204" pitchFamily="34" charset="0"/>
              <a:buChar char="•"/>
              <a:tabLst>
                <a:tab pos="376255" algn="l"/>
              </a:tabLst>
            </a:pPr>
            <a:r>
              <a:rPr lang="en-US" sz="2800" spc="-20" dirty="0">
                <a:latin typeface="Garamond" panose="02020404030301010803" pitchFamily="18" charset="0"/>
                <a:cs typeface="LM Sans 10"/>
              </a:rPr>
              <a:t>Increase in variance, reduction in information </a:t>
            </a:r>
          </a:p>
          <a:p>
            <a:pPr marL="374997" marR="10067" indent="-351088">
              <a:lnSpc>
                <a:spcPct val="102699"/>
              </a:lnSpc>
              <a:spcBef>
                <a:spcPts val="595"/>
              </a:spcBef>
              <a:spcAft>
                <a:spcPts val="2400"/>
              </a:spcAft>
              <a:buClr>
                <a:srgbClr val="7F7F7F"/>
              </a:buClr>
              <a:buFont typeface="Arial" panose="020B0604020202020204" pitchFamily="34" charset="0"/>
              <a:buChar char="•"/>
              <a:tabLst>
                <a:tab pos="376255" algn="l"/>
              </a:tabLst>
            </a:pPr>
            <a:r>
              <a:rPr lang="en-US" sz="2800" spc="-20" dirty="0">
                <a:latin typeface="Garamond" panose="02020404030301010803" pitchFamily="18" charset="0"/>
                <a:cs typeface="LM Sans 10"/>
              </a:rPr>
              <a:t>Is there </a:t>
            </a:r>
            <a:r>
              <a:rPr lang="en-US" sz="2800" spc="-10" dirty="0">
                <a:latin typeface="Garamond" panose="02020404030301010803" pitchFamily="18" charset="0"/>
                <a:cs typeface="LM Sans 10"/>
              </a:rPr>
              <a:t>potential bias in substantive</a:t>
            </a:r>
            <a:r>
              <a:rPr lang="en-US" sz="2800" spc="-40" dirty="0">
                <a:latin typeface="Garamond" panose="02020404030301010803" pitchFamily="18" charset="0"/>
                <a:cs typeface="LM Sans 10"/>
              </a:rPr>
              <a:t> </a:t>
            </a:r>
            <a:r>
              <a:rPr lang="en-US" sz="2800" spc="-10" dirty="0">
                <a:latin typeface="Garamond" panose="02020404030301010803" pitchFamily="18" charset="0"/>
                <a:cs typeface="LM Sans 10"/>
              </a:rPr>
              <a:t>analyses?</a:t>
            </a:r>
            <a:endParaRPr lang="en-US" sz="2800" dirty="0">
              <a:latin typeface="Garamond" panose="02020404030301010803" pitchFamily="18" charset="0"/>
              <a:cs typeface="LM Sans 10"/>
            </a:endParaRPr>
          </a:p>
        </p:txBody>
      </p:sp>
    </p:spTree>
    <p:extLst>
      <p:ext uri="{BB962C8B-B14F-4D97-AF65-F5344CB8AC3E}">
        <p14:creationId xmlns:p14="http://schemas.microsoft.com/office/powerpoint/2010/main" val="942133153"/>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9934" y="405826"/>
            <a:ext cx="10081120" cy="615692"/>
          </a:xfrm>
          <a:prstGeom prst="rect">
            <a:avLst/>
          </a:prstGeom>
        </p:spPr>
        <p:txBody>
          <a:bodyPr vert="horz" wrap="square" lIns="0" tIns="122058" rIns="0" bIns="0" numCol="1" rtlCol="0" anchor="t" anchorCtr="0" compatLnSpc="1">
            <a:prstTxWarp prst="textNoShape">
              <a:avLst/>
            </a:prstTxWarp>
            <a:spAutoFit/>
          </a:bodyPr>
          <a:lstStyle/>
          <a:p>
            <a:pPr marL="25168">
              <a:lnSpc>
                <a:spcPct val="100000"/>
              </a:lnSpc>
              <a:spcBef>
                <a:spcPts val="959"/>
              </a:spcBef>
            </a:pPr>
            <a:r>
              <a:rPr lang="en-GB" spc="-10" dirty="0">
                <a:cs typeface="LM Sans 9"/>
              </a:rPr>
              <a:t>Amount and </a:t>
            </a:r>
            <a:r>
              <a:rPr spc="-10" dirty="0">
                <a:cs typeface="LM Sans 9"/>
              </a:rPr>
              <a:t>respondent</a:t>
            </a:r>
            <a:r>
              <a:rPr spc="159" dirty="0">
                <a:cs typeface="LM Sans 9"/>
              </a:rPr>
              <a:t> </a:t>
            </a:r>
            <a:r>
              <a:rPr spc="-10" dirty="0">
                <a:cs typeface="LM Sans 9"/>
              </a:rPr>
              <a:t>characteristics</a:t>
            </a:r>
            <a:endParaRPr dirty="0">
              <a:cs typeface="LM Sans 9"/>
            </a:endParaRPr>
          </a:p>
        </p:txBody>
      </p:sp>
      <p:sp>
        <p:nvSpPr>
          <p:cNvPr id="4" name="object 4"/>
          <p:cNvSpPr txBox="1"/>
          <p:nvPr/>
        </p:nvSpPr>
        <p:spPr>
          <a:xfrm>
            <a:off x="379934" y="983311"/>
            <a:ext cx="8712968" cy="5329170"/>
          </a:xfrm>
          <a:prstGeom prst="rect">
            <a:avLst/>
          </a:prstGeom>
        </p:spPr>
        <p:txBody>
          <a:bodyPr vert="horz" wrap="square" lIns="0" tIns="190011" rIns="0" bIns="0" rtlCol="0">
            <a:spAutoFit/>
          </a:bodyPr>
          <a:lstStyle/>
          <a:p>
            <a:pPr marL="25168">
              <a:spcBef>
                <a:spcPts val="1496"/>
              </a:spcBef>
            </a:pPr>
            <a:r>
              <a:rPr sz="2400" spc="-10" dirty="0">
                <a:latin typeface="Garamond" panose="02020404030301010803" pitchFamily="18" charset="0"/>
                <a:cs typeface="LM Sans 12"/>
              </a:rPr>
              <a:t>Regression of total </a:t>
            </a:r>
            <a:r>
              <a:rPr sz="2400" dirty="0">
                <a:latin typeface="Garamond" panose="02020404030301010803" pitchFamily="18" charset="0"/>
                <a:cs typeface="LM Sans 12"/>
              </a:rPr>
              <a:t>number </a:t>
            </a:r>
            <a:r>
              <a:rPr sz="2400" spc="-10" dirty="0">
                <a:latin typeface="Garamond" panose="02020404030301010803" pitchFamily="18" charset="0"/>
                <a:cs typeface="LM Sans 12"/>
              </a:rPr>
              <a:t>of </a:t>
            </a:r>
            <a:r>
              <a:rPr sz="2400" spc="-30" dirty="0">
                <a:latin typeface="Garamond" panose="02020404030301010803" pitchFamily="18" charset="0"/>
                <a:cs typeface="LM Sans 12"/>
              </a:rPr>
              <a:t>tweets</a:t>
            </a:r>
            <a:r>
              <a:rPr sz="2400" spc="-40" dirty="0">
                <a:latin typeface="Garamond" panose="02020404030301010803" pitchFamily="18" charset="0"/>
                <a:cs typeface="LM Sans 12"/>
              </a:rPr>
              <a:t> </a:t>
            </a:r>
            <a:r>
              <a:rPr sz="2400" spc="-10" dirty="0">
                <a:latin typeface="Garamond" panose="02020404030301010803" pitchFamily="18" charset="0"/>
                <a:cs typeface="LM Sans 12"/>
              </a:rPr>
              <a:t>(log)</a:t>
            </a:r>
            <a:endParaRPr sz="2400" dirty="0">
              <a:latin typeface="Garamond" panose="02020404030301010803" pitchFamily="18" charset="0"/>
              <a:cs typeface="LM Sans 12"/>
            </a:endParaRPr>
          </a:p>
          <a:p>
            <a:pPr marL="564375" indent="-342900">
              <a:spcBef>
                <a:spcPts val="1169"/>
              </a:spcBef>
              <a:buClr>
                <a:srgbClr val="0070C0"/>
              </a:buClr>
              <a:buFont typeface="Arial" panose="020B0604020202020204" pitchFamily="34" charset="0"/>
              <a:buChar char="•"/>
              <a:tabLst>
                <a:tab pos="575079" algn="l"/>
              </a:tabLst>
            </a:pPr>
            <a:r>
              <a:rPr sz="2800" b="1" spc="-30" dirty="0">
                <a:latin typeface="Garamond" panose="02020404030301010803" pitchFamily="18" charset="0"/>
                <a:cs typeface="LM Sans 10"/>
              </a:rPr>
              <a:t>Female</a:t>
            </a:r>
            <a:r>
              <a:rPr sz="2800" b="1" spc="-20" dirty="0">
                <a:latin typeface="Garamond" panose="02020404030301010803" pitchFamily="18" charset="0"/>
                <a:cs typeface="LM Sans 10"/>
              </a:rPr>
              <a:t> </a:t>
            </a:r>
            <a:endParaRPr sz="2800" dirty="0">
              <a:latin typeface="Garamond" panose="02020404030301010803" pitchFamily="18" charset="0"/>
              <a:cs typeface="DejaVu Sans"/>
            </a:endParaRPr>
          </a:p>
          <a:p>
            <a:pPr marL="564375" indent="-342900">
              <a:spcBef>
                <a:spcPts val="662"/>
              </a:spcBef>
              <a:buClr>
                <a:srgbClr val="0070C0"/>
              </a:buClr>
              <a:buFont typeface="Arial" panose="020B0604020202020204" pitchFamily="34" charset="0"/>
              <a:buChar char="•"/>
              <a:tabLst>
                <a:tab pos="575079" algn="l"/>
              </a:tabLst>
            </a:pPr>
            <a:r>
              <a:rPr sz="2800" b="1" spc="-10" dirty="0">
                <a:latin typeface="Garamond" panose="02020404030301010803" pitchFamily="18" charset="0"/>
                <a:cs typeface="LM Sans 10"/>
              </a:rPr>
              <a:t>A-level </a:t>
            </a:r>
            <a:r>
              <a:rPr sz="2800" b="1" spc="-50" dirty="0">
                <a:latin typeface="Garamond" panose="02020404030301010803" pitchFamily="18" charset="0"/>
                <a:cs typeface="LM Sans 10"/>
              </a:rPr>
              <a:t>or </a:t>
            </a:r>
            <a:r>
              <a:rPr sz="2800" b="1" spc="-20" dirty="0">
                <a:latin typeface="Garamond" panose="02020404030301010803" pitchFamily="18" charset="0"/>
                <a:cs typeface="LM Sans 10"/>
              </a:rPr>
              <a:t>professional </a:t>
            </a:r>
            <a:r>
              <a:rPr sz="2800" b="1" spc="-10" dirty="0" err="1">
                <a:latin typeface="Garamond" panose="02020404030301010803" pitchFamily="18" charset="0"/>
                <a:cs typeface="LM Sans 10"/>
              </a:rPr>
              <a:t>degr</a:t>
            </a:r>
            <a:r>
              <a:rPr lang="en-GB" sz="2800" b="1" spc="-10" dirty="0" err="1">
                <a:latin typeface="Garamond" panose="02020404030301010803" pitchFamily="18" charset="0"/>
                <a:cs typeface="LM Sans 10"/>
              </a:rPr>
              <a:t>ee</a:t>
            </a:r>
            <a:r>
              <a:rPr lang="en-GB" sz="2800" b="1" spc="-10" dirty="0">
                <a:latin typeface="Garamond" panose="02020404030301010803" pitchFamily="18" charset="0"/>
                <a:cs typeface="LM Sans 10"/>
              </a:rPr>
              <a:t> </a:t>
            </a:r>
            <a:endParaRPr sz="2800" dirty="0">
              <a:latin typeface="Garamond" panose="02020404030301010803" pitchFamily="18" charset="0"/>
              <a:cs typeface="DejaVu Sans"/>
            </a:endParaRPr>
          </a:p>
          <a:p>
            <a:pPr marL="564375" indent="-342900">
              <a:spcBef>
                <a:spcPts val="654"/>
              </a:spcBef>
              <a:buClr>
                <a:srgbClr val="0070C0"/>
              </a:buClr>
              <a:buFont typeface="Arial" panose="020B0604020202020204" pitchFamily="34" charset="0"/>
              <a:buChar char="•"/>
              <a:tabLst>
                <a:tab pos="575079" algn="l"/>
              </a:tabLst>
            </a:pPr>
            <a:r>
              <a:rPr sz="2800" b="1" spc="-10" dirty="0">
                <a:latin typeface="Garamond" panose="02020404030301010803" pitchFamily="18" charset="0"/>
                <a:cs typeface="LM Sans 10"/>
              </a:rPr>
              <a:t>Number of Twitter </a:t>
            </a:r>
            <a:r>
              <a:rPr sz="2800" b="1" spc="-30" dirty="0">
                <a:latin typeface="Garamond" panose="02020404030301010803" pitchFamily="18" charset="0"/>
                <a:cs typeface="LM Sans 10"/>
              </a:rPr>
              <a:t>followers</a:t>
            </a:r>
            <a:r>
              <a:rPr lang="en-GB" sz="2800" b="1" spc="-30" dirty="0">
                <a:latin typeface="Garamond" panose="02020404030301010803" pitchFamily="18" charset="0"/>
                <a:cs typeface="LM Sans 10"/>
              </a:rPr>
              <a:t> </a:t>
            </a:r>
            <a:endParaRPr sz="2800" dirty="0">
              <a:latin typeface="Garamond" panose="02020404030301010803" pitchFamily="18" charset="0"/>
              <a:cs typeface="DejaVu Sans"/>
            </a:endParaRPr>
          </a:p>
          <a:p>
            <a:pPr marL="564375" indent="-342900">
              <a:spcBef>
                <a:spcPts val="3478"/>
              </a:spcBef>
              <a:buClr>
                <a:srgbClr val="0070C0"/>
              </a:buClr>
              <a:buFont typeface="Arial" panose="020B0604020202020204" pitchFamily="34" charset="0"/>
              <a:buChar char="•"/>
              <a:tabLst>
                <a:tab pos="575079" algn="l"/>
              </a:tabLst>
            </a:pPr>
            <a:r>
              <a:rPr sz="2000" spc="-10" dirty="0">
                <a:latin typeface="Garamond" panose="02020404030301010803" pitchFamily="18" charset="0"/>
                <a:cs typeface="LM Sans 10"/>
              </a:rPr>
              <a:t>Number of Twitter accounts </a:t>
            </a:r>
            <a:r>
              <a:rPr sz="2000" spc="-30" dirty="0">
                <a:latin typeface="Garamond" panose="02020404030301010803" pitchFamily="18" charset="0"/>
                <a:cs typeface="LM Sans 10"/>
              </a:rPr>
              <a:t>followed</a:t>
            </a:r>
            <a:r>
              <a:rPr sz="2000" spc="-79" dirty="0">
                <a:latin typeface="Garamond" panose="02020404030301010803" pitchFamily="18" charset="0"/>
                <a:cs typeface="LM Sans 10"/>
              </a:rPr>
              <a:t>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a:p>
            <a:pPr marL="564375" indent="-342900">
              <a:spcBef>
                <a:spcPts val="654"/>
              </a:spcBef>
              <a:buClr>
                <a:srgbClr val="0070C0"/>
              </a:buClr>
              <a:buFont typeface="Arial" panose="020B0604020202020204" pitchFamily="34" charset="0"/>
              <a:buChar char="•"/>
              <a:tabLst>
                <a:tab pos="575079" algn="l"/>
              </a:tabLst>
            </a:pPr>
            <a:r>
              <a:rPr sz="2000" spc="-20" dirty="0">
                <a:latin typeface="Garamond" panose="02020404030301010803" pitchFamily="18" charset="0"/>
                <a:cs typeface="LM Sans 10"/>
              </a:rPr>
              <a:t>Frequency </a:t>
            </a:r>
            <a:r>
              <a:rPr sz="2000" spc="-10" dirty="0">
                <a:latin typeface="Garamond" panose="02020404030301010803" pitchFamily="18" charset="0"/>
                <a:cs typeface="LM Sans 10"/>
              </a:rPr>
              <a:t>of Internet use</a:t>
            </a:r>
            <a:r>
              <a:rPr sz="2000" spc="-50" dirty="0">
                <a:latin typeface="Garamond" panose="02020404030301010803" pitchFamily="18" charset="0"/>
                <a:cs typeface="LM Sans 10"/>
              </a:rPr>
              <a:t>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a:p>
            <a:pPr marL="564375" indent="-342900">
              <a:spcBef>
                <a:spcPts val="664"/>
              </a:spcBef>
              <a:buClr>
                <a:srgbClr val="0070C0"/>
              </a:buClr>
              <a:buFont typeface="Arial" panose="020B0604020202020204" pitchFamily="34" charset="0"/>
              <a:buChar char="•"/>
              <a:tabLst>
                <a:tab pos="575079" algn="l"/>
              </a:tabLst>
            </a:pPr>
            <a:r>
              <a:rPr sz="2000" spc="-20" dirty="0">
                <a:latin typeface="Garamond" panose="02020404030301010803" pitchFamily="18" charset="0"/>
                <a:cs typeface="LM Sans 10"/>
              </a:rPr>
              <a:t>Age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a:p>
            <a:pPr marL="564375" indent="-342900">
              <a:spcBef>
                <a:spcPts val="664"/>
              </a:spcBef>
              <a:buClr>
                <a:srgbClr val="0070C0"/>
              </a:buClr>
              <a:buFont typeface="Arial" panose="020B0604020202020204" pitchFamily="34" charset="0"/>
              <a:buChar char="•"/>
              <a:tabLst>
                <a:tab pos="575079" algn="l"/>
              </a:tabLst>
            </a:pPr>
            <a:r>
              <a:rPr sz="2000" spc="-20" dirty="0">
                <a:latin typeface="Garamond" panose="02020404030301010803" pitchFamily="18" charset="0"/>
                <a:cs typeface="LM Sans 10"/>
              </a:rPr>
              <a:t>Ethnicity</a:t>
            </a:r>
            <a:r>
              <a:rPr sz="2000" spc="-10" dirty="0">
                <a:latin typeface="Garamond" panose="02020404030301010803" pitchFamily="18" charset="0"/>
                <a:cs typeface="LM Sans 10"/>
              </a:rPr>
              <a:t>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a:p>
            <a:pPr marL="564375" indent="-342900">
              <a:spcBef>
                <a:spcPts val="662"/>
              </a:spcBef>
              <a:buClr>
                <a:srgbClr val="0070C0"/>
              </a:buClr>
              <a:buFont typeface="Arial" panose="020B0604020202020204" pitchFamily="34" charset="0"/>
              <a:buChar char="•"/>
              <a:tabLst>
                <a:tab pos="575079" algn="l"/>
              </a:tabLst>
            </a:pPr>
            <a:r>
              <a:rPr sz="2000" spc="-20" dirty="0">
                <a:latin typeface="Garamond" panose="02020404030301010803" pitchFamily="18" charset="0"/>
                <a:cs typeface="LM Sans 10"/>
              </a:rPr>
              <a:t>Marital </a:t>
            </a:r>
            <a:r>
              <a:rPr sz="2000" spc="-10" dirty="0">
                <a:latin typeface="Garamond" panose="02020404030301010803" pitchFamily="18" charset="0"/>
                <a:cs typeface="LM Sans 10"/>
              </a:rPr>
              <a:t>status</a:t>
            </a:r>
            <a:r>
              <a:rPr sz="2000" spc="-20" dirty="0">
                <a:latin typeface="Garamond" panose="02020404030301010803" pitchFamily="18" charset="0"/>
                <a:cs typeface="LM Sans 10"/>
              </a:rPr>
              <a:t>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a:p>
            <a:pPr marL="564375" indent="-342900">
              <a:spcBef>
                <a:spcPts val="654"/>
              </a:spcBef>
              <a:buClr>
                <a:srgbClr val="0070C0"/>
              </a:buClr>
              <a:buFont typeface="Arial" panose="020B0604020202020204" pitchFamily="34" charset="0"/>
              <a:buChar char="•"/>
              <a:tabLst>
                <a:tab pos="575079" algn="l"/>
              </a:tabLst>
            </a:pPr>
            <a:r>
              <a:rPr sz="2000" spc="-20" dirty="0">
                <a:latin typeface="Garamond" panose="02020404030301010803" pitchFamily="18" charset="0"/>
                <a:cs typeface="LM Sans 10"/>
              </a:rPr>
              <a:t>HH </a:t>
            </a:r>
            <a:r>
              <a:rPr sz="2000" spc="-10" dirty="0">
                <a:latin typeface="Garamond" panose="02020404030301010803" pitchFamily="18" charset="0"/>
                <a:cs typeface="LM Sans 10"/>
              </a:rPr>
              <a:t>income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a:p>
            <a:pPr marL="564375" indent="-342900">
              <a:spcBef>
                <a:spcPts val="664"/>
              </a:spcBef>
              <a:buClr>
                <a:srgbClr val="0070C0"/>
              </a:buClr>
              <a:buFont typeface="Arial" panose="020B0604020202020204" pitchFamily="34" charset="0"/>
              <a:buChar char="•"/>
              <a:tabLst>
                <a:tab pos="575079" algn="l"/>
              </a:tabLst>
            </a:pPr>
            <a:r>
              <a:rPr sz="2000" spc="-20" dirty="0">
                <a:latin typeface="Garamond" panose="02020404030301010803" pitchFamily="18" charset="0"/>
                <a:cs typeface="LM Sans 10"/>
              </a:rPr>
              <a:t>Employment </a:t>
            </a:r>
            <a:r>
              <a:rPr sz="2000" spc="-10" dirty="0">
                <a:latin typeface="Garamond" panose="02020404030301010803" pitchFamily="18" charset="0"/>
                <a:cs typeface="LM Sans 10"/>
              </a:rPr>
              <a:t>status </a:t>
            </a:r>
            <a:r>
              <a:rPr sz="2000" i="1" spc="327" dirty="0">
                <a:latin typeface="Garamond" panose="02020404030301010803" pitchFamily="18" charset="0"/>
                <a:cs typeface="DejaVu Sans"/>
              </a:rPr>
              <a:t>↔</a:t>
            </a:r>
            <a:endParaRPr sz="2000" dirty="0">
              <a:latin typeface="Garamond" panose="02020404030301010803" pitchFamily="18" charset="0"/>
              <a:cs typeface="DejaVu Sans"/>
            </a:endParaRPr>
          </a:p>
        </p:txBody>
      </p:sp>
      <p:sp>
        <p:nvSpPr>
          <p:cNvPr id="6" name="Arrow: Down 5">
            <a:extLst>
              <a:ext uri="{FF2B5EF4-FFF2-40B4-BE49-F238E27FC236}">
                <a16:creationId xmlns:a16="http://schemas.microsoft.com/office/drawing/2014/main" id="{64B2B75E-ADB6-4ECF-AFAC-66F5604F1C48}"/>
              </a:ext>
            </a:extLst>
          </p:cNvPr>
          <p:cNvSpPr/>
          <p:nvPr/>
        </p:nvSpPr>
        <p:spPr bwMode="auto">
          <a:xfrm>
            <a:off x="2152564" y="1711576"/>
            <a:ext cx="216024" cy="360040"/>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Arial" charset="0"/>
            </a:endParaRPr>
          </a:p>
        </p:txBody>
      </p:sp>
      <p:sp>
        <p:nvSpPr>
          <p:cNvPr id="7" name="Arrow: Up 6">
            <a:extLst>
              <a:ext uri="{FF2B5EF4-FFF2-40B4-BE49-F238E27FC236}">
                <a16:creationId xmlns:a16="http://schemas.microsoft.com/office/drawing/2014/main" id="{676932AF-16F3-42EC-AE63-56311AE3681A}"/>
              </a:ext>
            </a:extLst>
          </p:cNvPr>
          <p:cNvSpPr/>
          <p:nvPr/>
        </p:nvSpPr>
        <p:spPr bwMode="auto">
          <a:xfrm>
            <a:off x="5451170" y="2254194"/>
            <a:ext cx="216024" cy="360040"/>
          </a:xfrm>
          <a:prstGeom prst="upArrow">
            <a:avLst>
              <a:gd name="adj1" fmla="val 45283"/>
              <a:gd name="adj2"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Arial" charset="0"/>
            </a:endParaRPr>
          </a:p>
        </p:txBody>
      </p:sp>
      <p:sp>
        <p:nvSpPr>
          <p:cNvPr id="8" name="Arrow: Up 7">
            <a:extLst>
              <a:ext uri="{FF2B5EF4-FFF2-40B4-BE49-F238E27FC236}">
                <a16:creationId xmlns:a16="http://schemas.microsoft.com/office/drawing/2014/main" id="{53C52DDB-FDF4-4BB5-8FAE-B0168238F6F0}"/>
              </a:ext>
            </a:extLst>
          </p:cNvPr>
          <p:cNvSpPr/>
          <p:nvPr/>
        </p:nvSpPr>
        <p:spPr bwMode="auto">
          <a:xfrm>
            <a:off x="5451170" y="2761675"/>
            <a:ext cx="216024" cy="360040"/>
          </a:xfrm>
          <a:prstGeom prst="upArrow">
            <a:avLst>
              <a:gd name="adj1" fmla="val 45283"/>
              <a:gd name="adj2" fmla="val 50000"/>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latin typeface="Arial" charset="0"/>
            </a:endParaRPr>
          </a:p>
        </p:txBody>
      </p:sp>
    </p:spTree>
    <p:extLst>
      <p:ext uri="{BB962C8B-B14F-4D97-AF65-F5344CB8AC3E}">
        <p14:creationId xmlns:p14="http://schemas.microsoft.com/office/powerpoint/2010/main" val="1453065856"/>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000000"/>
      </a:dk1>
      <a:lt1>
        <a:srgbClr val="FFFFFF"/>
      </a:lt1>
      <a:dk2>
        <a:srgbClr val="CCCCCC"/>
      </a:dk2>
      <a:lt2>
        <a:srgbClr val="656565"/>
      </a:lt2>
      <a:accent1>
        <a:srgbClr val="B053A1"/>
      </a:accent1>
      <a:accent2>
        <a:srgbClr val="F15B90"/>
      </a:accent2>
      <a:accent3>
        <a:srgbClr val="00AB85"/>
      </a:accent3>
      <a:accent4>
        <a:srgbClr val="FF8200"/>
      </a:accent4>
      <a:accent5>
        <a:srgbClr val="7082D3"/>
      </a:accent5>
      <a:accent6>
        <a:srgbClr val="000000"/>
      </a:accent6>
      <a:hlink>
        <a:srgbClr val="000000"/>
      </a:hlink>
      <a:folHlink>
        <a:srgbClr val="B053A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Purple">
      <a:srgbClr val="B053A1"/>
    </a:custClr>
    <a:custClr name="Purple 80%">
      <a:srgbClr val="BF75B5"/>
    </a:custClr>
    <a:custClr name="Purple 60%">
      <a:srgbClr val="D199C7"/>
    </a:custClr>
    <a:custClr name="Purple 40%">
      <a:srgbClr val="DEBAD9"/>
    </a:custClr>
    <a:custClr name="Purple 20%">
      <a:srgbClr val="F0DEED"/>
    </a:custClr>
    <a:custClr name="Raspberry">
      <a:srgbClr val="F25C91"/>
    </a:custClr>
    <a:custClr name="Raspberry 80%">
      <a:srgbClr val="F57DA8"/>
    </a:custClr>
    <a:custClr name="Raspberry 60%">
      <a:srgbClr val="F79EBF"/>
    </a:custClr>
    <a:custClr name="Raspberry 40%">
      <a:srgbClr val="FABFD4"/>
    </a:custClr>
    <a:custClr name="Raspberry 20%">
      <a:srgbClr val="FCDEE8"/>
    </a:custClr>
    <a:custClr name="Mint Green">
      <a:srgbClr val="00AB85"/>
    </a:custClr>
    <a:custClr name="Mint Green 80%">
      <a:srgbClr val="33BD9E"/>
    </a:custClr>
    <a:custClr name="Mint Green 60%">
      <a:srgbClr val="66CCB5"/>
    </a:custClr>
    <a:custClr name="Mint Green 40%">
      <a:srgbClr val="99DECF"/>
    </a:custClr>
    <a:custClr name="Mint Green 20%">
      <a:srgbClr val="CCEDE8"/>
    </a:custClr>
    <a:custClr name="Tangerine">
      <a:srgbClr val="FF8200"/>
    </a:custClr>
    <a:custClr name="Tangerine 80%">
      <a:srgbClr val="FF9C33"/>
    </a:custClr>
    <a:custClr name="Tangerine 60%">
      <a:srgbClr val="FFB566"/>
    </a:custClr>
    <a:custClr name="Tangerine 40%">
      <a:srgbClr val="FFCC99"/>
    </a:custClr>
    <a:custClr name="Tangerine 20%">
      <a:srgbClr val="FFE5CC"/>
    </a:custClr>
    <a:custClr name="Steel Blue">
      <a:srgbClr val="7082D4"/>
    </a:custClr>
    <a:custClr name="Steel Blue 80%">
      <a:srgbClr val="8F99DE"/>
    </a:custClr>
    <a:custClr name="Steel Blue 60%">
      <a:srgbClr val="ABB5E5"/>
    </a:custClr>
    <a:custClr name="Steel Blue 40%">
      <a:srgbClr val="C7CCED"/>
    </a:custClr>
    <a:custClr name="Steel Blue 20%">
      <a:srgbClr val="E3E5F5"/>
    </a:custClr>
    <a:custClr name="Black">
      <a:srgbClr val="000000"/>
    </a:custClr>
    <a:custClr name="Black 80%">
      <a:srgbClr val="58595B"/>
    </a:custClr>
    <a:custClr name="Black 60%">
      <a:srgbClr val="808285"/>
    </a:custClr>
    <a:custClr name="Black 40%">
      <a:srgbClr val="A7A9AC"/>
    </a:custClr>
    <a:custClr name="Black 20%">
      <a:srgbClr val="D1D3D4"/>
    </a:custClr>
  </a:custClrLst>
  <a:extLst>
    <a:ext uri="{05A4C25C-085E-4340-85A3-A5531E510DB2}">
      <thm15:themeFamily xmlns:thm15="http://schemas.microsoft.com/office/thememl/2012/main" name="NatCen_Widescreen-PPT_Arial_Template" id="{F36CD55B-2083-5F4B-8527-C598B772F2B8}" vid="{9569E24C-3D95-734E-B10B-7F34F722E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2144</Words>
  <Application>Microsoft Office PowerPoint</Application>
  <PresentationFormat>Widescreen</PresentationFormat>
  <Paragraphs>305</Paragraphs>
  <Slides>24</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Aptos</vt:lpstr>
      <vt:lpstr>Arial</vt:lpstr>
      <vt:lpstr>Calibri</vt:lpstr>
      <vt:lpstr>Garamond</vt:lpstr>
      <vt:lpstr>Helvetica</vt:lpstr>
      <vt:lpstr>LM Roman 8</vt:lpstr>
      <vt:lpstr>LM Sans 9</vt:lpstr>
      <vt:lpstr>Times New Roman</vt:lpstr>
      <vt:lpstr>Univers</vt:lpstr>
      <vt:lpstr>Office Theme</vt:lpstr>
      <vt:lpstr>1_Office Theme</vt:lpstr>
      <vt:lpstr>Archiving and Using Linked Social Media and Survey Data  Tarek Al Baghal   </vt:lpstr>
      <vt:lpstr>Acknowledgments</vt:lpstr>
      <vt:lpstr>What are we trying to do, and why?</vt:lpstr>
      <vt:lpstr>Social Media (in the UK)</vt:lpstr>
      <vt:lpstr>Archiving and Sharing</vt:lpstr>
      <vt:lpstr>Data Used </vt:lpstr>
      <vt:lpstr>PowerPoint Presentation</vt:lpstr>
      <vt:lpstr>Impact of Data Quantity</vt:lpstr>
      <vt:lpstr>Amount and respondent characteristics</vt:lpstr>
      <vt:lpstr>PowerPoint Presentation</vt:lpstr>
      <vt:lpstr>API Provided User Metrics</vt:lpstr>
      <vt:lpstr>Tweet Derived Metrics</vt:lpstr>
      <vt:lpstr>User Metrics </vt:lpstr>
      <vt:lpstr>Tweet Derived Metrics</vt:lpstr>
      <vt:lpstr>Respondent Data</vt:lpstr>
      <vt:lpstr>Analysis of Linked Data</vt:lpstr>
      <vt:lpstr>Results 1</vt:lpstr>
      <vt:lpstr>Results 2 </vt:lpstr>
      <vt:lpstr>Deposit  </vt:lpstr>
      <vt:lpstr>Conclusion   </vt:lpstr>
      <vt:lpstr>PowerPoint Presentation</vt:lpstr>
      <vt:lpstr>Tweet-level Lexical analysis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Linking survey and social media data in Understanding Society  Tarek Al Baghal ISER University of Essex</dc:title>
  <dc:creator>Tarek Baghal</dc:creator>
  <cp:lastModifiedBy>Tarek Baghal</cp:lastModifiedBy>
  <cp:revision>7</cp:revision>
  <dcterms:created xsi:type="dcterms:W3CDTF">2023-12-14T11:53:21Z</dcterms:created>
  <dcterms:modified xsi:type="dcterms:W3CDTF">2025-02-13T22:38:01Z</dcterms:modified>
</cp:coreProperties>
</file>