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361" r:id="rId2"/>
    <p:sldId id="372" r:id="rId3"/>
    <p:sldId id="292" r:id="rId4"/>
    <p:sldId id="402" r:id="rId5"/>
    <p:sldId id="406" r:id="rId6"/>
    <p:sldId id="403" r:id="rId7"/>
    <p:sldId id="4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C73"/>
    <a:srgbClr val="A5C881"/>
    <a:srgbClr val="9925EF"/>
    <a:srgbClr val="CD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/>
    <p:restoredTop sz="87589"/>
  </p:normalViewPr>
  <p:slideViewPr>
    <p:cSldViewPr snapToGrid="0" snapToObjects="1">
      <p:cViewPr>
        <p:scale>
          <a:sx n="53" d="100"/>
          <a:sy n="53" d="100"/>
        </p:scale>
        <p:origin x="1856" y="8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06D4-9009-3B44-BD58-B6A80A66154E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A91F6-E1B3-6C4C-8E43-CC8194C1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A91F6-E1B3-6C4C-8E43-CC8194C1E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CE6E-CFE2-094D-AC5D-415BC90E3363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D0AE-65A7-7340-9635-5CDEB4528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560" y="5348484"/>
            <a:ext cx="5264880" cy="428232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R-Ladies Nijmegen 21/02/19</a:t>
            </a:r>
          </a:p>
          <a:p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56472"/>
            <a:ext cx="2805101" cy="3251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920" y="2460355"/>
            <a:ext cx="6370320" cy="1243658"/>
          </a:xfrm>
        </p:spPr>
        <p:txBody>
          <a:bodyPr>
            <a:normAutofit/>
          </a:bodyPr>
          <a:lstStyle/>
          <a:p>
            <a:pPr algn="r"/>
            <a:r>
              <a:rPr lang="en-US" sz="8000" b="1" smtClean="0"/>
              <a:t>Introduction</a:t>
            </a:r>
            <a:r>
              <a:rPr lang="en-US" sz="8000" b="1" dirty="0"/>
              <a:t> </a:t>
            </a:r>
            <a:r>
              <a:rPr lang="en-US" sz="8000" b="1" smtClean="0"/>
              <a:t>to</a:t>
            </a:r>
            <a:endParaRPr lang="en-US" sz="8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20620" y="700086"/>
            <a:ext cx="4316076" cy="86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89C73"/>
                </a:solidFill>
                <a:latin typeface="Chalkboard SE" charset="0"/>
                <a:ea typeface="Chalkboard SE" charset="0"/>
                <a:cs typeface="Chalkboard SE" charset="0"/>
              </a:rPr>
              <a:t>R refresher for:</a:t>
            </a:r>
            <a:endParaRPr lang="en-US" sz="4000" b="1" dirty="0">
              <a:solidFill>
                <a:srgbClr val="489C73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Hiya! :)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80673"/>
            <a:ext cx="10760242" cy="447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489C73"/>
                </a:solidFill>
              </a:rPr>
              <a:t>Do </a:t>
            </a:r>
            <a:r>
              <a:rPr lang="en-US" sz="3200" b="1" smtClean="0">
                <a:solidFill>
                  <a:srgbClr val="489C73"/>
                </a:solidFill>
              </a:rPr>
              <a:t>I *have* </a:t>
            </a:r>
            <a:r>
              <a:rPr lang="en-US" sz="3200" b="1" dirty="0" smtClean="0">
                <a:solidFill>
                  <a:srgbClr val="489C73"/>
                </a:solidFill>
              </a:rPr>
              <a:t>to go through these slides?</a:t>
            </a:r>
          </a:p>
          <a:p>
            <a:pPr marL="0" indent="0">
              <a:buNone/>
            </a:pPr>
            <a:r>
              <a:rPr lang="en-US" dirty="0" smtClean="0"/>
              <a:t>Nope! This material is for those who’re not yet comfortable with: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u</a:t>
            </a:r>
            <a:r>
              <a:rPr lang="en-US" dirty="0" smtClean="0"/>
              <a:t>sing the functions </a:t>
            </a:r>
            <a:r>
              <a:rPr lang="en-US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b="1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ubsetting</a:t>
            </a:r>
            <a:r>
              <a:rPr lang="en-US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), </a:t>
            </a:r>
            <a:r>
              <a:rPr lang="de-DE" dirty="0" err="1" smtClean="0"/>
              <a:t>eg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dirty="0"/>
              <a:t>a</a:t>
            </a:r>
            <a:r>
              <a:rPr lang="en-US" dirty="0" smtClean="0"/>
              <a:t>ssigning and retrieving values,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/>
              <a:t> then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de-DE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[[x]]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de-DE" dirty="0" err="1"/>
              <a:t>w</a:t>
            </a:r>
            <a:r>
              <a:rPr lang="en-US" dirty="0" err="1" smtClean="0"/>
              <a:t>riting</a:t>
            </a:r>
            <a:r>
              <a:rPr lang="en-US" dirty="0" smtClean="0"/>
              <a:t> a function with two arguments</a:t>
            </a:r>
            <a:endParaRPr lang="en-GB" b="1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hist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x =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main =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Histogram of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column of the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data frame",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= "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GB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ist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plots a histogram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We’ll mainly use 3 arguments: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GB" dirty="0"/>
              <a:t> is a </a:t>
            </a:r>
            <a:r>
              <a:rPr lang="en-GB" dirty="0" smtClean="0"/>
              <a:t>vector of values, </a:t>
            </a:r>
            <a:r>
              <a:rPr lang="en-GB" dirty="0" err="1" smtClean="0"/>
              <a:t>eg</a:t>
            </a:r>
            <a:r>
              <a:rPr lang="en-GB" dirty="0" smtClean="0"/>
              <a:t>.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mtcars$cyl</a:t>
            </a:r>
            <a:r>
              <a:rPr lang="en-GB" dirty="0" smtClean="0"/>
              <a:t> (</a:t>
            </a:r>
            <a:r>
              <a:rPr lang="en-GB" dirty="0" err="1" smtClean="0"/>
              <a:t>ie</a:t>
            </a:r>
            <a:r>
              <a:rPr lang="en-GB" dirty="0" smtClean="0"/>
              <a:t>. all the</a:t>
            </a:r>
            <a:r>
              <a:rPr lang="en-GB" dirty="0"/>
              <a:t> </a:t>
            </a:r>
            <a:r>
              <a:rPr lang="en-GB" dirty="0" smtClean="0"/>
              <a:t>values from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cyl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column of the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mtcars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data frame)</a:t>
            </a:r>
          </a:p>
          <a:p>
            <a:pPr lvl="1">
              <a:lnSpc>
                <a:spcPct val="140000"/>
              </a:lnSpc>
            </a:pPr>
            <a:r>
              <a:rPr lang="en-GB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ain</a:t>
            </a:r>
            <a:r>
              <a:rPr lang="en-GB" dirty="0" smtClean="0"/>
              <a:t> is the title of the plot</a:t>
            </a:r>
          </a:p>
          <a:p>
            <a:pPr lvl="1">
              <a:lnSpc>
                <a:spcPct val="140000"/>
              </a:lnSpc>
            </a:pP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xlab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the label of the x-axis</a:t>
            </a:r>
          </a:p>
        </p:txBody>
      </p:sp>
    </p:spTree>
    <p:extLst>
      <p:ext uri="{BB962C8B-B14F-4D97-AF65-F5344CB8AC3E}">
        <p14:creationId xmlns:p14="http://schemas.microsoft.com/office/powerpoint/2010/main" val="912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Using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paste(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Paste puts",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bits of text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together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!",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"Check it out! :D"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paste()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turns as many arguments as you want into text and combines them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By default, a space is put between each argument</a:t>
            </a:r>
          </a:p>
        </p:txBody>
      </p:sp>
    </p:spTree>
    <p:extLst>
      <p:ext uri="{BB962C8B-B14F-4D97-AF65-F5344CB8AC3E}">
        <p14:creationId xmlns:p14="http://schemas.microsoft.com/office/powerpoint/2010/main" val="13423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Assigning with </a:t>
            </a:r>
            <a:r>
              <a:rPr lang="en-US" sz="35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3321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&lt;-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can be used to save a value in a variable to be reused </a:t>
            </a:r>
            <a:r>
              <a:rPr lang="en-GB" dirty="0" smtClean="0"/>
              <a:t>later</a:t>
            </a:r>
            <a:endParaRPr lang="en-GB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6736" y="1825625"/>
            <a:ext cx="5274203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x &lt;- 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Hi! 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endParaRPr lang="de-DE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x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 err="1"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Hi! 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0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err="1" smtClean="0">
                <a:solidFill>
                  <a:schemeClr val="bg1"/>
                </a:solidFill>
              </a:rPr>
              <a:t>Subsetting</a:t>
            </a:r>
            <a:r>
              <a:rPr lang="en-US" sz="3500" b="1" dirty="0" smtClean="0">
                <a:solidFill>
                  <a:schemeClr val="bg1"/>
                </a:solidFill>
              </a:rPr>
              <a:t> a </a:t>
            </a:r>
            <a:r>
              <a:rPr lang="en-US" sz="3500" b="1" dirty="0">
                <a:solidFill>
                  <a:schemeClr val="bg1"/>
                </a:solidFill>
              </a:rPr>
              <a:t>data </a:t>
            </a:r>
            <a:r>
              <a:rPr lang="en-US" sz="3500" b="1" dirty="0" smtClean="0">
                <a:solidFill>
                  <a:schemeClr val="bg1"/>
                </a:solidFill>
              </a:rPr>
              <a:t>frame or list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6226" y="1734387"/>
            <a:ext cx="5827656" cy="4527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  <a:endParaRPr lang="en-GB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data.frame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(col1 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1:3,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col2 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4:6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df$col1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</a:t>
            </a:r>
          </a:p>
          <a:p>
            <a:pPr marL="0" indent="0">
              <a:lnSpc>
                <a:spcPct val="140000"/>
              </a:lnSpc>
              <a:buNone/>
            </a:pP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two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results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are</a:t>
            </a:r>
            <a:r>
              <a:rPr lang="de-DE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identical</a:t>
            </a:r>
            <a:r>
              <a:rPr lang="de-DE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de-DE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de-DE" sz="2000" b="1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de-DE" sz="2000" b="1" dirty="0" err="1" smtClean="0">
                <a:latin typeface="Consolas" charset="0"/>
                <a:ea typeface="Consolas" charset="0"/>
                <a:cs typeface="Consolas" charset="0"/>
              </a:rPr>
              <a:t>dentical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df$col1, </a:t>
            </a:r>
            <a:r>
              <a:rPr lang="en-GB" sz="2000" b="1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>
                <a:latin typeface="Consolas" charset="0"/>
                <a:ea typeface="Consolas" charset="0"/>
                <a:cs typeface="Consolas" charset="0"/>
              </a:rPr>
              <a:t>col1</a:t>
            </a:r>
            <a:r>
              <a:rPr lang="ru-RU" sz="2000" b="1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sz="2000" b="1" dirty="0" smtClean="0">
                <a:latin typeface="Consolas" charset="0"/>
                <a:ea typeface="Consolas" charset="0"/>
                <a:cs typeface="Consolas" charset="0"/>
              </a:rPr>
              <a:t>]])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4936956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dirty="0" smtClean="0"/>
              <a:t>There are two ways we’ll get the values from a column in a data frame or a part of list during the workshop:</a:t>
            </a:r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en-GB" dirty="0"/>
              <a:t> or 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list$part</a:t>
            </a:r>
            <a:endParaRPr lang="en-GB" dirty="0"/>
          </a:p>
          <a:p>
            <a:pPr marL="914400" lvl="1" indent="-457200">
              <a:lnSpc>
                <a:spcPct val="140000"/>
              </a:lnSpc>
              <a:buFont typeface="+mj-lt"/>
              <a:buAutoNum type="arabicPeriod"/>
            </a:pP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[[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colname</a:t>
            </a:r>
            <a:r>
              <a:rPr lang="ru-RU" b="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r>
              <a:rPr lang="en-GB" dirty="0"/>
              <a:t> or 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list[[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de-DE" b="1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part</a:t>
            </a:r>
            <a:r>
              <a:rPr lang="ru-RU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0" y="6673393"/>
            <a:ext cx="12240000" cy="210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339" y="-14990"/>
            <a:ext cx="12323298" cy="125294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556" y="109896"/>
            <a:ext cx="11085341" cy="1003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smtClean="0">
                <a:solidFill>
                  <a:schemeClr val="bg1"/>
                </a:solidFill>
              </a:rPr>
              <a:t>Writing a function with two arguments</a:t>
            </a:r>
            <a:endParaRPr lang="en-US" sz="3500" b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6421" y="1507220"/>
            <a:ext cx="5702967" cy="481412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try this example and your own!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:)</a:t>
            </a:r>
          </a:p>
          <a:p>
            <a:pPr marL="0" indent="0">
              <a:lnSpc>
                <a:spcPct val="140000"/>
              </a:lnSpc>
              <a:buNone/>
            </a:pPr>
            <a:endParaRPr lang="en-GB" sz="8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add_numbers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&lt;-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assign function</a:t>
            </a: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function(arg1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arg2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where the action happens, </a:t>
            </a:r>
            <a:r>
              <a:rPr lang="en-GB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eg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GB" sz="20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arg1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arg2    </a:t>
            </a: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40000"/>
              </a:lnSpc>
              <a:buNone/>
            </a:pP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GB" sz="2000" b="1" dirty="0" err="1" smtClean="0">
                <a:latin typeface="Consolas" charset="0"/>
                <a:ea typeface="Consolas" charset="0"/>
                <a:cs typeface="Consolas" charset="0"/>
              </a:rPr>
              <a:t>add_numbers</a:t>
            </a:r>
            <a:r>
              <a:rPr lang="en-GB" sz="2000" b="1" dirty="0" smtClean="0">
                <a:latin typeface="Consolas" charset="0"/>
                <a:ea typeface="Consolas" charset="0"/>
                <a:cs typeface="Consolas" charset="0"/>
              </a:rPr>
              <a:t>(1+2) 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use function later</a:t>
            </a:r>
            <a:endParaRPr lang="en-GB" sz="20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5381" y="1825625"/>
            <a:ext cx="534603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GB" b="1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function()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used to (surprise, surprise) define functions!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Arguments can be passed into and used in the function</a:t>
            </a:r>
          </a:p>
          <a:p>
            <a:pPr>
              <a:lnSpc>
                <a:spcPct val="140000"/>
              </a:lnSpc>
            </a:pPr>
            <a:r>
              <a:rPr lang="en-GB" dirty="0" smtClean="0"/>
              <a:t>Defined functions can be assigned to a name for later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22796</TotalTime>
  <Words>463</Words>
  <Application>Microsoft Macintosh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Chalkboard SE</vt:lpstr>
      <vt:lpstr>Consolas</vt:lpstr>
      <vt:lpstr>Wingdings</vt:lpstr>
      <vt:lpstr>Arial</vt:lpstr>
      <vt:lpstr>Office Theme</vt:lpstr>
      <vt:lpstr>Introduction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Interactively exploring RNA-Seq data</dc:title>
  <dc:creator>Microsoft Office User</dc:creator>
  <cp:lastModifiedBy>SO</cp:lastModifiedBy>
  <cp:revision>408</cp:revision>
  <cp:lastPrinted>2019-02-09T00:55:15Z</cp:lastPrinted>
  <dcterms:created xsi:type="dcterms:W3CDTF">2018-06-15T09:02:07Z</dcterms:created>
  <dcterms:modified xsi:type="dcterms:W3CDTF">2019-02-25T12:32:56Z</dcterms:modified>
</cp:coreProperties>
</file>