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1530-5642-4193-83CE-154C3EC600D0}" type="datetimeFigureOut">
              <a:rPr lang="ru-RU" smtClean="0"/>
              <a:pPr/>
              <a:t>04.09.2021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E2DA-E230-47F8-B3A5-80E192CABD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1530-5642-4193-83CE-154C3EC600D0}" type="datetimeFigureOut">
              <a:rPr lang="ru-RU" smtClean="0"/>
              <a:pPr/>
              <a:t>04.09.2021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E2DA-E230-47F8-B3A5-80E192CABD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1530-5642-4193-83CE-154C3EC600D0}" type="datetimeFigureOut">
              <a:rPr lang="ru-RU" smtClean="0"/>
              <a:pPr/>
              <a:t>04.09.2021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E2DA-E230-47F8-B3A5-80E192CABD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1530-5642-4193-83CE-154C3EC600D0}" type="datetimeFigureOut">
              <a:rPr lang="ru-RU" smtClean="0"/>
              <a:pPr/>
              <a:t>04.09.2021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E2DA-E230-47F8-B3A5-80E192CABD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1530-5642-4193-83CE-154C3EC600D0}" type="datetimeFigureOut">
              <a:rPr lang="ru-RU" smtClean="0"/>
              <a:pPr/>
              <a:t>04.09.2021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E2DA-E230-47F8-B3A5-80E192CABD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1530-5642-4193-83CE-154C3EC600D0}" type="datetimeFigureOut">
              <a:rPr lang="ru-RU" smtClean="0"/>
              <a:pPr/>
              <a:t>04.09.2021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E2DA-E230-47F8-B3A5-80E192CABD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1530-5642-4193-83CE-154C3EC600D0}" type="datetimeFigureOut">
              <a:rPr lang="ru-RU" smtClean="0"/>
              <a:pPr/>
              <a:t>04.09.2021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E2DA-E230-47F8-B3A5-80E192CABD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1530-5642-4193-83CE-154C3EC600D0}" type="datetimeFigureOut">
              <a:rPr lang="ru-RU" smtClean="0"/>
              <a:pPr/>
              <a:t>04.09.2021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C1E2DA-E230-47F8-B3A5-80E192CABDF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1530-5642-4193-83CE-154C3EC600D0}" type="datetimeFigureOut">
              <a:rPr lang="ru-RU" smtClean="0"/>
              <a:pPr/>
              <a:t>04.09.2021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E2DA-E230-47F8-B3A5-80E192CABD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1530-5642-4193-83CE-154C3EC600D0}" type="datetimeFigureOut">
              <a:rPr lang="ru-RU" smtClean="0"/>
              <a:pPr/>
              <a:t>04.09.2021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CC1E2DA-E230-47F8-B3A5-80E192CABD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B741530-5642-4193-83CE-154C3EC600D0}" type="datetimeFigureOut">
              <a:rPr lang="ru-RU" smtClean="0"/>
              <a:pPr/>
              <a:t>04.09.2021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E2DA-E230-47F8-B3A5-80E192CABD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B741530-5642-4193-83CE-154C3EC600D0}" type="datetimeFigureOut">
              <a:rPr lang="ru-RU" smtClean="0"/>
              <a:pPr/>
              <a:t>04.09.2021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CC1E2DA-E230-47F8-B3A5-80E192CABDF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684584" y="908720"/>
            <a:ext cx="7632848" cy="1470025"/>
          </a:xfrm>
        </p:spPr>
        <p:txBody>
          <a:bodyPr>
            <a:noAutofit/>
          </a:bodyPr>
          <a:lstStyle/>
          <a:p>
            <a:r>
              <a:rPr lang="ru-RU" sz="6000" dirty="0" smtClean="0">
                <a:ln w="5000" cmpd="sng">
                  <a:solidFill>
                    <a:schemeClr val="bg1"/>
                  </a:solidFill>
                  <a:prstDash val="solid"/>
                </a:ln>
                <a:solidFill>
                  <a:srgbClr val="CC6600"/>
                </a:solidFill>
              </a:rPr>
              <a:t>Команда ПСБ </a:t>
            </a:r>
            <a:r>
              <a:rPr lang="en-US" sz="6000" dirty="0" smtClean="0">
                <a:ln w="5000" cmpd="sng">
                  <a:solidFill>
                    <a:schemeClr val="bg1"/>
                  </a:solidFill>
                  <a:prstDash val="solid"/>
                </a:ln>
                <a:solidFill>
                  <a:srgbClr val="CC6600"/>
                </a:solidFill>
              </a:rPr>
              <a:t>Team</a:t>
            </a:r>
            <a:endParaRPr lang="ru-RU" sz="6000" dirty="0">
              <a:ln w="5000" cmpd="sng">
                <a:solidFill>
                  <a:schemeClr val="bg1"/>
                </a:solidFill>
                <a:prstDash val="solid"/>
              </a:ln>
              <a:solidFill>
                <a:srgbClr val="CC66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08520" y="3501008"/>
            <a:ext cx="7128792" cy="1752600"/>
          </a:xfrm>
        </p:spPr>
        <p:txBody>
          <a:bodyPr>
            <a:noAutofit/>
          </a:bodyPr>
          <a:lstStyle/>
          <a:p>
            <a:r>
              <a:rPr lang="ru-RU" sz="3200" dirty="0" smtClean="0"/>
              <a:t>Формирование электронного клиентского досье</a:t>
            </a:r>
            <a:br>
              <a:rPr lang="ru-RU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5631421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7315200" cy="1154097"/>
          </a:xfrm>
        </p:spPr>
        <p:txBody>
          <a:bodyPr>
            <a:normAutofit/>
          </a:bodyPr>
          <a:lstStyle/>
          <a:p>
            <a:r>
              <a:rPr lang="ru-RU" sz="4000" dirty="0" smtClean="0">
                <a:ln>
                  <a:solidFill>
                    <a:schemeClr val="bg1"/>
                  </a:solidFill>
                </a:ln>
                <a:solidFill>
                  <a:srgbClr val="CC6600"/>
                </a:solidFill>
              </a:rPr>
              <a:t>Глобальная цель проекта</a:t>
            </a:r>
            <a:endParaRPr lang="ru-RU" sz="4000" dirty="0">
              <a:ln>
                <a:solidFill>
                  <a:schemeClr val="bg1"/>
                </a:solidFill>
              </a:ln>
              <a:solidFill>
                <a:srgbClr val="CC66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8352928" cy="7311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Перевод банковского сектора в онлайн</a:t>
            </a:r>
            <a:endParaRPr lang="ru-RU" sz="28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95536" y="2564904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300" dirty="0" smtClean="0">
                <a:ln>
                  <a:solidFill>
                    <a:schemeClr val="bg1"/>
                  </a:solidFill>
                </a:ln>
                <a:solidFill>
                  <a:srgbClr val="CC6600"/>
                </a:solidFill>
              </a:rPr>
              <a:t>Промежуточная цель:</a:t>
            </a:r>
            <a:r>
              <a:rPr lang="ru-RU" dirty="0" smtClean="0">
                <a:solidFill>
                  <a:srgbClr val="CC6600"/>
                </a:solidFill>
              </a:rPr>
              <a:t/>
            </a:r>
            <a:br>
              <a:rPr lang="ru-RU" dirty="0" smtClean="0">
                <a:solidFill>
                  <a:srgbClr val="CC6600"/>
                </a:solidFill>
              </a:rPr>
            </a:br>
            <a:endParaRPr lang="ru-RU" dirty="0">
              <a:solidFill>
                <a:srgbClr val="CC6600"/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11560" y="3284984"/>
            <a:ext cx="7848872" cy="244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sz="2800" dirty="0" smtClean="0">
                <a:solidFill>
                  <a:srgbClr val="FFC000"/>
                </a:solidFill>
              </a:rPr>
              <a:t>Освоить электронный документооборот</a:t>
            </a:r>
          </a:p>
          <a:p>
            <a:pPr>
              <a:buNone/>
            </a:pPr>
            <a:r>
              <a:rPr lang="ru-RU" dirty="0" smtClean="0"/>
              <a:t>-Распознавать (верифицировать) документы</a:t>
            </a:r>
          </a:p>
          <a:p>
            <a:pPr>
              <a:buNone/>
            </a:pPr>
            <a:r>
              <a:rPr lang="ru-RU" dirty="0" smtClean="0"/>
              <a:t>-Сортировать</a:t>
            </a:r>
          </a:p>
          <a:p>
            <a:pPr>
              <a:buNone/>
            </a:pPr>
            <a:r>
              <a:rPr lang="ru-RU" dirty="0" smtClean="0"/>
              <a:t>-Выявлять некорректные документы</a:t>
            </a:r>
          </a:p>
          <a:p>
            <a:pPr>
              <a:buNone/>
            </a:pPr>
            <a:r>
              <a:rPr lang="ru-RU" dirty="0" smtClean="0"/>
              <a:t>-Анализ и отчет.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381510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n>
                  <a:solidFill>
                    <a:schemeClr val="bg1"/>
                  </a:solidFill>
                </a:ln>
                <a:solidFill>
                  <a:srgbClr val="CC6600"/>
                </a:solidFill>
              </a:rPr>
              <a:t>Проблематика</a:t>
            </a:r>
            <a:endParaRPr lang="ru-RU" sz="4000" dirty="0">
              <a:ln>
                <a:solidFill>
                  <a:schemeClr val="bg1"/>
                </a:solidFill>
              </a:ln>
              <a:solidFill>
                <a:srgbClr val="CC66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44824"/>
            <a:ext cx="8676456" cy="35395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>
                <a:solidFill>
                  <a:srgbClr val="FFC000"/>
                </a:solidFill>
              </a:rPr>
              <a:t>1.Много времени проходит </a:t>
            </a:r>
            <a:r>
              <a:rPr lang="ru-RU" sz="2000" dirty="0" smtClean="0"/>
              <a:t>от обращения клиента </a:t>
            </a:r>
          </a:p>
          <a:p>
            <a:pPr>
              <a:buNone/>
            </a:pPr>
            <a:r>
              <a:rPr lang="ru-RU" sz="2000" dirty="0" smtClean="0"/>
              <a:t>до предоставления услуги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ru-RU" sz="2000" dirty="0" smtClean="0">
                <a:solidFill>
                  <a:srgbClr val="FFC000"/>
                </a:solidFill>
              </a:rPr>
              <a:t>2.Большой штат </a:t>
            </a:r>
            <a:r>
              <a:rPr lang="ru-RU" sz="2000" dirty="0" smtClean="0"/>
              <a:t>сотрудников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ru-RU" sz="2000" dirty="0" smtClean="0">
                <a:solidFill>
                  <a:srgbClr val="FFC000"/>
                </a:solidFill>
              </a:rPr>
              <a:t>3.Ошибки верификации</a:t>
            </a:r>
            <a:r>
              <a:rPr lang="ru-RU" sz="2000" dirty="0" smtClean="0"/>
              <a:t>, сортировки документов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ru-RU" sz="2000" dirty="0" smtClean="0">
                <a:solidFill>
                  <a:srgbClr val="FFC000"/>
                </a:solidFill>
              </a:rPr>
              <a:t>4.Большие расходы </a:t>
            </a:r>
            <a:r>
              <a:rPr lang="ru-RU" sz="2000" dirty="0" smtClean="0"/>
              <a:t>на содержание штата + дополнительные</a:t>
            </a:r>
          </a:p>
          <a:p>
            <a:pPr>
              <a:buNone/>
            </a:pPr>
            <a:r>
              <a:rPr lang="ru-RU" sz="2000" dirty="0" smtClean="0"/>
              <a:t>при увеличении клиентской базы.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13123918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n>
                  <a:solidFill>
                    <a:schemeClr val="bg1"/>
                  </a:solidFill>
                </a:ln>
                <a:solidFill>
                  <a:srgbClr val="CC6600"/>
                </a:solidFill>
              </a:rPr>
              <a:t>Аналитика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836" y="1786160"/>
            <a:ext cx="7315200" cy="3539527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При анализе использовался личный опыт работы с верификацией, где проверка подписанных клиентом документов занимает от </a:t>
            </a:r>
            <a:r>
              <a:rPr lang="ru-RU" sz="2000" dirty="0" smtClean="0">
                <a:solidFill>
                  <a:srgbClr val="FFC000"/>
                </a:solidFill>
              </a:rPr>
              <a:t>3 до 30 минут</a:t>
            </a:r>
            <a:r>
              <a:rPr lang="ru-RU" sz="2000" dirty="0" smtClean="0"/>
              <a:t>.  Данные основаны на проверке </a:t>
            </a:r>
            <a:r>
              <a:rPr lang="ru-RU" sz="2000" dirty="0" smtClean="0">
                <a:solidFill>
                  <a:srgbClr val="FFC000"/>
                </a:solidFill>
              </a:rPr>
              <a:t>более 500 тысяч клиентов</a:t>
            </a:r>
            <a:r>
              <a:rPr lang="ru-RU" sz="2000" dirty="0" smtClean="0"/>
              <a:t>. </a:t>
            </a:r>
          </a:p>
          <a:p>
            <a:endParaRPr lang="ru-RU" sz="2000" dirty="0" smtClean="0"/>
          </a:p>
          <a:p>
            <a:r>
              <a:rPr lang="ru-RU" sz="2000" dirty="0" smtClean="0"/>
              <a:t>На просторах интернета есть сервисы которые распознают текст, но он должен быть практически в идеальном напечатанном виде, </a:t>
            </a:r>
            <a:r>
              <a:rPr lang="ru-RU" sz="2000" dirty="0" smtClean="0">
                <a:solidFill>
                  <a:srgbClr val="FFC000"/>
                </a:solidFill>
              </a:rPr>
              <a:t>что далеко не всегда подходит для работы с большим объемом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47410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315200" cy="794057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n>
                  <a:solidFill>
                    <a:schemeClr val="bg1"/>
                  </a:solidFill>
                </a:ln>
                <a:solidFill>
                  <a:srgbClr val="CC6600"/>
                </a:solidFill>
              </a:rPr>
              <a:t>Решение команды ПСБ 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rgbClr val="CC6600"/>
                </a:solidFill>
              </a:rPr>
              <a:t>Team</a:t>
            </a:r>
            <a:endParaRPr lang="ru-RU" dirty="0">
              <a:ln>
                <a:solidFill>
                  <a:schemeClr val="bg1"/>
                </a:solidFill>
              </a:ln>
              <a:solidFill>
                <a:srgbClr val="CC66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196752"/>
            <a:ext cx="7315200" cy="51845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000" dirty="0" smtClean="0"/>
              <a:t>Внедрение ПО для верификации и сортировки документов в эл виде любого формата</a:t>
            </a:r>
          </a:p>
          <a:p>
            <a:pPr marL="45720" indent="0">
              <a:buNone/>
            </a:pPr>
            <a:r>
              <a:rPr lang="ru-RU" sz="3200" dirty="0" smtClean="0">
                <a:ln>
                  <a:solidFill>
                    <a:schemeClr val="bg1"/>
                  </a:solidFill>
                </a:ln>
                <a:solidFill>
                  <a:srgbClr val="CC6600"/>
                </a:solidFill>
              </a:rPr>
              <a:t>Алгоритм на этапе прототипа</a:t>
            </a:r>
            <a:r>
              <a:rPr lang="ru-RU" sz="2000" dirty="0" smtClean="0">
                <a:ln>
                  <a:solidFill>
                    <a:schemeClr val="bg1"/>
                  </a:solidFill>
                </a:ln>
              </a:rPr>
              <a:t>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>
                <a:solidFill>
                  <a:srgbClr val="FFC000"/>
                </a:solidFill>
              </a:rPr>
              <a:t>1.Получает документ и переводит его в </a:t>
            </a:r>
            <a:r>
              <a:rPr lang="ru-RU" sz="2000" dirty="0" smtClean="0">
                <a:solidFill>
                  <a:srgbClr val="FFC000"/>
                </a:solidFill>
              </a:rPr>
              <a:t>картинку </a:t>
            </a:r>
            <a:endParaRPr lang="ru-RU" sz="2000" dirty="0">
              <a:solidFill>
                <a:srgbClr val="FFC000"/>
              </a:solidFill>
            </a:endParaRPr>
          </a:p>
          <a:p>
            <a:pPr marL="45720" indent="0">
              <a:buNone/>
            </a:pPr>
            <a:r>
              <a:rPr lang="ru-RU" sz="2000" dirty="0">
                <a:solidFill>
                  <a:srgbClr val="FFC000"/>
                </a:solidFill>
              </a:rPr>
              <a:t>2.Считывает с картинки текст</a:t>
            </a:r>
          </a:p>
          <a:p>
            <a:pPr marL="45720" indent="0">
              <a:buNone/>
            </a:pPr>
            <a:r>
              <a:rPr lang="ru-RU" sz="2000" dirty="0">
                <a:solidFill>
                  <a:srgbClr val="FFC000"/>
                </a:solidFill>
              </a:rPr>
              <a:t>3.Находит ключевые слова</a:t>
            </a:r>
          </a:p>
          <a:p>
            <a:pPr marL="45720" indent="0">
              <a:buNone/>
            </a:pPr>
            <a:r>
              <a:rPr lang="ru-RU" sz="2000" dirty="0" smtClean="0">
                <a:solidFill>
                  <a:srgbClr val="FFC000"/>
                </a:solidFill>
              </a:rPr>
              <a:t>4.Дает </a:t>
            </a:r>
            <a:r>
              <a:rPr lang="ru-RU" sz="2000" dirty="0">
                <a:solidFill>
                  <a:srgbClr val="FFC000"/>
                </a:solidFill>
              </a:rPr>
              <a:t>ему классификацию</a:t>
            </a:r>
          </a:p>
          <a:p>
            <a:pPr marL="45720" indent="0">
              <a:buNone/>
            </a:pPr>
            <a:r>
              <a:rPr lang="ru-RU" sz="2000" dirty="0">
                <a:solidFill>
                  <a:srgbClr val="FFC000"/>
                </a:solidFill>
              </a:rPr>
              <a:t>5.Сортирует документы по папкам и </a:t>
            </a:r>
            <a:r>
              <a:rPr lang="ru-RU" sz="2000" dirty="0" smtClean="0">
                <a:solidFill>
                  <a:srgbClr val="FFC000"/>
                </a:solidFill>
              </a:rPr>
              <a:t>формирует </a:t>
            </a:r>
            <a:r>
              <a:rPr lang="ru-RU" sz="2000" dirty="0">
                <a:solidFill>
                  <a:srgbClr val="FFC000"/>
                </a:solidFill>
              </a:rPr>
              <a:t>чек </a:t>
            </a:r>
            <a:r>
              <a:rPr lang="ru-RU" sz="2000" dirty="0" smtClean="0">
                <a:solidFill>
                  <a:srgbClr val="FFC000"/>
                </a:solidFill>
              </a:rPr>
              <a:t>лист</a:t>
            </a:r>
            <a:endParaRPr lang="ru-RU" sz="2000" dirty="0">
              <a:solidFill>
                <a:srgbClr val="FFC000"/>
              </a:solidFill>
            </a:endParaRPr>
          </a:p>
          <a:p>
            <a:pPr marL="45720" indent="0">
              <a:buNone/>
            </a:pPr>
            <a:r>
              <a:rPr lang="ru-RU" sz="2000" dirty="0" smtClean="0">
                <a:solidFill>
                  <a:srgbClr val="FFC000"/>
                </a:solidFill>
              </a:rPr>
              <a:t>6.Отделяет "несортированные</a:t>
            </a:r>
            <a:r>
              <a:rPr lang="ru-RU" sz="2000" dirty="0">
                <a:solidFill>
                  <a:srgbClr val="FFC000"/>
                </a:solidFill>
              </a:rPr>
              <a:t>"</a:t>
            </a:r>
          </a:p>
          <a:p>
            <a:pPr marL="45720" indent="0">
              <a:buNone/>
            </a:pPr>
            <a:r>
              <a:rPr lang="ru-RU" sz="2000" dirty="0">
                <a:solidFill>
                  <a:srgbClr val="FFC000"/>
                </a:solidFill>
              </a:rPr>
              <a:t>7.Имеет словарь и доступ </a:t>
            </a:r>
            <a:r>
              <a:rPr lang="ru-RU" sz="2000" dirty="0" smtClean="0">
                <a:solidFill>
                  <a:srgbClr val="FFC000"/>
                </a:solidFill>
              </a:rPr>
              <a:t>Администратора </a:t>
            </a:r>
            <a:r>
              <a:rPr lang="ru-RU" sz="2000" dirty="0">
                <a:solidFill>
                  <a:srgbClr val="FFC000"/>
                </a:solidFill>
              </a:rPr>
              <a:t>для </a:t>
            </a:r>
            <a:r>
              <a:rPr lang="ru-RU" sz="2000" dirty="0" smtClean="0">
                <a:solidFill>
                  <a:srgbClr val="FFC000"/>
                </a:solidFill>
              </a:rPr>
              <a:t>корректировки.</a:t>
            </a:r>
            <a:endParaRPr lang="ru-RU" sz="2000" dirty="0">
              <a:solidFill>
                <a:srgbClr val="FFC000"/>
              </a:solidFill>
            </a:endParaRPr>
          </a:p>
          <a:p>
            <a:pPr marL="45720" indent="0">
              <a:buNone/>
            </a:pPr>
            <a:r>
              <a:rPr lang="ru-RU" sz="2000" dirty="0" smtClean="0">
                <a:solidFill>
                  <a:srgbClr val="FFC000"/>
                </a:solidFill>
              </a:rPr>
              <a:t>8.Составляет отчет-файл (Юр</a:t>
            </a:r>
            <a:r>
              <a:rPr lang="ru-RU" sz="2000" dirty="0">
                <a:solidFill>
                  <a:srgbClr val="FFC000"/>
                </a:solidFill>
              </a:rPr>
              <a:t>. лицо </a:t>
            </a:r>
            <a:r>
              <a:rPr lang="ru-RU" sz="2000" dirty="0" smtClean="0">
                <a:solidFill>
                  <a:srgbClr val="FFC000"/>
                </a:solidFill>
              </a:rPr>
              <a:t>и его документы)</a:t>
            </a:r>
          </a:p>
        </p:txBody>
      </p:sp>
    </p:spTree>
    <p:extLst>
      <p:ext uri="{BB962C8B-B14F-4D97-AF65-F5344CB8AC3E}">
        <p14:creationId xmlns:p14="http://schemas.microsoft.com/office/powerpoint/2010/main" xmlns="" val="2761368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315200" cy="650041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ln>
                  <a:solidFill>
                    <a:schemeClr val="bg1"/>
                  </a:solidFill>
                </a:ln>
                <a:solidFill>
                  <a:srgbClr val="CC6600"/>
                </a:solidFill>
              </a:rPr>
              <a:t/>
            </a:r>
            <a:br>
              <a:rPr lang="ru-RU" sz="4000" dirty="0" smtClean="0">
                <a:ln>
                  <a:solidFill>
                    <a:schemeClr val="bg1"/>
                  </a:solidFill>
                </a:ln>
                <a:solidFill>
                  <a:srgbClr val="CC6600"/>
                </a:solidFill>
              </a:rPr>
            </a:br>
            <a:r>
              <a:rPr lang="ru-RU" sz="4000" dirty="0" smtClean="0">
                <a:ln>
                  <a:solidFill>
                    <a:schemeClr val="bg1"/>
                  </a:solidFill>
                </a:ln>
                <a:solidFill>
                  <a:srgbClr val="CC6600"/>
                </a:solidFill>
              </a:rPr>
              <a:t>Дополнительные возможности будущей разработки</a:t>
            </a:r>
            <a:endParaRPr lang="ru-RU" sz="4000" dirty="0">
              <a:ln>
                <a:solidFill>
                  <a:schemeClr val="bg1"/>
                </a:solidFill>
              </a:ln>
              <a:solidFill>
                <a:srgbClr val="CC66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492896"/>
            <a:ext cx="8568952" cy="41044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1.Получение файлов с </a:t>
            </a:r>
            <a:r>
              <a:rPr lang="ru-RU" sz="2000" dirty="0" smtClean="0">
                <a:solidFill>
                  <a:srgbClr val="FFC000"/>
                </a:solidFill>
              </a:rPr>
              <a:t>разных источников </a:t>
            </a:r>
          </a:p>
          <a:p>
            <a:pPr>
              <a:buNone/>
            </a:pPr>
            <a:r>
              <a:rPr lang="ru-RU" sz="2000" dirty="0" smtClean="0"/>
              <a:t>2.Привязка машинного </a:t>
            </a:r>
            <a:r>
              <a:rPr lang="ru-RU" sz="2000" dirty="0"/>
              <a:t>обучения \ </a:t>
            </a:r>
            <a:r>
              <a:rPr lang="ru-RU" sz="2000" dirty="0" err="1">
                <a:solidFill>
                  <a:srgbClr val="FFC000"/>
                </a:solidFill>
              </a:rPr>
              <a:t>нейросети</a:t>
            </a:r>
            <a:r>
              <a:rPr lang="ru-RU" sz="2000" dirty="0">
                <a:solidFill>
                  <a:srgbClr val="FFC000"/>
                </a:solidFill>
              </a:rPr>
              <a:t> </a:t>
            </a:r>
            <a:endParaRPr lang="ru-RU" sz="20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ru-RU" sz="2000" dirty="0" smtClean="0"/>
              <a:t>3.Привязка </a:t>
            </a:r>
            <a:r>
              <a:rPr lang="ru-RU" sz="2000" dirty="0"/>
              <a:t>автоматической </a:t>
            </a:r>
            <a:r>
              <a:rPr lang="ru-RU" sz="2000" dirty="0" smtClean="0"/>
              <a:t>загрузки</a:t>
            </a:r>
            <a:endParaRPr lang="ru-RU" sz="2000" dirty="0"/>
          </a:p>
          <a:p>
            <a:pPr>
              <a:buNone/>
            </a:pPr>
            <a:r>
              <a:rPr lang="ru-RU" sz="2000" dirty="0" smtClean="0"/>
              <a:t>4.</a:t>
            </a:r>
            <a:r>
              <a:rPr lang="ru-RU" sz="2000" dirty="0" smtClean="0">
                <a:solidFill>
                  <a:srgbClr val="FFC000"/>
                </a:solidFill>
              </a:rPr>
              <a:t>Анализ </a:t>
            </a:r>
            <a:r>
              <a:rPr lang="ru-RU" sz="2000" dirty="0">
                <a:solidFill>
                  <a:srgbClr val="FFC000"/>
                </a:solidFill>
              </a:rPr>
              <a:t>данных </a:t>
            </a:r>
            <a:r>
              <a:rPr lang="ru-RU" sz="2000" dirty="0"/>
              <a:t>для </a:t>
            </a:r>
            <a:r>
              <a:rPr lang="ru-RU" sz="2000" dirty="0" smtClean="0"/>
              <a:t>принятия решения</a:t>
            </a:r>
          </a:p>
          <a:p>
            <a:pPr>
              <a:buNone/>
            </a:pPr>
            <a:r>
              <a:rPr lang="ru-RU" sz="2000" dirty="0" smtClean="0"/>
              <a:t>5.</a:t>
            </a:r>
            <a:r>
              <a:rPr lang="ru-RU" sz="2000" dirty="0" smtClean="0">
                <a:solidFill>
                  <a:srgbClr val="FFC000"/>
                </a:solidFill>
              </a:rPr>
              <a:t>Формирование </a:t>
            </a:r>
            <a:r>
              <a:rPr lang="ru-RU" sz="2000" dirty="0">
                <a:solidFill>
                  <a:srgbClr val="FFC000"/>
                </a:solidFill>
              </a:rPr>
              <a:t>договора </a:t>
            </a:r>
            <a:r>
              <a:rPr lang="ru-RU" sz="2000" dirty="0"/>
              <a:t>на основе </a:t>
            </a:r>
            <a:r>
              <a:rPr lang="ru-RU" sz="2000" dirty="0" smtClean="0"/>
              <a:t>загруженных </a:t>
            </a:r>
            <a:r>
              <a:rPr lang="ru-RU" sz="2000" dirty="0"/>
              <a:t>документов </a:t>
            </a:r>
            <a:r>
              <a:rPr lang="ru-RU" sz="2000" dirty="0" smtClean="0"/>
              <a:t>в </a:t>
            </a:r>
            <a:r>
              <a:rPr lang="ru-RU" sz="2000" dirty="0"/>
              <a:t>ПО</a:t>
            </a:r>
          </a:p>
          <a:p>
            <a:pPr>
              <a:buNone/>
            </a:pPr>
            <a:r>
              <a:rPr lang="ru-RU" sz="2000" dirty="0" smtClean="0"/>
              <a:t>6.Выведение в "</a:t>
            </a:r>
            <a:r>
              <a:rPr lang="ru-RU" sz="2000" dirty="0" smtClean="0">
                <a:solidFill>
                  <a:srgbClr val="FFC000"/>
                </a:solidFill>
              </a:rPr>
              <a:t>таблицу</a:t>
            </a:r>
            <a:r>
              <a:rPr lang="ru-RU" sz="2000" dirty="0" smtClean="0"/>
              <a:t>" основных данных </a:t>
            </a:r>
          </a:p>
          <a:p>
            <a:pPr>
              <a:buNone/>
            </a:pPr>
            <a:r>
              <a:rPr lang="ru-RU" sz="2000" dirty="0" smtClean="0"/>
              <a:t>7.Возможность </a:t>
            </a:r>
            <a:r>
              <a:rPr lang="ru-RU" sz="2000" dirty="0">
                <a:solidFill>
                  <a:srgbClr val="FFC000"/>
                </a:solidFill>
              </a:rPr>
              <a:t>вывести отчет </a:t>
            </a:r>
            <a:r>
              <a:rPr lang="ru-RU" sz="2000" dirty="0"/>
              <a:t>файл из </a:t>
            </a:r>
            <a:r>
              <a:rPr lang="ru-RU" sz="2000" dirty="0" smtClean="0"/>
              <a:t>платформы</a:t>
            </a:r>
            <a:endParaRPr lang="ru-RU" sz="2000" dirty="0"/>
          </a:p>
          <a:p>
            <a:pPr>
              <a:buNone/>
            </a:pPr>
            <a:r>
              <a:rPr lang="ru-RU" sz="2000" dirty="0"/>
              <a:t>8.Доступ сотрудника банка к </a:t>
            </a:r>
            <a:r>
              <a:rPr lang="ru-RU" sz="2000" dirty="0">
                <a:solidFill>
                  <a:srgbClr val="FFC000"/>
                </a:solidFill>
              </a:rPr>
              <a:t>сортировке </a:t>
            </a:r>
            <a:r>
              <a:rPr lang="ru-RU" sz="2000" dirty="0" smtClean="0">
                <a:solidFill>
                  <a:srgbClr val="FFC000"/>
                </a:solidFill>
              </a:rPr>
              <a:t>\ выгрузке</a:t>
            </a:r>
            <a:endParaRPr lang="ru-RU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7787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352928" cy="792088"/>
          </a:xfrm>
        </p:spPr>
        <p:txBody>
          <a:bodyPr>
            <a:noAutofit/>
          </a:bodyPr>
          <a:lstStyle/>
          <a:p>
            <a:r>
              <a:rPr lang="ru-RU" sz="4000" dirty="0" smtClean="0">
                <a:ln>
                  <a:solidFill>
                    <a:schemeClr val="bg1"/>
                  </a:solidFill>
                </a:ln>
                <a:solidFill>
                  <a:srgbClr val="CC6600"/>
                </a:solidFill>
              </a:rPr>
              <a:t>Возможности и выгоды разработки</a:t>
            </a:r>
            <a:endParaRPr lang="ru-RU" sz="4000" dirty="0">
              <a:ln>
                <a:solidFill>
                  <a:schemeClr val="bg1"/>
                </a:solidFill>
              </a:ln>
              <a:solidFill>
                <a:srgbClr val="CC66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556792"/>
            <a:ext cx="7315200" cy="518457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000" dirty="0" smtClean="0"/>
              <a:t>1.Скорость обработки </a:t>
            </a:r>
            <a:r>
              <a:rPr lang="ru-RU" sz="2000" dirty="0" smtClean="0">
                <a:solidFill>
                  <a:srgbClr val="FFC000"/>
                </a:solidFill>
              </a:rPr>
              <a:t>10 страниц в минуту </a:t>
            </a:r>
            <a:r>
              <a:rPr lang="ru-RU" sz="2000" dirty="0" smtClean="0"/>
              <a:t>на этапе </a:t>
            </a:r>
            <a:r>
              <a:rPr lang="en-US" sz="2000" dirty="0" smtClean="0"/>
              <a:t>MVP</a:t>
            </a:r>
            <a:r>
              <a:rPr lang="ru-RU" sz="2000" dirty="0" smtClean="0"/>
              <a:t>, быстрее почти в 50 раз, чем если бы это делал человек.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2.Возможность </a:t>
            </a:r>
            <a:r>
              <a:rPr lang="ru-RU" sz="2000" dirty="0" smtClean="0">
                <a:solidFill>
                  <a:srgbClr val="FFC000"/>
                </a:solidFill>
              </a:rPr>
              <a:t>быстро и гибко менять настройки </a:t>
            </a:r>
            <a:r>
              <a:rPr lang="ru-RU" sz="2000" dirty="0" smtClean="0"/>
              <a:t>для </a:t>
            </a:r>
            <a:r>
              <a:rPr lang="ru-RU" sz="2000" dirty="0" smtClean="0"/>
              <a:t>классификации</a:t>
            </a:r>
            <a:br>
              <a:rPr lang="ru-RU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3.Разделение </a:t>
            </a:r>
            <a:r>
              <a:rPr lang="ru-RU" sz="2000" dirty="0" smtClean="0"/>
              <a:t>функций ПО для </a:t>
            </a:r>
            <a:r>
              <a:rPr lang="ru-RU" sz="2000" dirty="0" smtClean="0">
                <a:solidFill>
                  <a:srgbClr val="FFC000"/>
                </a:solidFill>
              </a:rPr>
              <a:t>распределения нагрузки</a:t>
            </a:r>
            <a:r>
              <a:rPr lang="ru-RU" sz="2000" dirty="0" smtClean="0"/>
              <a:t>.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4.Сокращение </a:t>
            </a:r>
            <a:r>
              <a:rPr lang="ru-RU" sz="2000" dirty="0" smtClean="0"/>
              <a:t>штата верификаторов на </a:t>
            </a:r>
            <a:r>
              <a:rPr lang="ru-RU" sz="2000" dirty="0" smtClean="0">
                <a:solidFill>
                  <a:srgbClr val="FFC000"/>
                </a:solidFill>
              </a:rPr>
              <a:t>90-95%</a:t>
            </a:r>
          </a:p>
          <a:p>
            <a:pPr marL="45720" indent="0">
              <a:buNone/>
            </a:pPr>
            <a:endParaRPr lang="ru-RU" sz="2000" dirty="0"/>
          </a:p>
          <a:p>
            <a:pPr marL="45720" indent="0">
              <a:buNone/>
            </a:pPr>
            <a:r>
              <a:rPr lang="ru-RU" sz="2000" dirty="0" smtClean="0"/>
              <a:t>5.</a:t>
            </a:r>
            <a:r>
              <a:rPr lang="ru-RU" sz="2000" dirty="0" smtClean="0">
                <a:solidFill>
                  <a:srgbClr val="FFC000"/>
                </a:solidFill>
              </a:rPr>
              <a:t>Сокращение </a:t>
            </a:r>
            <a:r>
              <a:rPr lang="ru-RU" sz="2000" dirty="0" smtClean="0">
                <a:solidFill>
                  <a:srgbClr val="FFC000"/>
                </a:solidFill>
              </a:rPr>
              <a:t>штата офисных сотрудников </a:t>
            </a:r>
            <a:r>
              <a:rPr lang="ru-RU" sz="2000" dirty="0" smtClean="0"/>
              <a:t>и физических отделений банка. Клиенту сам сможет загрузить документы через ПО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26822287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315200" cy="650041"/>
          </a:xfrm>
        </p:spPr>
        <p:txBody>
          <a:bodyPr>
            <a:noAutofit/>
          </a:bodyPr>
          <a:lstStyle/>
          <a:p>
            <a:r>
              <a:rPr lang="ru-RU" sz="4000" dirty="0">
                <a:ln>
                  <a:solidFill>
                    <a:schemeClr val="bg1"/>
                  </a:solidFill>
                </a:ln>
                <a:solidFill>
                  <a:srgbClr val="CC6600"/>
                </a:solidFill>
              </a:rPr>
              <a:t>Финансовая модель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340768"/>
            <a:ext cx="7315200" cy="489654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Для разработки готового прототипа – </a:t>
            </a:r>
            <a:r>
              <a:rPr lang="ru-RU" sz="2000" dirty="0" smtClean="0">
                <a:solidFill>
                  <a:srgbClr val="FFC000"/>
                </a:solidFill>
              </a:rPr>
              <a:t>1-2 месяца</a:t>
            </a:r>
          </a:p>
          <a:p>
            <a:endParaRPr lang="ru-RU" sz="2000" dirty="0"/>
          </a:p>
          <a:p>
            <a:r>
              <a:rPr lang="ru-RU" sz="2000" dirty="0" smtClean="0"/>
              <a:t>Ввод </a:t>
            </a:r>
            <a:r>
              <a:rPr lang="ru-RU" sz="2000" dirty="0"/>
              <a:t>системы в опытно-промышленную </a:t>
            </a:r>
            <a:r>
              <a:rPr lang="ru-RU" sz="2000" dirty="0" smtClean="0"/>
              <a:t>эксплуатацию </a:t>
            </a:r>
            <a:r>
              <a:rPr lang="ru-RU" sz="2000" dirty="0" smtClean="0">
                <a:solidFill>
                  <a:srgbClr val="FFC000"/>
                </a:solidFill>
              </a:rPr>
              <a:t>3-4 месяца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r>
              <a:rPr lang="ru-RU" sz="2000" dirty="0" smtClean="0"/>
              <a:t>Требуемые инвестиции для реализации проекта – </a:t>
            </a:r>
            <a:br>
              <a:rPr lang="ru-RU" sz="2000" dirty="0" smtClean="0"/>
            </a:br>
            <a:r>
              <a:rPr lang="ru-RU" sz="2000" dirty="0" smtClean="0">
                <a:solidFill>
                  <a:srgbClr val="FFC000"/>
                </a:solidFill>
              </a:rPr>
              <a:t>от 35000</a:t>
            </a:r>
            <a:r>
              <a:rPr lang="en-US" sz="2000" dirty="0" smtClean="0">
                <a:solidFill>
                  <a:srgbClr val="FFC000"/>
                </a:solidFill>
              </a:rPr>
              <a:t>$</a:t>
            </a:r>
            <a:r>
              <a:rPr lang="ru-RU" sz="2000" dirty="0" smtClean="0"/>
              <a:t>. При увеличении инвестиций срок разработки может сократится.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105763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2420888"/>
            <a:ext cx="7467600" cy="1143000"/>
          </a:xfrm>
        </p:spPr>
        <p:txBody>
          <a:bodyPr>
            <a:noAutofit/>
          </a:bodyPr>
          <a:lstStyle/>
          <a:p>
            <a:r>
              <a:rPr lang="ru-RU" sz="6600" dirty="0" smtClean="0">
                <a:ln>
                  <a:solidFill>
                    <a:schemeClr val="bg1"/>
                  </a:solidFill>
                </a:ln>
                <a:solidFill>
                  <a:srgbClr val="CC6600"/>
                </a:solidFill>
              </a:rPr>
              <a:t>Демонстрация работы платформы</a:t>
            </a:r>
            <a:endParaRPr lang="ru-RU" sz="6600" dirty="0">
              <a:ln>
                <a:solidFill>
                  <a:schemeClr val="bg1"/>
                </a:solidFill>
              </a:ln>
              <a:solidFill>
                <a:srgbClr val="CC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18261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292</TotalTime>
  <Words>250</Words>
  <Application>Microsoft Office PowerPoint</Application>
  <PresentationFormat>Экран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Техническая</vt:lpstr>
      <vt:lpstr>Команда ПСБ Team</vt:lpstr>
      <vt:lpstr>Глобальная цель проекта</vt:lpstr>
      <vt:lpstr>Проблематика</vt:lpstr>
      <vt:lpstr>Аналитика</vt:lpstr>
      <vt:lpstr>Решение команды ПСБ Team</vt:lpstr>
      <vt:lpstr> Дополнительные возможности будущей разработки</vt:lpstr>
      <vt:lpstr>Возможности и выгоды разработки</vt:lpstr>
      <vt:lpstr>Финансовая модель</vt:lpstr>
      <vt:lpstr>Демонстрация работы платформы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 ПСБ Team</dc:title>
  <dc:creator>Пользователь Windows</dc:creator>
  <cp:lastModifiedBy>ПК</cp:lastModifiedBy>
  <cp:revision>24</cp:revision>
  <dcterms:created xsi:type="dcterms:W3CDTF">2021-09-04T09:03:08Z</dcterms:created>
  <dcterms:modified xsi:type="dcterms:W3CDTF">2021-09-04T16:33:13Z</dcterms:modified>
</cp:coreProperties>
</file>