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D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1F2B1-4E20-4016-8BD9-49EC8B1A7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11232F-3894-4829-9D11-CD80B570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F6215-FD89-47A7-AC0E-26F55B76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55F34A-BBF2-4A2D-99AF-A219335F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B05B46-36DA-4D11-B9C9-281A6B0C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FD910-7F5B-490E-80E8-4A7D8F72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A68A51-0582-4F9C-861E-670C9C3F5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A9728-830F-4D46-A301-1C266497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8BF8BC-8ABA-43E9-96BA-1E01327B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4659F-F868-4A8E-80DF-DB7587F3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6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A4F6C-B245-40D1-ABA3-FBC0CAF9C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D96430-C462-496B-976D-14FCE4157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EBAA9C-1C1B-41B1-BF78-F86835AB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0D41C-E417-4F1F-B750-03F04B40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A30D7-1B24-47EC-9354-60713DE1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6D83A-B0B1-4AC6-9C04-93F6377B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CDBD7-CF97-4055-93F4-774F16B8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A11288-3447-4C60-90E7-7D6D0A68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F1E31-9FFD-47E8-AF3A-44DB8C8F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1CB9B-0E89-41F0-8852-5A6FD9F3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AF5E6-5CE8-437F-B59F-592CEA6E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02C21-CCB9-469C-9859-51A44A4E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B4878-47AD-4842-A345-F29E4FA6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3C5019-D2BD-4F6F-9914-41C114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6AAD8-18D9-42AB-81F9-255E0014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EB809-65C9-4E87-B74E-F63A5DC6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82E89-6AE7-4EC3-B6B1-C1733C0C7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14B7A7-76C5-4A7E-B426-A0CED939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D762FD-4FC1-409F-8B16-F27908DA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11FD61-A75F-45EB-A301-F7070F7F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AEBA58-5C64-4A65-A17D-F1BEC570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392FB-CD5F-48D2-9F70-00A3BD05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A0892F-6DA2-4EAE-A573-02CCC345E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6B9D9D-111E-44C1-967F-6075FF3E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061D39-FD4C-484B-BDAA-EE5C300C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C72400-8967-407A-8B9C-B350C5000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7A7AB4-8B06-4810-B8B0-B867BE84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66AADC-122B-4199-94EF-20690168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79E8DC-3712-4E13-8420-DC8A9CF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764F7-BA97-446C-8D2E-BD0DAA94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9BB39F-1902-4CFA-B933-F0BD4249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D34870-586D-4F28-A1BD-E6B268D9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E783FC-19D7-4291-A653-BE6E1DBC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477C15-B640-4F9A-A178-6D29F93F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0FBA3-237E-4A33-AA4B-D51C4BED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B41F57-E0A1-47F2-B1DD-008E70F6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A8DA1-5291-4654-965E-34B84C0B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27AE5-F764-4337-B8FD-98484B4E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46A023-BA94-4D98-A56D-626CB66F5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B40C3B-09D3-4F12-A517-142D9AA0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820046-401C-4D8B-87C0-1B49E707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ED94DE-0A81-4E7B-B52B-178954E4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75F53-6D87-4FB2-AB9F-8528BE5E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361D93-C828-49FB-8CDD-FC0D5BE32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3CCAC2-97C5-4595-A628-99B280B55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DE146-7751-4BDE-985C-C9C4F342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62F92-6DBA-4EFA-9B27-89827179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F22D9-B242-498D-ADAA-F35D631B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76CEA9-8E17-4FF1-AA74-D2F9B78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A56C1F-A124-44BA-B816-4CE64439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4751C2-1BA0-47EF-87D2-6C42BB897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8CAB-510F-433F-B3DF-2EF294A88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5A457-7A83-4389-BAA5-01C2FED1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7B4DE-423C-4EF9-BB06-973FEFC53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CBDC-9F8F-4CFC-AAFC-05B4B852FC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87">
            <a:extLst>
              <a:ext uri="{FF2B5EF4-FFF2-40B4-BE49-F238E27FC236}">
                <a16:creationId xmlns:a16="http://schemas.microsoft.com/office/drawing/2014/main" id="{BBCC69F1-D299-449A-8ADB-D25F5DF37F2A}"/>
              </a:ext>
            </a:extLst>
          </p:cNvPr>
          <p:cNvSpPr/>
          <p:nvPr/>
        </p:nvSpPr>
        <p:spPr>
          <a:xfrm>
            <a:off x="0" y="-6246"/>
            <a:ext cx="12192000" cy="94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Process Diagram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B8DE926-E0AA-4479-86A9-12E73FEF27D1}"/>
              </a:ext>
            </a:extLst>
          </p:cNvPr>
          <p:cNvGrpSpPr/>
          <p:nvPr/>
        </p:nvGrpSpPr>
        <p:grpSpPr>
          <a:xfrm>
            <a:off x="2098110" y="943141"/>
            <a:ext cx="8022920" cy="5138237"/>
            <a:chOff x="2098110" y="943141"/>
            <a:chExt cx="8022920" cy="513823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D31A267-B480-49CC-B867-0365E0F5BE57}"/>
                </a:ext>
              </a:extLst>
            </p:cNvPr>
            <p:cNvSpPr/>
            <p:nvPr/>
          </p:nvSpPr>
          <p:spPr>
            <a:xfrm>
              <a:off x="2098110" y="943141"/>
              <a:ext cx="8022920" cy="5138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66A674B-3401-4765-859A-E1EBA404A8EA}"/>
                </a:ext>
              </a:extLst>
            </p:cNvPr>
            <p:cNvGrpSpPr/>
            <p:nvPr/>
          </p:nvGrpSpPr>
          <p:grpSpPr>
            <a:xfrm>
              <a:off x="2283648" y="1156111"/>
              <a:ext cx="7624704" cy="4781627"/>
              <a:chOff x="2283648" y="1156111"/>
              <a:chExt cx="7624704" cy="4781627"/>
            </a:xfrm>
          </p:grpSpPr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5372E1EB-FBCE-42B8-A5E4-53E05EA26DD2}"/>
                  </a:ext>
                </a:extLst>
              </p:cNvPr>
              <p:cNvGrpSpPr/>
              <p:nvPr/>
            </p:nvGrpSpPr>
            <p:grpSpPr>
              <a:xfrm>
                <a:off x="2419611" y="1156111"/>
                <a:ext cx="7352777" cy="3633297"/>
                <a:chOff x="2419611" y="1929344"/>
                <a:chExt cx="7352777" cy="3633297"/>
              </a:xfrm>
            </p:grpSpPr>
            <p:grpSp>
              <p:nvGrpSpPr>
                <p:cNvPr id="78" name="Gruppieren 77">
                  <a:extLst>
                    <a:ext uri="{FF2B5EF4-FFF2-40B4-BE49-F238E27FC236}">
                      <a16:creationId xmlns:a16="http://schemas.microsoft.com/office/drawing/2014/main" id="{41DCEBD5-4F73-47A8-A61B-D82A3FEAD5A5}"/>
                    </a:ext>
                  </a:extLst>
                </p:cNvPr>
                <p:cNvGrpSpPr/>
                <p:nvPr/>
              </p:nvGrpSpPr>
              <p:grpSpPr>
                <a:xfrm>
                  <a:off x="2419611" y="2104376"/>
                  <a:ext cx="7352777" cy="3458265"/>
                  <a:chOff x="513567" y="1350589"/>
                  <a:chExt cx="7200627" cy="4055477"/>
                </a:xfrm>
              </p:grpSpPr>
              <p:cxnSp>
                <p:nvCxnSpPr>
                  <p:cNvPr id="71" name="Gerade Verbindung mit Pfeil 70">
                    <a:extLst>
                      <a:ext uri="{FF2B5EF4-FFF2-40B4-BE49-F238E27FC236}">
                        <a16:creationId xmlns:a16="http://schemas.microsoft.com/office/drawing/2014/main" id="{4BF812FB-9F03-40EE-8FDB-16E8ACEA4103}"/>
                      </a:ext>
                    </a:extLst>
                  </p:cNvPr>
                  <p:cNvCxnSpPr>
                    <a:cxnSpLocks/>
                    <a:stCxn id="43" idx="3"/>
                    <a:endCxn id="34" idx="2"/>
                  </p:cNvCxnSpPr>
                  <p:nvPr/>
                </p:nvCxnSpPr>
                <p:spPr>
                  <a:xfrm flipV="1">
                    <a:off x="2179529" y="3378327"/>
                    <a:ext cx="2589256" cy="163630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Gerade Verbindung mit Pfeil 64">
                    <a:extLst>
                      <a:ext uri="{FF2B5EF4-FFF2-40B4-BE49-F238E27FC236}">
                        <a16:creationId xmlns:a16="http://schemas.microsoft.com/office/drawing/2014/main" id="{601D02E0-C5FF-455F-B59F-D3FB5AA9965E}"/>
                      </a:ext>
                    </a:extLst>
                  </p:cNvPr>
                  <p:cNvCxnSpPr>
                    <a:cxnSpLocks/>
                    <a:stCxn id="39" idx="3"/>
                    <a:endCxn id="34" idx="2"/>
                  </p:cNvCxnSpPr>
                  <p:nvPr/>
                </p:nvCxnSpPr>
                <p:spPr>
                  <a:xfrm flipV="1">
                    <a:off x="2179529" y="3378327"/>
                    <a:ext cx="2589256" cy="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hteck: abgerundete Ecken 4">
                    <a:extLst>
                      <a:ext uri="{FF2B5EF4-FFF2-40B4-BE49-F238E27FC236}">
                        <a16:creationId xmlns:a16="http://schemas.microsoft.com/office/drawing/2014/main" id="{3211CC22-5277-496F-BEF8-C1E1D0A13D4C}"/>
                      </a:ext>
                    </a:extLst>
                  </p:cNvPr>
                  <p:cNvSpPr/>
                  <p:nvPr/>
                </p:nvSpPr>
                <p:spPr>
                  <a:xfrm>
                    <a:off x="513567" y="1350589"/>
                    <a:ext cx="1665962" cy="782877"/>
                  </a:xfrm>
                  <a:prstGeom prst="roundRec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CNC</a:t>
                    </a:r>
                  </a:p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ID = 1001</a:t>
                    </a:r>
                    <a:endPara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sp>
                <p:nvSpPr>
                  <p:cNvPr id="34" name="Flussdiagramm: Magnetplattenspeicher 33">
                    <a:extLst>
                      <a:ext uri="{FF2B5EF4-FFF2-40B4-BE49-F238E27FC236}">
                        <a16:creationId xmlns:a16="http://schemas.microsoft.com/office/drawing/2014/main" id="{394DF2A6-08BB-41A2-B714-79D58C5BBEE7}"/>
                      </a:ext>
                    </a:extLst>
                  </p:cNvPr>
                  <p:cNvSpPr/>
                  <p:nvPr/>
                </p:nvSpPr>
                <p:spPr>
                  <a:xfrm>
                    <a:off x="4768785" y="2951706"/>
                    <a:ext cx="1419571" cy="853241"/>
                  </a:xfrm>
                  <a:prstGeom prst="flowChartMagneticDisk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 err="1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PostgresDB</a:t>
                    </a:r>
                    <a:endPara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sp>
                <p:nvSpPr>
                  <p:cNvPr id="39" name="Rechteck: abgerundete Ecken 38">
                    <a:extLst>
                      <a:ext uri="{FF2B5EF4-FFF2-40B4-BE49-F238E27FC236}">
                        <a16:creationId xmlns:a16="http://schemas.microsoft.com/office/drawing/2014/main" id="{BD6BE368-F097-4BC7-81A9-0BB1B2783D04}"/>
                      </a:ext>
                    </a:extLst>
                  </p:cNvPr>
                  <p:cNvSpPr/>
                  <p:nvPr/>
                </p:nvSpPr>
                <p:spPr>
                  <a:xfrm>
                    <a:off x="513567" y="2986889"/>
                    <a:ext cx="1665962" cy="782877"/>
                  </a:xfrm>
                  <a:prstGeom prst="roundRec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Assembly Robot</a:t>
                    </a:r>
                  </a:p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ID = 1002</a:t>
                    </a:r>
                    <a:endPara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sp>
                <p:nvSpPr>
                  <p:cNvPr id="43" name="Rechteck: abgerundete Ecken 42">
                    <a:extLst>
                      <a:ext uri="{FF2B5EF4-FFF2-40B4-BE49-F238E27FC236}">
                        <a16:creationId xmlns:a16="http://schemas.microsoft.com/office/drawing/2014/main" id="{7D4571DE-A638-41B0-A92B-25AC377D5EEF}"/>
                      </a:ext>
                    </a:extLst>
                  </p:cNvPr>
                  <p:cNvSpPr/>
                  <p:nvPr/>
                </p:nvSpPr>
                <p:spPr>
                  <a:xfrm>
                    <a:off x="513567" y="4623189"/>
                    <a:ext cx="1665962" cy="782877"/>
                  </a:xfrm>
                  <a:prstGeom prst="roundRec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 err="1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Packaging</a:t>
                    </a:r>
                    <a:endParaRPr lang="de-DE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ID = 1003</a:t>
                    </a:r>
                    <a:endPara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cxnSp>
                <p:nvCxnSpPr>
                  <p:cNvPr id="14" name="Gerade Verbindung mit Pfeil 13">
                    <a:extLst>
                      <a:ext uri="{FF2B5EF4-FFF2-40B4-BE49-F238E27FC236}">
                        <a16:creationId xmlns:a16="http://schemas.microsoft.com/office/drawing/2014/main" id="{E0380100-0D6A-4C71-A604-EFE65A9535AB}"/>
                      </a:ext>
                    </a:extLst>
                  </p:cNvPr>
                  <p:cNvCxnSpPr>
                    <a:stCxn id="5" idx="3"/>
                    <a:endCxn id="3" idx="2"/>
                  </p:cNvCxnSpPr>
                  <p:nvPr/>
                </p:nvCxnSpPr>
                <p:spPr>
                  <a:xfrm>
                    <a:off x="2179529" y="1742028"/>
                    <a:ext cx="1063418" cy="1636299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 Verbindung mit Pfeil 46">
                    <a:extLst>
                      <a:ext uri="{FF2B5EF4-FFF2-40B4-BE49-F238E27FC236}">
                        <a16:creationId xmlns:a16="http://schemas.microsoft.com/office/drawing/2014/main" id="{87EA4073-4CD1-4C68-A627-F778B7C7450D}"/>
                      </a:ext>
                    </a:extLst>
                  </p:cNvPr>
                  <p:cNvCxnSpPr>
                    <a:cxnSpLocks/>
                    <a:stCxn id="39" idx="2"/>
                    <a:endCxn id="43" idx="0"/>
                  </p:cNvCxnSpPr>
                  <p:nvPr/>
                </p:nvCxnSpPr>
                <p:spPr>
                  <a:xfrm>
                    <a:off x="1346548" y="3769766"/>
                    <a:ext cx="0" cy="853423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Gerade Verbindung mit Pfeil 47">
                    <a:extLst>
                      <a:ext uri="{FF2B5EF4-FFF2-40B4-BE49-F238E27FC236}">
                        <a16:creationId xmlns:a16="http://schemas.microsoft.com/office/drawing/2014/main" id="{97DF5005-5983-44BA-A2D3-B12A8D82CCD0}"/>
                      </a:ext>
                    </a:extLst>
                  </p:cNvPr>
                  <p:cNvCxnSpPr>
                    <a:cxnSpLocks/>
                    <a:stCxn id="5" idx="2"/>
                    <a:endCxn id="39" idx="0"/>
                  </p:cNvCxnSpPr>
                  <p:nvPr/>
                </p:nvCxnSpPr>
                <p:spPr>
                  <a:xfrm>
                    <a:off x="1346548" y="2133466"/>
                    <a:ext cx="0" cy="853423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Gerade Verbindung mit Pfeil 48">
                    <a:extLst>
                      <a:ext uri="{FF2B5EF4-FFF2-40B4-BE49-F238E27FC236}">
                        <a16:creationId xmlns:a16="http://schemas.microsoft.com/office/drawing/2014/main" id="{11FF5F50-76CA-4304-AAC3-B4BEEC1C35E8}"/>
                      </a:ext>
                    </a:extLst>
                  </p:cNvPr>
                  <p:cNvCxnSpPr>
                    <a:cxnSpLocks/>
                    <a:stCxn id="39" idx="3"/>
                    <a:endCxn id="3" idx="2"/>
                  </p:cNvCxnSpPr>
                  <p:nvPr/>
                </p:nvCxnSpPr>
                <p:spPr>
                  <a:xfrm flipV="1">
                    <a:off x="2179529" y="3378327"/>
                    <a:ext cx="1063418" cy="1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Gerade Verbindung mit Pfeil 49">
                    <a:extLst>
                      <a:ext uri="{FF2B5EF4-FFF2-40B4-BE49-F238E27FC236}">
                        <a16:creationId xmlns:a16="http://schemas.microsoft.com/office/drawing/2014/main" id="{2D678D2E-21B5-479B-9EEC-E253157DDDE7}"/>
                      </a:ext>
                    </a:extLst>
                  </p:cNvPr>
                  <p:cNvCxnSpPr>
                    <a:cxnSpLocks/>
                    <a:stCxn id="43" idx="3"/>
                    <a:endCxn id="3" idx="2"/>
                  </p:cNvCxnSpPr>
                  <p:nvPr/>
                </p:nvCxnSpPr>
                <p:spPr>
                  <a:xfrm flipV="1">
                    <a:off x="2179529" y="3378327"/>
                    <a:ext cx="1063418" cy="1636301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293A5319-911C-4D05-A0F8-B92254D37045}"/>
                      </a:ext>
                    </a:extLst>
                  </p:cNvPr>
                  <p:cNvSpPr/>
                  <p:nvPr/>
                </p:nvSpPr>
                <p:spPr>
                  <a:xfrm>
                    <a:off x="2173957" y="3172218"/>
                    <a:ext cx="931104" cy="1731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Pass Features</a:t>
                    </a:r>
                  </a:p>
                </p:txBody>
              </p:sp>
              <p:cxnSp>
                <p:nvCxnSpPr>
                  <p:cNvPr id="56" name="Gerade Verbindung mit Pfeil 55">
                    <a:extLst>
                      <a:ext uri="{FF2B5EF4-FFF2-40B4-BE49-F238E27FC236}">
                        <a16:creationId xmlns:a16="http://schemas.microsoft.com/office/drawing/2014/main" id="{93BD2CE4-6DCD-4AA4-B403-9F3789879DCD}"/>
                      </a:ext>
                    </a:extLst>
                  </p:cNvPr>
                  <p:cNvCxnSpPr>
                    <a:cxnSpLocks/>
                    <a:stCxn id="3" idx="6"/>
                    <a:endCxn id="34" idx="2"/>
                  </p:cNvCxnSpPr>
                  <p:nvPr/>
                </p:nvCxnSpPr>
                <p:spPr>
                  <a:xfrm>
                    <a:off x="3853049" y="3378327"/>
                    <a:ext cx="915736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CB080C01-29AD-4166-888D-985726EB6D84}"/>
                      </a:ext>
                    </a:extLst>
                  </p:cNvPr>
                  <p:cNvSpPr/>
                  <p:nvPr/>
                </p:nvSpPr>
                <p:spPr>
                  <a:xfrm>
                    <a:off x="3780774" y="3148658"/>
                    <a:ext cx="856638" cy="2061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Update Prediction</a:t>
                    </a:r>
                  </a:p>
                </p:txBody>
              </p:sp>
              <p:sp>
                <p:nvSpPr>
                  <p:cNvPr id="61" name="Rechteck 60">
                    <a:extLst>
                      <a:ext uri="{FF2B5EF4-FFF2-40B4-BE49-F238E27FC236}">
                        <a16:creationId xmlns:a16="http://schemas.microsoft.com/office/drawing/2014/main" id="{6F9BBCD1-E360-4475-B604-C8F7A4841756}"/>
                      </a:ext>
                    </a:extLst>
                  </p:cNvPr>
                  <p:cNvSpPr/>
                  <p:nvPr/>
                </p:nvSpPr>
                <p:spPr>
                  <a:xfrm>
                    <a:off x="547471" y="2455845"/>
                    <a:ext cx="915736" cy="2061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Pass OBJ ID</a:t>
                    </a:r>
                  </a:p>
                </p:txBody>
              </p:sp>
              <p:cxnSp>
                <p:nvCxnSpPr>
                  <p:cNvPr id="63" name="Gerade Verbindung mit Pfeil 62">
                    <a:extLst>
                      <a:ext uri="{FF2B5EF4-FFF2-40B4-BE49-F238E27FC236}">
                        <a16:creationId xmlns:a16="http://schemas.microsoft.com/office/drawing/2014/main" id="{5449E521-8AD1-4983-B22D-CD813FC2D488}"/>
                      </a:ext>
                    </a:extLst>
                  </p:cNvPr>
                  <p:cNvCxnSpPr>
                    <a:cxnSpLocks/>
                    <a:stCxn id="5" idx="3"/>
                    <a:endCxn id="34" idx="2"/>
                  </p:cNvCxnSpPr>
                  <p:nvPr/>
                </p:nvCxnSpPr>
                <p:spPr>
                  <a:xfrm>
                    <a:off x="2179529" y="1742028"/>
                    <a:ext cx="2589256" cy="163629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" name="Ellipse 2">
                    <a:extLst>
                      <a:ext uri="{FF2B5EF4-FFF2-40B4-BE49-F238E27FC236}">
                        <a16:creationId xmlns:a16="http://schemas.microsoft.com/office/drawing/2014/main" id="{56F5D303-41D1-41B4-9140-0D16296D4B50}"/>
                      </a:ext>
                    </a:extLst>
                  </p:cNvPr>
                  <p:cNvSpPr/>
                  <p:nvPr/>
                </p:nvSpPr>
                <p:spPr>
                  <a:xfrm>
                    <a:off x="3242947" y="1518212"/>
                    <a:ext cx="610102" cy="372023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Decision Tree Layer</a:t>
                    </a:r>
                  </a:p>
                </p:txBody>
              </p:sp>
              <p:sp>
                <p:nvSpPr>
                  <p:cNvPr id="72" name="Rechteck 71">
                    <a:extLst>
                      <a:ext uri="{FF2B5EF4-FFF2-40B4-BE49-F238E27FC236}">
                        <a16:creationId xmlns:a16="http://schemas.microsoft.com/office/drawing/2014/main" id="{17AAD9C3-469D-4CC8-8CA1-9DC1750524FF}"/>
                      </a:ext>
                    </a:extLst>
                  </p:cNvPr>
                  <p:cNvSpPr/>
                  <p:nvPr/>
                </p:nvSpPr>
                <p:spPr>
                  <a:xfrm rot="1608456">
                    <a:off x="2281682" y="1848593"/>
                    <a:ext cx="1127509" cy="2061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Write to DB to keep real time</a:t>
                    </a:r>
                  </a:p>
                </p:txBody>
              </p:sp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id="{CA807400-AE24-4FA0-B2A8-3F04B22FDD3A}"/>
                      </a:ext>
                    </a:extLst>
                  </p:cNvPr>
                  <p:cNvSpPr/>
                  <p:nvPr/>
                </p:nvSpPr>
                <p:spPr>
                  <a:xfrm>
                    <a:off x="7104092" y="1518212"/>
                    <a:ext cx="610102" cy="372023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Final Neural Network</a:t>
                    </a:r>
                  </a:p>
                </p:txBody>
              </p:sp>
              <p:cxnSp>
                <p:nvCxnSpPr>
                  <p:cNvPr id="74" name="Gerade Verbindung mit Pfeil 73">
                    <a:extLst>
                      <a:ext uri="{FF2B5EF4-FFF2-40B4-BE49-F238E27FC236}">
                        <a16:creationId xmlns:a16="http://schemas.microsoft.com/office/drawing/2014/main" id="{79E3671A-02BF-4458-A590-F495EB4BD100}"/>
                      </a:ext>
                    </a:extLst>
                  </p:cNvPr>
                  <p:cNvCxnSpPr>
                    <a:cxnSpLocks/>
                    <a:stCxn id="34" idx="4"/>
                    <a:endCxn id="73" idx="2"/>
                  </p:cNvCxnSpPr>
                  <p:nvPr/>
                </p:nvCxnSpPr>
                <p:spPr>
                  <a:xfrm>
                    <a:off x="6188356" y="3378327"/>
                    <a:ext cx="915736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hteck 75">
                    <a:extLst>
                      <a:ext uri="{FF2B5EF4-FFF2-40B4-BE49-F238E27FC236}">
                        <a16:creationId xmlns:a16="http://schemas.microsoft.com/office/drawing/2014/main" id="{4EE3153A-C43E-48AE-B913-9786272D35A3}"/>
                      </a:ext>
                    </a:extLst>
                  </p:cNvPr>
                  <p:cNvSpPr/>
                  <p:nvPr/>
                </p:nvSpPr>
                <p:spPr>
                  <a:xfrm>
                    <a:off x="6188356" y="3139262"/>
                    <a:ext cx="915736" cy="2061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Concatenation &amp; </a:t>
                    </a:r>
                    <a:r>
                      <a:rPr lang="en-US" sz="800" dirty="0" err="1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Prediciton</a:t>
                    </a:r>
                    <a:endPara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</p:grpSp>
            <p:cxnSp>
              <p:nvCxnSpPr>
                <p:cNvPr id="82" name="Verbinder: gewinkelt 81">
                  <a:extLst>
                    <a:ext uri="{FF2B5EF4-FFF2-40B4-BE49-F238E27FC236}">
                      <a16:creationId xmlns:a16="http://schemas.microsoft.com/office/drawing/2014/main" id="{54D92774-EE94-484D-842A-E1F597F21F9D}"/>
                    </a:ext>
                  </a:extLst>
                </p:cNvPr>
                <p:cNvCxnSpPr>
                  <a:stCxn id="73" idx="0"/>
                  <a:endCxn id="34" idx="1"/>
                </p:cNvCxnSpPr>
                <p:nvPr/>
              </p:nvCxnSpPr>
              <p:spPr>
                <a:xfrm rot="16200000" flipH="1" flipV="1">
                  <a:off x="7864010" y="1872830"/>
                  <a:ext cx="1222397" cy="1971365"/>
                </a:xfrm>
                <a:prstGeom prst="bentConnector3">
                  <a:avLst>
                    <a:gd name="adj1" fmla="val -5380"/>
                  </a:avLst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2E4B3601-67D1-4D5D-A3DE-C3C4FE1CCE28}"/>
                    </a:ext>
                  </a:extLst>
                </p:cNvPr>
                <p:cNvSpPr/>
                <p:nvPr/>
              </p:nvSpPr>
              <p:spPr>
                <a:xfrm>
                  <a:off x="8001402" y="1929344"/>
                  <a:ext cx="935086" cy="2282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Write final prediction</a:t>
                  </a:r>
                </a:p>
              </p:txBody>
            </p:sp>
          </p:grpSp>
          <p:sp>
            <p:nvSpPr>
              <p:cNvPr id="89" name="Geschweifte Klammer rechts 88">
                <a:extLst>
                  <a:ext uri="{FF2B5EF4-FFF2-40B4-BE49-F238E27FC236}">
                    <a16:creationId xmlns:a16="http://schemas.microsoft.com/office/drawing/2014/main" id="{63D019E1-4022-409D-9206-4FCBCE772FE6}"/>
                  </a:ext>
                </a:extLst>
              </p:cNvPr>
              <p:cNvSpPr/>
              <p:nvPr/>
            </p:nvSpPr>
            <p:spPr>
              <a:xfrm rot="5400000">
                <a:off x="5914372" y="1275472"/>
                <a:ext cx="363255" cy="762470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4A1DB85F-5E8C-48B1-9F38-9AD1C203F0EB}"/>
                  </a:ext>
                </a:extLst>
              </p:cNvPr>
              <p:cNvSpPr/>
              <p:nvPr/>
            </p:nvSpPr>
            <p:spPr>
              <a:xfrm>
                <a:off x="5245417" y="5386240"/>
                <a:ext cx="1701164" cy="551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rPr>
                  <a:t>Frontend </a:t>
                </a:r>
                <a:r>
                  <a:rPr lang="de-DE" sz="1600" dirty="0" err="1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rPr>
                  <a:t>Visualization</a:t>
                </a:r>
                <a:endParaRPr lang="en-US" sz="1600" dirty="0">
                  <a:solidFill>
                    <a:schemeClr val="tx1"/>
                  </a:solidFill>
                  <a:latin typeface="3270 Nerd Font" panose="02000509000000000000" pitchFamily="49" charset="0"/>
                  <a:ea typeface="3270 Nerd Font" panose="02000509000000000000" pitchFamily="49" charset="0"/>
                  <a:cs typeface="3270 Nerd Font" panose="02000509000000000000" pitchFamily="49" charset="0"/>
                </a:endParaRPr>
              </a:p>
            </p:txBody>
          </p:sp>
        </p:grp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2193AC4-DF2C-42DE-8182-C5EA2CCE9D87}"/>
              </a:ext>
            </a:extLst>
          </p:cNvPr>
          <p:cNvGrpSpPr/>
          <p:nvPr/>
        </p:nvGrpSpPr>
        <p:grpSpPr>
          <a:xfrm>
            <a:off x="137786" y="6288066"/>
            <a:ext cx="6375748" cy="493512"/>
            <a:chOff x="137786" y="6288066"/>
            <a:chExt cx="6375748" cy="49351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5421091-77DD-4562-8417-D79CA51F1678}"/>
                </a:ext>
              </a:extLst>
            </p:cNvPr>
            <p:cNvSpPr/>
            <p:nvPr/>
          </p:nvSpPr>
          <p:spPr>
            <a:xfrm>
              <a:off x="137786" y="6288066"/>
              <a:ext cx="6375748" cy="493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77E87E0D-A5EA-4FF4-9541-60E3D790986F}"/>
                </a:ext>
              </a:extLst>
            </p:cNvPr>
            <p:cNvGrpSpPr/>
            <p:nvPr/>
          </p:nvGrpSpPr>
          <p:grpSpPr>
            <a:xfrm>
              <a:off x="203703" y="6363098"/>
              <a:ext cx="6228376" cy="340415"/>
              <a:chOff x="203703" y="6363098"/>
              <a:chExt cx="6228376" cy="340415"/>
            </a:xfrm>
          </p:grpSpPr>
          <p:grpSp>
            <p:nvGrpSpPr>
              <p:cNvPr id="86" name="Gruppieren 85">
                <a:extLst>
                  <a:ext uri="{FF2B5EF4-FFF2-40B4-BE49-F238E27FC236}">
                    <a16:creationId xmlns:a16="http://schemas.microsoft.com/office/drawing/2014/main" id="{DC4D731D-DB8A-4FA0-AE7F-CA3B3F6FD4D8}"/>
                  </a:ext>
                </a:extLst>
              </p:cNvPr>
              <p:cNvGrpSpPr/>
              <p:nvPr/>
            </p:nvGrpSpPr>
            <p:grpSpPr>
              <a:xfrm>
                <a:off x="203703" y="6367399"/>
                <a:ext cx="5150480" cy="336114"/>
                <a:chOff x="81920" y="160752"/>
                <a:chExt cx="5150480" cy="336114"/>
              </a:xfrm>
            </p:grpSpPr>
            <p:sp>
              <p:nvSpPr>
                <p:cNvPr id="45" name="Rechteck: abgerundete Ecken 44">
                  <a:extLst>
                    <a:ext uri="{FF2B5EF4-FFF2-40B4-BE49-F238E27FC236}">
                      <a16:creationId xmlns:a16="http://schemas.microsoft.com/office/drawing/2014/main" id="{8201F38C-EA64-4514-BFC8-E2E67E876FF3}"/>
                    </a:ext>
                  </a:extLst>
                </p:cNvPr>
                <p:cNvSpPr/>
                <p:nvPr/>
              </p:nvSpPr>
              <p:spPr>
                <a:xfrm>
                  <a:off x="81920" y="160752"/>
                  <a:ext cx="931102" cy="334027"/>
                </a:xfrm>
                <a:prstGeom prst="round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Docker Container</a:t>
                  </a:r>
                </a:p>
              </p:txBody>
            </p:sp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4004A612-1D0F-4C0B-9626-93459615CF84}"/>
                    </a:ext>
                  </a:extLst>
                </p:cNvPr>
                <p:cNvGrpSpPr/>
                <p:nvPr/>
              </p:nvGrpSpPr>
              <p:grpSpPr>
                <a:xfrm>
                  <a:off x="1160745" y="160752"/>
                  <a:ext cx="4071655" cy="336114"/>
                  <a:chOff x="1160745" y="160752"/>
                  <a:chExt cx="4071655" cy="336114"/>
                </a:xfrm>
              </p:grpSpPr>
              <p:sp>
                <p:nvSpPr>
                  <p:cNvPr id="12" name="Rechteck: abgerundete Ecken 11">
                    <a:extLst>
                      <a:ext uri="{FF2B5EF4-FFF2-40B4-BE49-F238E27FC236}">
                        <a16:creationId xmlns:a16="http://schemas.microsoft.com/office/drawing/2014/main" id="{E275A931-8DA5-4FEF-9375-DF7671FF5296}"/>
                      </a:ext>
                    </a:extLst>
                  </p:cNvPr>
                  <p:cNvSpPr/>
                  <p:nvPr/>
                </p:nvSpPr>
                <p:spPr>
                  <a:xfrm>
                    <a:off x="1160745" y="162838"/>
                    <a:ext cx="931102" cy="334027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Machines</a:t>
                    </a:r>
                    <a:endPara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cxnSp>
                <p:nvCxnSpPr>
                  <p:cNvPr id="30" name="Gerade Verbindung mit Pfeil 29">
                    <a:extLst>
                      <a:ext uri="{FF2B5EF4-FFF2-40B4-BE49-F238E27FC236}">
                        <a16:creationId xmlns:a16="http://schemas.microsoft.com/office/drawing/2014/main" id="{C6E542D0-481B-4AEB-8233-382E39B303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15223" y="327766"/>
                    <a:ext cx="465551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prstDash val="dash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101387DF-3797-432A-8F84-3DDE5E4BA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289543" y="160752"/>
                    <a:ext cx="46555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800" dirty="0"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Kafka</a:t>
                    </a:r>
                    <a:endParaRPr lang="en-US" sz="800" dirty="0"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cxnSp>
                <p:nvCxnSpPr>
                  <p:cNvPr id="68" name="Gerade Verbindung mit Pfeil 67">
                    <a:extLst>
                      <a:ext uri="{FF2B5EF4-FFF2-40B4-BE49-F238E27FC236}">
                        <a16:creationId xmlns:a16="http://schemas.microsoft.com/office/drawing/2014/main" id="{6A575254-6CA3-4990-B590-82614DB8AD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8497" y="331854"/>
                    <a:ext cx="4655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feld 68">
                    <a:extLst>
                      <a:ext uri="{FF2B5EF4-FFF2-40B4-BE49-F238E27FC236}">
                        <a16:creationId xmlns:a16="http://schemas.microsoft.com/office/drawing/2014/main" id="{03EB36EB-68BD-4BFA-86CF-E157EA554768}"/>
                      </a:ext>
                    </a:extLst>
                  </p:cNvPr>
                  <p:cNvSpPr txBox="1"/>
                  <p:nvPr/>
                </p:nvSpPr>
                <p:spPr>
                  <a:xfrm>
                    <a:off x="3928497" y="162838"/>
                    <a:ext cx="46555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800" dirty="0"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Data</a:t>
                    </a:r>
                    <a:endParaRPr lang="en-US" sz="800" dirty="0"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sp>
                <p:nvSpPr>
                  <p:cNvPr id="70" name="Flussdiagramm: Magnetplattenspeicher 69">
                    <a:extLst>
                      <a:ext uri="{FF2B5EF4-FFF2-40B4-BE49-F238E27FC236}">
                        <a16:creationId xmlns:a16="http://schemas.microsoft.com/office/drawing/2014/main" id="{8EFD67E4-5BA3-41EF-9647-4C77B200D088}"/>
                      </a:ext>
                    </a:extLst>
                  </p:cNvPr>
                  <p:cNvSpPr/>
                  <p:nvPr/>
                </p:nvSpPr>
                <p:spPr>
                  <a:xfrm>
                    <a:off x="4539256" y="162838"/>
                    <a:ext cx="693144" cy="334028"/>
                  </a:xfrm>
                  <a:prstGeom prst="flowChartMagneticDisk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Databases</a:t>
                    </a:r>
                    <a:endPara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sp>
                <p:nvSpPr>
                  <p:cNvPr id="46" name="Ellipse 45">
                    <a:extLst>
                      <a:ext uri="{FF2B5EF4-FFF2-40B4-BE49-F238E27FC236}">
                        <a16:creationId xmlns:a16="http://schemas.microsoft.com/office/drawing/2014/main" id="{B2520A52-3E00-46F4-B844-F41B0289575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59823" y="-137786"/>
                    <a:ext cx="284252" cy="931103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Models</a:t>
                    </a:r>
                  </a:p>
                </p:txBody>
              </p:sp>
            </p:grpSp>
          </p:grpSp>
          <p:sp>
            <p:nvSpPr>
              <p:cNvPr id="92" name="Rechteck: abgerundete Ecken 91">
                <a:extLst>
                  <a:ext uri="{FF2B5EF4-FFF2-40B4-BE49-F238E27FC236}">
                    <a16:creationId xmlns:a16="http://schemas.microsoft.com/office/drawing/2014/main" id="{57F69B59-6A57-4C3C-AE9B-2DFC816C5E51}"/>
                  </a:ext>
                </a:extLst>
              </p:cNvPr>
              <p:cNvSpPr/>
              <p:nvPr/>
            </p:nvSpPr>
            <p:spPr>
              <a:xfrm>
                <a:off x="5499391" y="6363098"/>
                <a:ext cx="932688" cy="33832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rPr>
                  <a:t>Frontend</a:t>
                </a:r>
                <a:endParaRPr lang="en-US" sz="800" dirty="0">
                  <a:solidFill>
                    <a:schemeClr val="tx1"/>
                  </a:solidFill>
                  <a:latin typeface="3270 Nerd Font" panose="02000509000000000000" pitchFamily="49" charset="0"/>
                  <a:ea typeface="3270 Nerd Font" panose="02000509000000000000" pitchFamily="49" charset="0"/>
                  <a:cs typeface="3270 Nerd Font" panose="02000509000000000000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792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87">
            <a:extLst>
              <a:ext uri="{FF2B5EF4-FFF2-40B4-BE49-F238E27FC236}">
                <a16:creationId xmlns:a16="http://schemas.microsoft.com/office/drawing/2014/main" id="{BBCC69F1-D299-449A-8ADB-D25F5DF37F2A}"/>
              </a:ext>
            </a:extLst>
          </p:cNvPr>
          <p:cNvSpPr/>
          <p:nvPr/>
        </p:nvSpPr>
        <p:spPr>
          <a:xfrm>
            <a:off x="0" y="-6246"/>
            <a:ext cx="12192000" cy="94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Training Pipeline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D19DD1B-A37A-4729-8274-EF98D81714EF}"/>
              </a:ext>
            </a:extLst>
          </p:cNvPr>
          <p:cNvGrpSpPr/>
          <p:nvPr/>
        </p:nvGrpSpPr>
        <p:grpSpPr>
          <a:xfrm>
            <a:off x="203703" y="6363098"/>
            <a:ext cx="6228376" cy="340415"/>
            <a:chOff x="203703" y="6363098"/>
            <a:chExt cx="6228376" cy="340415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C5D9889-BC74-4B8C-AA26-77E0258357EB}"/>
                </a:ext>
              </a:extLst>
            </p:cNvPr>
            <p:cNvGrpSpPr/>
            <p:nvPr/>
          </p:nvGrpSpPr>
          <p:grpSpPr>
            <a:xfrm>
              <a:off x="203703" y="6367399"/>
              <a:ext cx="5150480" cy="336114"/>
              <a:chOff x="81920" y="160752"/>
              <a:chExt cx="5150480" cy="336114"/>
            </a:xfrm>
          </p:grpSpPr>
          <p:sp>
            <p:nvSpPr>
              <p:cNvPr id="32" name="Rechteck: abgerundete Ecken 31">
                <a:extLst>
                  <a:ext uri="{FF2B5EF4-FFF2-40B4-BE49-F238E27FC236}">
                    <a16:creationId xmlns:a16="http://schemas.microsoft.com/office/drawing/2014/main" id="{A22D4E01-5DEC-42CA-9DB7-7B1BD831B7DF}"/>
                  </a:ext>
                </a:extLst>
              </p:cNvPr>
              <p:cNvSpPr/>
              <p:nvPr/>
            </p:nvSpPr>
            <p:spPr>
              <a:xfrm>
                <a:off x="81920" y="160752"/>
                <a:ext cx="931102" cy="334027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rPr>
                  <a:t>Docker Container</a:t>
                </a:r>
              </a:p>
            </p:txBody>
          </p: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E2723BAD-A26C-4060-9644-69C9DFCB1BF3}"/>
                  </a:ext>
                </a:extLst>
              </p:cNvPr>
              <p:cNvGrpSpPr/>
              <p:nvPr/>
            </p:nvGrpSpPr>
            <p:grpSpPr>
              <a:xfrm>
                <a:off x="1160745" y="160752"/>
                <a:ext cx="4071655" cy="336114"/>
                <a:chOff x="1160745" y="160752"/>
                <a:chExt cx="4071655" cy="336114"/>
              </a:xfrm>
            </p:grpSpPr>
            <p:sp>
              <p:nvSpPr>
                <p:cNvPr id="38" name="Rechteck: abgerundete Ecken 37">
                  <a:extLst>
                    <a:ext uri="{FF2B5EF4-FFF2-40B4-BE49-F238E27FC236}">
                      <a16:creationId xmlns:a16="http://schemas.microsoft.com/office/drawing/2014/main" id="{7667E9CA-779E-4A65-9956-39E7139873A0}"/>
                    </a:ext>
                  </a:extLst>
                </p:cNvPr>
                <p:cNvSpPr/>
                <p:nvPr/>
              </p:nvSpPr>
              <p:spPr>
                <a:xfrm>
                  <a:off x="1160745" y="162838"/>
                  <a:ext cx="931102" cy="3340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Machines</a:t>
                  </a:r>
                  <a:endParaRPr lang="en-US" sz="8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endParaRPr>
                </a:p>
              </p:txBody>
            </p:sp>
            <p:cxnSp>
              <p:nvCxnSpPr>
                <p:cNvPr id="40" name="Gerade Verbindung mit Pfeil 39">
                  <a:extLst>
                    <a:ext uri="{FF2B5EF4-FFF2-40B4-BE49-F238E27FC236}">
                      <a16:creationId xmlns:a16="http://schemas.microsoft.com/office/drawing/2014/main" id="{576B6444-BE18-4A07-8269-42CB5DE1E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223" y="327766"/>
                  <a:ext cx="465551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D099FAC5-ED08-4ADB-BD44-62B6381B9F09}"/>
                    </a:ext>
                  </a:extLst>
                </p:cNvPr>
                <p:cNvSpPr txBox="1"/>
                <p:nvPr/>
              </p:nvSpPr>
              <p:spPr>
                <a:xfrm>
                  <a:off x="3289543" y="160752"/>
                  <a:ext cx="4655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Kafka</a:t>
                  </a:r>
                  <a:endParaRPr lang="en-US" sz="800" dirty="0"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endParaRPr>
                </a:p>
              </p:txBody>
            </p:sp>
            <p:cxnSp>
              <p:nvCxnSpPr>
                <p:cNvPr id="42" name="Gerade Verbindung mit Pfeil 41">
                  <a:extLst>
                    <a:ext uri="{FF2B5EF4-FFF2-40B4-BE49-F238E27FC236}">
                      <a16:creationId xmlns:a16="http://schemas.microsoft.com/office/drawing/2014/main" id="{7B0D3F4B-4C0F-4BB4-AAA5-A873C86FF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8497" y="331854"/>
                  <a:ext cx="4655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65801CE-EA68-43AE-8393-0569D97A65BE}"/>
                    </a:ext>
                  </a:extLst>
                </p:cNvPr>
                <p:cNvSpPr txBox="1"/>
                <p:nvPr/>
              </p:nvSpPr>
              <p:spPr>
                <a:xfrm>
                  <a:off x="3928497" y="162838"/>
                  <a:ext cx="4655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Data</a:t>
                  </a:r>
                  <a:endParaRPr lang="en-US" sz="800" dirty="0"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endParaRPr>
                </a:p>
              </p:txBody>
            </p:sp>
            <p:sp>
              <p:nvSpPr>
                <p:cNvPr id="44" name="Flussdiagramm: Magnetplattenspeicher 43">
                  <a:extLst>
                    <a:ext uri="{FF2B5EF4-FFF2-40B4-BE49-F238E27FC236}">
                      <a16:creationId xmlns:a16="http://schemas.microsoft.com/office/drawing/2014/main" id="{F38FF2B0-0B11-4D51-8342-94B1BFD0F97D}"/>
                    </a:ext>
                  </a:extLst>
                </p:cNvPr>
                <p:cNvSpPr/>
                <p:nvPr/>
              </p:nvSpPr>
              <p:spPr>
                <a:xfrm>
                  <a:off x="4539256" y="162838"/>
                  <a:ext cx="693144" cy="334028"/>
                </a:xfrm>
                <a:prstGeom prst="flowChartMagneticDisk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Databases</a:t>
                  </a:r>
                  <a:endParaRPr lang="en-US" sz="8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endParaRPr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97E31B2D-AE97-481D-9B60-16CBA844537E}"/>
                    </a:ext>
                  </a:extLst>
                </p:cNvPr>
                <p:cNvSpPr/>
                <p:nvPr/>
              </p:nvSpPr>
              <p:spPr>
                <a:xfrm rot="5400000">
                  <a:off x="2559823" y="-137786"/>
                  <a:ext cx="284252" cy="931103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Models</a:t>
                  </a:r>
                </a:p>
              </p:txBody>
            </p:sp>
          </p:grpSp>
        </p:grp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064401F7-9B23-44FE-89D9-0E7FC9F221D2}"/>
                </a:ext>
              </a:extLst>
            </p:cNvPr>
            <p:cNvSpPr/>
            <p:nvPr/>
          </p:nvSpPr>
          <p:spPr>
            <a:xfrm>
              <a:off x="5499391" y="6363098"/>
              <a:ext cx="932688" cy="338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3270 Nerd Font" panose="02000509000000000000" pitchFamily="49" charset="0"/>
                  <a:ea typeface="3270 Nerd Font" panose="02000509000000000000" pitchFamily="49" charset="0"/>
                  <a:cs typeface="3270 Nerd Font" panose="02000509000000000000" pitchFamily="49" charset="0"/>
                </a:rPr>
                <a:t>Frontend</a:t>
              </a:r>
              <a:endParaRPr lang="en-US" sz="800" dirty="0">
                <a:solidFill>
                  <a:schemeClr val="tx1"/>
                </a:solidFill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42122EE-3D87-49C4-8B6D-4BE2A7F502BC}"/>
              </a:ext>
            </a:extLst>
          </p:cNvPr>
          <p:cNvGrpSpPr/>
          <p:nvPr/>
        </p:nvGrpSpPr>
        <p:grpSpPr>
          <a:xfrm>
            <a:off x="576197" y="1308970"/>
            <a:ext cx="10966537" cy="4321476"/>
            <a:chOff x="576197" y="1308970"/>
            <a:chExt cx="10966537" cy="432147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282FBE8-CA55-447B-A58C-A4861860870C}"/>
                </a:ext>
              </a:extLst>
            </p:cNvPr>
            <p:cNvSpPr/>
            <p:nvPr/>
          </p:nvSpPr>
          <p:spPr>
            <a:xfrm>
              <a:off x="576197" y="1308970"/>
              <a:ext cx="10966537" cy="4321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2683656-C2C5-4CB1-B823-B6BB98A85B36}"/>
                </a:ext>
              </a:extLst>
            </p:cNvPr>
            <p:cNvGrpSpPr/>
            <p:nvPr/>
          </p:nvGrpSpPr>
          <p:grpSpPr>
            <a:xfrm>
              <a:off x="782877" y="1503125"/>
              <a:ext cx="10571368" cy="3980760"/>
              <a:chOff x="782877" y="1503125"/>
              <a:chExt cx="10571368" cy="3980760"/>
            </a:xfrm>
          </p:grpSpPr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DC7D715B-CD2A-415F-BC79-30A1ECA133A7}"/>
                  </a:ext>
                </a:extLst>
              </p:cNvPr>
              <p:cNvGrpSpPr/>
              <p:nvPr/>
            </p:nvGrpSpPr>
            <p:grpSpPr>
              <a:xfrm>
                <a:off x="837755" y="1600200"/>
                <a:ext cx="10516490" cy="3657600"/>
                <a:chOff x="117585" y="1020871"/>
                <a:chExt cx="11829541" cy="4578262"/>
              </a:xfrm>
            </p:grpSpPr>
            <p:sp>
              <p:nvSpPr>
                <p:cNvPr id="4" name="Rechteck: abgerundete Ecken 3">
                  <a:extLst>
                    <a:ext uri="{FF2B5EF4-FFF2-40B4-BE49-F238E27FC236}">
                      <a16:creationId xmlns:a16="http://schemas.microsoft.com/office/drawing/2014/main" id="{9CCC4B8F-1616-44F4-B1BF-B3FA60D614FA}"/>
                    </a:ext>
                  </a:extLst>
                </p:cNvPr>
                <p:cNvSpPr/>
                <p:nvPr/>
              </p:nvSpPr>
              <p:spPr>
                <a:xfrm>
                  <a:off x="626300" y="1020871"/>
                  <a:ext cx="1499616" cy="61377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Create Dataset</a:t>
                  </a:r>
                </a:p>
              </p:txBody>
            </p:sp>
            <p:sp>
              <p:nvSpPr>
                <p:cNvPr id="16" name="Rechteck: abgerundete Ecken 15">
                  <a:extLst>
                    <a:ext uri="{FF2B5EF4-FFF2-40B4-BE49-F238E27FC236}">
                      <a16:creationId xmlns:a16="http://schemas.microsoft.com/office/drawing/2014/main" id="{F68035A8-CF73-49B3-BB79-7F5989440584}"/>
                    </a:ext>
                  </a:extLst>
                </p:cNvPr>
                <p:cNvSpPr/>
                <p:nvPr/>
              </p:nvSpPr>
              <p:spPr>
                <a:xfrm>
                  <a:off x="626300" y="2263035"/>
                  <a:ext cx="1499616" cy="61377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Train Models</a:t>
                  </a:r>
                </a:p>
              </p:txBody>
            </p:sp>
            <p:sp>
              <p:nvSpPr>
                <p:cNvPr id="17" name="Rechteck: abgerundete Ecken 16">
                  <a:extLst>
                    <a:ext uri="{FF2B5EF4-FFF2-40B4-BE49-F238E27FC236}">
                      <a16:creationId xmlns:a16="http://schemas.microsoft.com/office/drawing/2014/main" id="{CDEEEF9F-81B7-4748-A6E7-7DAD390C7010}"/>
                    </a:ext>
                  </a:extLst>
                </p:cNvPr>
                <p:cNvSpPr/>
                <p:nvPr/>
              </p:nvSpPr>
              <p:spPr>
                <a:xfrm>
                  <a:off x="626300" y="3505199"/>
                  <a:ext cx="1499616" cy="61377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Test Models</a:t>
                  </a:r>
                </a:p>
              </p:txBody>
            </p:sp>
            <p:sp>
              <p:nvSpPr>
                <p:cNvPr id="5" name="Flussdiagramm: Verzweigung 4">
                  <a:extLst>
                    <a:ext uri="{FF2B5EF4-FFF2-40B4-BE49-F238E27FC236}">
                      <a16:creationId xmlns:a16="http://schemas.microsoft.com/office/drawing/2014/main" id="{4586DA22-7EF6-495B-BD9A-2D67467DC0ED}"/>
                    </a:ext>
                  </a:extLst>
                </p:cNvPr>
                <p:cNvSpPr/>
                <p:nvPr/>
              </p:nvSpPr>
              <p:spPr>
                <a:xfrm>
                  <a:off x="402272" y="4747363"/>
                  <a:ext cx="1947672" cy="851770"/>
                </a:xfrm>
                <a:prstGeom prst="flowChartDecisi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Better than old Models?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D90B9AB6-9E09-4185-A030-363898B27A22}"/>
                    </a:ext>
                  </a:extLst>
                </p:cNvPr>
                <p:cNvSpPr/>
                <p:nvPr/>
              </p:nvSpPr>
              <p:spPr>
                <a:xfrm>
                  <a:off x="3117269" y="4866360"/>
                  <a:ext cx="1499616" cy="61377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Publish on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MLFlow</a:t>
                  </a:r>
                  <a:endParaRPr lang="en-US" sz="16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9AAACA8B-7245-42B7-BFB9-216E62A87720}"/>
                    </a:ext>
                  </a:extLst>
                </p:cNvPr>
                <p:cNvSpPr/>
                <p:nvPr/>
              </p:nvSpPr>
              <p:spPr>
                <a:xfrm>
                  <a:off x="5380306" y="4866360"/>
                  <a:ext cx="1499616" cy="61377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Verify</a:t>
                  </a: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3BD5911D-7E88-4E1E-AB16-DC0CDF95AC88}"/>
                    </a:ext>
                  </a:extLst>
                </p:cNvPr>
                <p:cNvSpPr/>
                <p:nvPr/>
              </p:nvSpPr>
              <p:spPr>
                <a:xfrm>
                  <a:off x="7643343" y="4866360"/>
                  <a:ext cx="1496860" cy="61377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Production</a:t>
                  </a: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3F4865B7-B916-457D-B805-F074AE5999A6}"/>
                    </a:ext>
                  </a:extLst>
                </p:cNvPr>
                <p:cNvSpPr/>
                <p:nvPr/>
              </p:nvSpPr>
              <p:spPr>
                <a:xfrm>
                  <a:off x="9903624" y="4866360"/>
                  <a:ext cx="1496860" cy="613776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Sample Data</a:t>
                  </a:r>
                </a:p>
              </p:txBody>
            </p:sp>
            <p:sp>
              <p:nvSpPr>
                <p:cNvPr id="23" name="Flussdiagramm: Verzweigung 22">
                  <a:extLst>
                    <a:ext uri="{FF2B5EF4-FFF2-40B4-BE49-F238E27FC236}">
                      <a16:creationId xmlns:a16="http://schemas.microsoft.com/office/drawing/2014/main" id="{D619516F-8925-4051-967E-BDD90E0C4D7F}"/>
                    </a:ext>
                  </a:extLst>
                </p:cNvPr>
                <p:cNvSpPr/>
                <p:nvPr/>
              </p:nvSpPr>
              <p:spPr>
                <a:xfrm>
                  <a:off x="9676923" y="3386202"/>
                  <a:ext cx="1950262" cy="851770"/>
                </a:xfrm>
                <a:prstGeom prst="flowChartDecision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Thresh-hold reached?</a:t>
                  </a:r>
                </a:p>
              </p:txBody>
            </p:sp>
            <p:cxnSp>
              <p:nvCxnSpPr>
                <p:cNvPr id="7" name="Gerade Verbindung mit Pfeil 6">
                  <a:extLst>
                    <a:ext uri="{FF2B5EF4-FFF2-40B4-BE49-F238E27FC236}">
                      <a16:creationId xmlns:a16="http://schemas.microsoft.com/office/drawing/2014/main" id="{3A46E204-914C-48AA-9DD9-BD75B271AEB7}"/>
                    </a:ext>
                  </a:extLst>
                </p:cNvPr>
                <p:cNvCxnSpPr>
                  <a:cxnSpLocks/>
                  <a:stCxn id="17" idx="2"/>
                  <a:endCxn id="5" idx="0"/>
                </p:cNvCxnSpPr>
                <p:nvPr/>
              </p:nvCxnSpPr>
              <p:spPr>
                <a:xfrm>
                  <a:off x="1376108" y="4118975"/>
                  <a:ext cx="0" cy="6283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 Verbindung mit Pfeil 26">
                  <a:extLst>
                    <a:ext uri="{FF2B5EF4-FFF2-40B4-BE49-F238E27FC236}">
                      <a16:creationId xmlns:a16="http://schemas.microsoft.com/office/drawing/2014/main" id="{3690DEF1-5D3D-4283-B4A0-B52E71EC18E7}"/>
                    </a:ext>
                  </a:extLst>
                </p:cNvPr>
                <p:cNvCxnSpPr>
                  <a:cxnSpLocks/>
                  <a:stCxn id="16" idx="2"/>
                  <a:endCxn id="17" idx="0"/>
                </p:cNvCxnSpPr>
                <p:nvPr/>
              </p:nvCxnSpPr>
              <p:spPr>
                <a:xfrm>
                  <a:off x="1376108" y="2876811"/>
                  <a:ext cx="0" cy="6283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Gerade Verbindung mit Pfeil 30">
                  <a:extLst>
                    <a:ext uri="{FF2B5EF4-FFF2-40B4-BE49-F238E27FC236}">
                      <a16:creationId xmlns:a16="http://schemas.microsoft.com/office/drawing/2014/main" id="{F266FAB1-213B-40AF-A22F-995A7FFD8CE2}"/>
                    </a:ext>
                  </a:extLst>
                </p:cNvPr>
                <p:cNvCxnSpPr>
                  <a:cxnSpLocks/>
                  <a:stCxn id="5" idx="3"/>
                  <a:endCxn id="19" idx="1"/>
                </p:cNvCxnSpPr>
                <p:nvPr/>
              </p:nvCxnSpPr>
              <p:spPr>
                <a:xfrm>
                  <a:off x="2349944" y="5173248"/>
                  <a:ext cx="76732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mit Pfeil 32">
                  <a:extLst>
                    <a:ext uri="{FF2B5EF4-FFF2-40B4-BE49-F238E27FC236}">
                      <a16:creationId xmlns:a16="http://schemas.microsoft.com/office/drawing/2014/main" id="{F4E84579-15CD-43E1-9032-0A0DE096BC0A}"/>
                    </a:ext>
                  </a:extLst>
                </p:cNvPr>
                <p:cNvCxnSpPr>
                  <a:cxnSpLocks/>
                  <a:stCxn id="19" idx="3"/>
                  <a:endCxn id="20" idx="1"/>
                </p:cNvCxnSpPr>
                <p:nvPr/>
              </p:nvCxnSpPr>
              <p:spPr>
                <a:xfrm>
                  <a:off x="4616885" y="5173248"/>
                  <a:ext cx="76342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 Verbindung mit Pfeil 33">
                  <a:extLst>
                    <a:ext uri="{FF2B5EF4-FFF2-40B4-BE49-F238E27FC236}">
                      <a16:creationId xmlns:a16="http://schemas.microsoft.com/office/drawing/2014/main" id="{74CE27DA-0852-4A1E-9BE8-D1FEDAD0709F}"/>
                    </a:ext>
                  </a:extLst>
                </p:cNvPr>
                <p:cNvCxnSpPr>
                  <a:cxnSpLocks/>
                  <a:stCxn id="20" idx="3"/>
                  <a:endCxn id="21" idx="1"/>
                </p:cNvCxnSpPr>
                <p:nvPr/>
              </p:nvCxnSpPr>
              <p:spPr>
                <a:xfrm>
                  <a:off x="6879922" y="5173248"/>
                  <a:ext cx="76342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8231DFBD-EBFE-439B-9709-3B2FA7FEA4F7}"/>
                    </a:ext>
                  </a:extLst>
                </p:cNvPr>
                <p:cNvCxnSpPr>
                  <a:cxnSpLocks/>
                  <a:stCxn id="21" idx="3"/>
                  <a:endCxn id="22" idx="1"/>
                </p:cNvCxnSpPr>
                <p:nvPr/>
              </p:nvCxnSpPr>
              <p:spPr>
                <a:xfrm>
                  <a:off x="9140203" y="5173248"/>
                  <a:ext cx="76342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41A146C2-DD0A-4AB7-9206-77F78292EC68}"/>
                    </a:ext>
                  </a:extLst>
                </p:cNvPr>
                <p:cNvCxnSpPr>
                  <a:cxnSpLocks/>
                  <a:stCxn id="22" idx="0"/>
                  <a:endCxn id="23" idx="2"/>
                </p:cNvCxnSpPr>
                <p:nvPr/>
              </p:nvCxnSpPr>
              <p:spPr>
                <a:xfrm flipV="1">
                  <a:off x="10652054" y="4237972"/>
                  <a:ext cx="0" cy="6283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mit Pfeil 38">
                  <a:extLst>
                    <a:ext uri="{FF2B5EF4-FFF2-40B4-BE49-F238E27FC236}">
                      <a16:creationId xmlns:a16="http://schemas.microsoft.com/office/drawing/2014/main" id="{3277AAFC-CE1E-4687-91F1-BAC1D304C3C8}"/>
                    </a:ext>
                  </a:extLst>
                </p:cNvPr>
                <p:cNvCxnSpPr>
                  <a:cxnSpLocks/>
                  <a:stCxn id="4" idx="2"/>
                  <a:endCxn id="16" idx="0"/>
                </p:cNvCxnSpPr>
                <p:nvPr/>
              </p:nvCxnSpPr>
              <p:spPr>
                <a:xfrm>
                  <a:off x="1376108" y="1634647"/>
                  <a:ext cx="0" cy="6283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Verbinder: gewinkelt 56">
                  <a:extLst>
                    <a:ext uri="{FF2B5EF4-FFF2-40B4-BE49-F238E27FC236}">
                      <a16:creationId xmlns:a16="http://schemas.microsoft.com/office/drawing/2014/main" id="{D2D96EF2-65E4-4026-8439-64DFA70BCADF}"/>
                    </a:ext>
                  </a:extLst>
                </p:cNvPr>
                <p:cNvCxnSpPr>
                  <a:cxnSpLocks/>
                  <a:stCxn id="5" idx="1"/>
                  <a:endCxn id="16" idx="1"/>
                </p:cNvCxnSpPr>
                <p:nvPr/>
              </p:nvCxnSpPr>
              <p:spPr>
                <a:xfrm rot="10800000" flipH="1">
                  <a:off x="402272" y="2569924"/>
                  <a:ext cx="224028" cy="2603325"/>
                </a:xfrm>
                <a:prstGeom prst="bentConnector3">
                  <a:avLst>
                    <a:gd name="adj1" fmla="val -102041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Verbinder: gewinkelt 74">
                  <a:extLst>
                    <a:ext uri="{FF2B5EF4-FFF2-40B4-BE49-F238E27FC236}">
                      <a16:creationId xmlns:a16="http://schemas.microsoft.com/office/drawing/2014/main" id="{A5A259FF-C87D-498B-A36B-7D3A67993B46}"/>
                    </a:ext>
                  </a:extLst>
                </p:cNvPr>
                <p:cNvCxnSpPr>
                  <a:cxnSpLocks/>
                  <a:stCxn id="23" idx="0"/>
                  <a:endCxn id="4" idx="3"/>
                </p:cNvCxnSpPr>
                <p:nvPr/>
              </p:nvCxnSpPr>
              <p:spPr>
                <a:xfrm rot="16200000" flipV="1">
                  <a:off x="5359764" y="-1906088"/>
                  <a:ext cx="2058443" cy="8526138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Verbinder: gewinkelt 77">
                  <a:extLst>
                    <a:ext uri="{FF2B5EF4-FFF2-40B4-BE49-F238E27FC236}">
                      <a16:creationId xmlns:a16="http://schemas.microsoft.com/office/drawing/2014/main" id="{543AD4AD-2C8B-470F-AB15-0636E4A09E4A}"/>
                    </a:ext>
                  </a:extLst>
                </p:cNvPr>
                <p:cNvCxnSpPr>
                  <a:cxnSpLocks/>
                  <a:stCxn id="23" idx="3"/>
                  <a:endCxn id="22" idx="3"/>
                </p:cNvCxnSpPr>
                <p:nvPr/>
              </p:nvCxnSpPr>
              <p:spPr>
                <a:xfrm flipH="1">
                  <a:off x="11400484" y="3812087"/>
                  <a:ext cx="226701" cy="1361161"/>
                </a:xfrm>
                <a:prstGeom prst="bentConnector3">
                  <a:avLst>
                    <a:gd name="adj1" fmla="val -10083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hteck 78">
                  <a:extLst>
                    <a:ext uri="{FF2B5EF4-FFF2-40B4-BE49-F238E27FC236}">
                      <a16:creationId xmlns:a16="http://schemas.microsoft.com/office/drawing/2014/main" id="{32CB65D2-423D-457E-B863-143AD7584B28}"/>
                    </a:ext>
                  </a:extLst>
                </p:cNvPr>
                <p:cNvSpPr/>
                <p:nvPr/>
              </p:nvSpPr>
              <p:spPr>
                <a:xfrm>
                  <a:off x="2506186" y="4922727"/>
                  <a:ext cx="450937" cy="2505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Yes</a:t>
                  </a:r>
                </a:p>
              </p:txBody>
            </p:sp>
            <p:sp>
              <p:nvSpPr>
                <p:cNvPr id="83" name="Rechteck 82">
                  <a:extLst>
                    <a:ext uri="{FF2B5EF4-FFF2-40B4-BE49-F238E27FC236}">
                      <a16:creationId xmlns:a16="http://schemas.microsoft.com/office/drawing/2014/main" id="{53476CE6-65A8-4EDD-A828-26628514A172}"/>
                    </a:ext>
                  </a:extLst>
                </p:cNvPr>
                <p:cNvSpPr/>
                <p:nvPr/>
              </p:nvSpPr>
              <p:spPr>
                <a:xfrm>
                  <a:off x="117585" y="4533375"/>
                  <a:ext cx="450937" cy="2505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No</a:t>
                  </a:r>
                </a:p>
              </p:txBody>
            </p:sp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136BCDA0-DDDB-4E79-A713-AEB847AC97DD}"/>
                    </a:ext>
                  </a:extLst>
                </p:cNvPr>
                <p:cNvSpPr/>
                <p:nvPr/>
              </p:nvSpPr>
              <p:spPr>
                <a:xfrm>
                  <a:off x="10293200" y="3069920"/>
                  <a:ext cx="450937" cy="2505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Yes</a:t>
                  </a:r>
                </a:p>
              </p:txBody>
            </p:sp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538E517C-2CD8-4466-BCF1-230AC005DB76}"/>
                    </a:ext>
                  </a:extLst>
                </p:cNvPr>
                <p:cNvSpPr/>
                <p:nvPr/>
              </p:nvSpPr>
              <p:spPr>
                <a:xfrm>
                  <a:off x="11496189" y="3983272"/>
                  <a:ext cx="450937" cy="2505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No</a:t>
                  </a:r>
                </a:p>
              </p:txBody>
            </p:sp>
          </p:grpSp>
          <p:sp>
            <p:nvSpPr>
              <p:cNvPr id="2" name="Rechteck: abgerundete Ecken 1">
                <a:extLst>
                  <a:ext uri="{FF2B5EF4-FFF2-40B4-BE49-F238E27FC236}">
                    <a16:creationId xmlns:a16="http://schemas.microsoft.com/office/drawing/2014/main" id="{A3B1F040-B372-46A4-8C62-E7779910632A}"/>
                  </a:ext>
                </a:extLst>
              </p:cNvPr>
              <p:cNvSpPr/>
              <p:nvPr/>
            </p:nvSpPr>
            <p:spPr>
              <a:xfrm>
                <a:off x="782877" y="1503125"/>
                <a:ext cx="10571368" cy="3980760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21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87">
            <a:extLst>
              <a:ext uri="{FF2B5EF4-FFF2-40B4-BE49-F238E27FC236}">
                <a16:creationId xmlns:a16="http://schemas.microsoft.com/office/drawing/2014/main" id="{BBCC69F1-D299-449A-8ADB-D25F5DF37F2A}"/>
              </a:ext>
            </a:extLst>
          </p:cNvPr>
          <p:cNvSpPr/>
          <p:nvPr/>
        </p:nvSpPr>
        <p:spPr>
          <a:xfrm>
            <a:off x="0" y="-6246"/>
            <a:ext cx="12192000" cy="94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Technologies</a:t>
            </a:r>
          </a:p>
        </p:txBody>
      </p:sp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7C0EF98A-7368-403C-82C4-1419949BF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99488"/>
              </p:ext>
            </p:extLst>
          </p:nvPr>
        </p:nvGraphicFramePr>
        <p:xfrm>
          <a:off x="2032000" y="1283337"/>
          <a:ext cx="8127999" cy="4119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845418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67241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1544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9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Platform for containerizing applications to ensure consistency across environments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Host runtime (manages all containers)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89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Kafka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Distributed event streaming platform used for building real-time data pipelines and streaming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Docker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9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Flask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Lightweight Python web framework for building web APIs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Docker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2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PostgresSQL</a:t>
                      </a:r>
                      <a:endParaRPr lang="en-US" sz="1200" dirty="0"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Open-source relational database system known for reliability and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Docker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63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Grafana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Visualization tool for monitoring and analyzing metrics from various data 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 Nerd Font" panose="02000509000000000000" pitchFamily="49" charset="0"/>
                          <a:ea typeface="3270 Nerd Font" panose="02000509000000000000" pitchFamily="49" charset="0"/>
                          <a:cs typeface="3270 Nerd Font" panose="02000509000000000000" pitchFamily="49" charset="0"/>
                        </a:rPr>
                        <a:t>Docker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463738"/>
                  </a:ext>
                </a:extLst>
              </a:tr>
            </a:tbl>
          </a:graphicData>
        </a:graphic>
      </p:graphicFrame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6C969EA-ADCE-46E3-AEB8-AC28D20CBFD8}"/>
              </a:ext>
            </a:extLst>
          </p:cNvPr>
          <p:cNvGrpSpPr/>
          <p:nvPr/>
        </p:nvGrpSpPr>
        <p:grpSpPr>
          <a:xfrm>
            <a:off x="203703" y="6363098"/>
            <a:ext cx="6228376" cy="340415"/>
            <a:chOff x="203703" y="6363098"/>
            <a:chExt cx="6228376" cy="340415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EF832444-3A5B-4A2D-89F7-3C483A99E79D}"/>
                </a:ext>
              </a:extLst>
            </p:cNvPr>
            <p:cNvGrpSpPr/>
            <p:nvPr/>
          </p:nvGrpSpPr>
          <p:grpSpPr>
            <a:xfrm>
              <a:off x="203703" y="6367399"/>
              <a:ext cx="5150480" cy="336114"/>
              <a:chOff x="81920" y="160752"/>
              <a:chExt cx="5150480" cy="336114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4AAB2155-60F0-4D7F-8FA4-A284BA0E4A55}"/>
                  </a:ext>
                </a:extLst>
              </p:cNvPr>
              <p:cNvSpPr/>
              <p:nvPr/>
            </p:nvSpPr>
            <p:spPr>
              <a:xfrm>
                <a:off x="81920" y="160752"/>
                <a:ext cx="931102" cy="334027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rPr>
                  <a:t>Docker Container</a:t>
                </a:r>
              </a:p>
            </p:txBody>
          </p: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CDE05D23-3444-4B16-AB9C-4B20E82DC401}"/>
                  </a:ext>
                </a:extLst>
              </p:cNvPr>
              <p:cNvGrpSpPr/>
              <p:nvPr/>
            </p:nvGrpSpPr>
            <p:grpSpPr>
              <a:xfrm>
                <a:off x="1160745" y="160752"/>
                <a:ext cx="4071655" cy="336114"/>
                <a:chOff x="1160745" y="160752"/>
                <a:chExt cx="4071655" cy="336114"/>
              </a:xfrm>
            </p:grpSpPr>
            <p:sp>
              <p:nvSpPr>
                <p:cNvPr id="52" name="Rechteck: abgerundete Ecken 51">
                  <a:extLst>
                    <a:ext uri="{FF2B5EF4-FFF2-40B4-BE49-F238E27FC236}">
                      <a16:creationId xmlns:a16="http://schemas.microsoft.com/office/drawing/2014/main" id="{9B41EDA3-A3BE-4692-8201-68B42A1E3392}"/>
                    </a:ext>
                  </a:extLst>
                </p:cNvPr>
                <p:cNvSpPr/>
                <p:nvPr/>
              </p:nvSpPr>
              <p:spPr>
                <a:xfrm>
                  <a:off x="1160745" y="162838"/>
                  <a:ext cx="931102" cy="3340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Machines</a:t>
                  </a:r>
                  <a:endParaRPr lang="en-US" sz="8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endParaRPr>
                </a:p>
              </p:txBody>
            </p:sp>
            <p:cxnSp>
              <p:nvCxnSpPr>
                <p:cNvPr id="53" name="Gerade Verbindung mit Pfeil 52">
                  <a:extLst>
                    <a:ext uri="{FF2B5EF4-FFF2-40B4-BE49-F238E27FC236}">
                      <a16:creationId xmlns:a16="http://schemas.microsoft.com/office/drawing/2014/main" id="{51748071-5A5E-47D5-92DB-5BEF252E3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223" y="327766"/>
                  <a:ext cx="465551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25C878C1-DF18-4273-90C1-7BF169BAC535}"/>
                    </a:ext>
                  </a:extLst>
                </p:cNvPr>
                <p:cNvSpPr txBox="1"/>
                <p:nvPr/>
              </p:nvSpPr>
              <p:spPr>
                <a:xfrm>
                  <a:off x="3289543" y="160752"/>
                  <a:ext cx="4655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Kafka</a:t>
                  </a:r>
                  <a:endParaRPr lang="en-US" sz="800" dirty="0"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endParaRPr>
                </a:p>
              </p:txBody>
            </p:sp>
            <p:cxnSp>
              <p:nvCxnSpPr>
                <p:cNvPr id="55" name="Gerade Verbindung mit Pfeil 54">
                  <a:extLst>
                    <a:ext uri="{FF2B5EF4-FFF2-40B4-BE49-F238E27FC236}">
                      <a16:creationId xmlns:a16="http://schemas.microsoft.com/office/drawing/2014/main" id="{A5D91232-CAF3-4153-92BC-C0A309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8497" y="331854"/>
                  <a:ext cx="46555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82CCB0F1-21D2-4BF3-9AFA-85E5D5548489}"/>
                    </a:ext>
                  </a:extLst>
                </p:cNvPr>
                <p:cNvSpPr txBox="1"/>
                <p:nvPr/>
              </p:nvSpPr>
              <p:spPr>
                <a:xfrm>
                  <a:off x="3928497" y="162838"/>
                  <a:ext cx="4655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Data</a:t>
                  </a:r>
                  <a:endParaRPr lang="en-US" sz="800" dirty="0"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endParaRPr>
                </a:p>
              </p:txBody>
            </p:sp>
            <p:sp>
              <p:nvSpPr>
                <p:cNvPr id="58" name="Flussdiagramm: Magnetplattenspeicher 57">
                  <a:extLst>
                    <a:ext uri="{FF2B5EF4-FFF2-40B4-BE49-F238E27FC236}">
                      <a16:creationId xmlns:a16="http://schemas.microsoft.com/office/drawing/2014/main" id="{A8A5D3C4-F648-40B3-BE4D-A0E44A065D19}"/>
                    </a:ext>
                  </a:extLst>
                </p:cNvPr>
                <p:cNvSpPr/>
                <p:nvPr/>
              </p:nvSpPr>
              <p:spPr>
                <a:xfrm>
                  <a:off x="4539256" y="162838"/>
                  <a:ext cx="693144" cy="334028"/>
                </a:xfrm>
                <a:prstGeom prst="flowChartMagneticDisk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Databases</a:t>
                  </a:r>
                  <a:endParaRPr lang="en-US" sz="8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endParaRPr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A972786D-C542-4FDE-BACF-08CE9CE96CA1}"/>
                    </a:ext>
                  </a:extLst>
                </p:cNvPr>
                <p:cNvSpPr/>
                <p:nvPr/>
              </p:nvSpPr>
              <p:spPr>
                <a:xfrm rot="5400000">
                  <a:off x="2559823" y="-137786"/>
                  <a:ext cx="284252" cy="931103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Models</a:t>
                  </a:r>
                </a:p>
              </p:txBody>
            </p:sp>
          </p:grpSp>
        </p:grp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8692727D-F30E-4B99-9842-2F487D0CA9A4}"/>
                </a:ext>
              </a:extLst>
            </p:cNvPr>
            <p:cNvSpPr/>
            <p:nvPr/>
          </p:nvSpPr>
          <p:spPr>
            <a:xfrm>
              <a:off x="5499391" y="6363098"/>
              <a:ext cx="932688" cy="338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3270 Nerd Font" panose="02000509000000000000" pitchFamily="49" charset="0"/>
                  <a:ea typeface="3270 Nerd Font" panose="02000509000000000000" pitchFamily="49" charset="0"/>
                  <a:cs typeface="3270 Nerd Font" panose="02000509000000000000" pitchFamily="49" charset="0"/>
                </a:rPr>
                <a:t>Frontend</a:t>
              </a:r>
              <a:endParaRPr lang="en-US" sz="800" dirty="0">
                <a:solidFill>
                  <a:schemeClr val="tx1"/>
                </a:solidFill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8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87">
            <a:extLst>
              <a:ext uri="{FF2B5EF4-FFF2-40B4-BE49-F238E27FC236}">
                <a16:creationId xmlns:a16="http://schemas.microsoft.com/office/drawing/2014/main" id="{BBCC69F1-D299-449A-8ADB-D25F5DF37F2A}"/>
              </a:ext>
            </a:extLst>
          </p:cNvPr>
          <p:cNvSpPr/>
          <p:nvPr/>
        </p:nvSpPr>
        <p:spPr>
          <a:xfrm>
            <a:off x="0" y="-6246"/>
            <a:ext cx="12192000" cy="94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GUI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B8DE926-E0AA-4479-86A9-12E73FEF27D1}"/>
              </a:ext>
            </a:extLst>
          </p:cNvPr>
          <p:cNvGrpSpPr/>
          <p:nvPr/>
        </p:nvGrpSpPr>
        <p:grpSpPr>
          <a:xfrm>
            <a:off x="2098110" y="943141"/>
            <a:ext cx="8022920" cy="5138237"/>
            <a:chOff x="2098110" y="943141"/>
            <a:chExt cx="8022920" cy="513823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D31A267-B480-49CC-B867-0365E0F5BE57}"/>
                </a:ext>
              </a:extLst>
            </p:cNvPr>
            <p:cNvSpPr/>
            <p:nvPr/>
          </p:nvSpPr>
          <p:spPr>
            <a:xfrm>
              <a:off x="2098110" y="943141"/>
              <a:ext cx="8022920" cy="5138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66A674B-3401-4765-859A-E1EBA404A8EA}"/>
                </a:ext>
              </a:extLst>
            </p:cNvPr>
            <p:cNvGrpSpPr/>
            <p:nvPr/>
          </p:nvGrpSpPr>
          <p:grpSpPr>
            <a:xfrm>
              <a:off x="2283648" y="1156111"/>
              <a:ext cx="7624704" cy="4781627"/>
              <a:chOff x="2283648" y="1156111"/>
              <a:chExt cx="7624704" cy="4781627"/>
            </a:xfrm>
          </p:grpSpPr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5372E1EB-FBCE-42B8-A5E4-53E05EA26DD2}"/>
                  </a:ext>
                </a:extLst>
              </p:cNvPr>
              <p:cNvGrpSpPr/>
              <p:nvPr/>
            </p:nvGrpSpPr>
            <p:grpSpPr>
              <a:xfrm>
                <a:off x="2419611" y="1156111"/>
                <a:ext cx="7352777" cy="3633297"/>
                <a:chOff x="2419611" y="1929344"/>
                <a:chExt cx="7352777" cy="3633297"/>
              </a:xfrm>
            </p:grpSpPr>
            <p:grpSp>
              <p:nvGrpSpPr>
                <p:cNvPr id="78" name="Gruppieren 77">
                  <a:extLst>
                    <a:ext uri="{FF2B5EF4-FFF2-40B4-BE49-F238E27FC236}">
                      <a16:creationId xmlns:a16="http://schemas.microsoft.com/office/drawing/2014/main" id="{41DCEBD5-4F73-47A8-A61B-D82A3FEAD5A5}"/>
                    </a:ext>
                  </a:extLst>
                </p:cNvPr>
                <p:cNvGrpSpPr/>
                <p:nvPr/>
              </p:nvGrpSpPr>
              <p:grpSpPr>
                <a:xfrm>
                  <a:off x="2419611" y="2104376"/>
                  <a:ext cx="7352777" cy="3458265"/>
                  <a:chOff x="513567" y="1350589"/>
                  <a:chExt cx="7200627" cy="4055477"/>
                </a:xfrm>
              </p:grpSpPr>
              <p:cxnSp>
                <p:nvCxnSpPr>
                  <p:cNvPr id="71" name="Gerade Verbindung mit Pfeil 70">
                    <a:extLst>
                      <a:ext uri="{FF2B5EF4-FFF2-40B4-BE49-F238E27FC236}">
                        <a16:creationId xmlns:a16="http://schemas.microsoft.com/office/drawing/2014/main" id="{4BF812FB-9F03-40EE-8FDB-16E8ACEA4103}"/>
                      </a:ext>
                    </a:extLst>
                  </p:cNvPr>
                  <p:cNvCxnSpPr>
                    <a:cxnSpLocks/>
                    <a:stCxn id="43" idx="3"/>
                    <a:endCxn id="34" idx="2"/>
                  </p:cNvCxnSpPr>
                  <p:nvPr/>
                </p:nvCxnSpPr>
                <p:spPr>
                  <a:xfrm flipV="1">
                    <a:off x="2179529" y="3378327"/>
                    <a:ext cx="2589256" cy="163630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Gerade Verbindung mit Pfeil 64">
                    <a:extLst>
                      <a:ext uri="{FF2B5EF4-FFF2-40B4-BE49-F238E27FC236}">
                        <a16:creationId xmlns:a16="http://schemas.microsoft.com/office/drawing/2014/main" id="{601D02E0-C5FF-455F-B59F-D3FB5AA9965E}"/>
                      </a:ext>
                    </a:extLst>
                  </p:cNvPr>
                  <p:cNvCxnSpPr>
                    <a:cxnSpLocks/>
                    <a:stCxn id="39" idx="3"/>
                    <a:endCxn id="34" idx="2"/>
                  </p:cNvCxnSpPr>
                  <p:nvPr/>
                </p:nvCxnSpPr>
                <p:spPr>
                  <a:xfrm flipV="1">
                    <a:off x="2179529" y="3378327"/>
                    <a:ext cx="2589256" cy="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hteck: abgerundete Ecken 4">
                    <a:extLst>
                      <a:ext uri="{FF2B5EF4-FFF2-40B4-BE49-F238E27FC236}">
                        <a16:creationId xmlns:a16="http://schemas.microsoft.com/office/drawing/2014/main" id="{3211CC22-5277-496F-BEF8-C1E1D0A13D4C}"/>
                      </a:ext>
                    </a:extLst>
                  </p:cNvPr>
                  <p:cNvSpPr/>
                  <p:nvPr/>
                </p:nvSpPr>
                <p:spPr>
                  <a:xfrm>
                    <a:off x="513567" y="1350589"/>
                    <a:ext cx="1665962" cy="782877"/>
                  </a:xfrm>
                  <a:prstGeom prst="roundRec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CNC</a:t>
                    </a:r>
                  </a:p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ID = 1001</a:t>
                    </a:r>
                    <a:endPara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sp>
                <p:nvSpPr>
                  <p:cNvPr id="34" name="Flussdiagramm: Magnetplattenspeicher 33">
                    <a:extLst>
                      <a:ext uri="{FF2B5EF4-FFF2-40B4-BE49-F238E27FC236}">
                        <a16:creationId xmlns:a16="http://schemas.microsoft.com/office/drawing/2014/main" id="{394DF2A6-08BB-41A2-B714-79D58C5BBEE7}"/>
                      </a:ext>
                    </a:extLst>
                  </p:cNvPr>
                  <p:cNvSpPr/>
                  <p:nvPr/>
                </p:nvSpPr>
                <p:spPr>
                  <a:xfrm>
                    <a:off x="4768785" y="2951706"/>
                    <a:ext cx="1419571" cy="853241"/>
                  </a:xfrm>
                  <a:prstGeom prst="flowChartMagneticDisk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 err="1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PostgresDB</a:t>
                    </a:r>
                    <a:endPara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sp>
                <p:nvSpPr>
                  <p:cNvPr id="39" name="Rechteck: abgerundete Ecken 38">
                    <a:extLst>
                      <a:ext uri="{FF2B5EF4-FFF2-40B4-BE49-F238E27FC236}">
                        <a16:creationId xmlns:a16="http://schemas.microsoft.com/office/drawing/2014/main" id="{BD6BE368-F097-4BC7-81A9-0BB1B2783D04}"/>
                      </a:ext>
                    </a:extLst>
                  </p:cNvPr>
                  <p:cNvSpPr/>
                  <p:nvPr/>
                </p:nvSpPr>
                <p:spPr>
                  <a:xfrm>
                    <a:off x="513567" y="2986889"/>
                    <a:ext cx="1665962" cy="782877"/>
                  </a:xfrm>
                  <a:prstGeom prst="roundRec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Assembly Robot</a:t>
                    </a:r>
                  </a:p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ID = 1002</a:t>
                    </a:r>
                    <a:endPara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sp>
                <p:nvSpPr>
                  <p:cNvPr id="43" name="Rechteck: abgerundete Ecken 42">
                    <a:extLst>
                      <a:ext uri="{FF2B5EF4-FFF2-40B4-BE49-F238E27FC236}">
                        <a16:creationId xmlns:a16="http://schemas.microsoft.com/office/drawing/2014/main" id="{7D4571DE-A638-41B0-A92B-25AC377D5EEF}"/>
                      </a:ext>
                    </a:extLst>
                  </p:cNvPr>
                  <p:cNvSpPr/>
                  <p:nvPr/>
                </p:nvSpPr>
                <p:spPr>
                  <a:xfrm>
                    <a:off x="513567" y="4623189"/>
                    <a:ext cx="1665962" cy="782877"/>
                  </a:xfrm>
                  <a:prstGeom prst="roundRec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 err="1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Packaging</a:t>
                    </a:r>
                    <a:endParaRPr lang="de-DE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ID = 1003</a:t>
                    </a:r>
                    <a:endParaRPr lang="en-US" sz="16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cxnSp>
                <p:nvCxnSpPr>
                  <p:cNvPr id="14" name="Gerade Verbindung mit Pfeil 13">
                    <a:extLst>
                      <a:ext uri="{FF2B5EF4-FFF2-40B4-BE49-F238E27FC236}">
                        <a16:creationId xmlns:a16="http://schemas.microsoft.com/office/drawing/2014/main" id="{E0380100-0D6A-4C71-A604-EFE65A9535AB}"/>
                      </a:ext>
                    </a:extLst>
                  </p:cNvPr>
                  <p:cNvCxnSpPr>
                    <a:stCxn id="5" idx="3"/>
                    <a:endCxn id="3" idx="2"/>
                  </p:cNvCxnSpPr>
                  <p:nvPr/>
                </p:nvCxnSpPr>
                <p:spPr>
                  <a:xfrm>
                    <a:off x="2179529" y="1742028"/>
                    <a:ext cx="1063418" cy="1636299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 Verbindung mit Pfeil 46">
                    <a:extLst>
                      <a:ext uri="{FF2B5EF4-FFF2-40B4-BE49-F238E27FC236}">
                        <a16:creationId xmlns:a16="http://schemas.microsoft.com/office/drawing/2014/main" id="{87EA4073-4CD1-4C68-A627-F778B7C7450D}"/>
                      </a:ext>
                    </a:extLst>
                  </p:cNvPr>
                  <p:cNvCxnSpPr>
                    <a:cxnSpLocks/>
                    <a:stCxn id="39" idx="2"/>
                    <a:endCxn id="43" idx="0"/>
                  </p:cNvCxnSpPr>
                  <p:nvPr/>
                </p:nvCxnSpPr>
                <p:spPr>
                  <a:xfrm>
                    <a:off x="1346548" y="3769766"/>
                    <a:ext cx="0" cy="853423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Gerade Verbindung mit Pfeil 47">
                    <a:extLst>
                      <a:ext uri="{FF2B5EF4-FFF2-40B4-BE49-F238E27FC236}">
                        <a16:creationId xmlns:a16="http://schemas.microsoft.com/office/drawing/2014/main" id="{97DF5005-5983-44BA-A2D3-B12A8D82CCD0}"/>
                      </a:ext>
                    </a:extLst>
                  </p:cNvPr>
                  <p:cNvCxnSpPr>
                    <a:cxnSpLocks/>
                    <a:stCxn id="5" idx="2"/>
                    <a:endCxn id="39" idx="0"/>
                  </p:cNvCxnSpPr>
                  <p:nvPr/>
                </p:nvCxnSpPr>
                <p:spPr>
                  <a:xfrm>
                    <a:off x="1346548" y="2133466"/>
                    <a:ext cx="0" cy="853423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Gerade Verbindung mit Pfeil 48">
                    <a:extLst>
                      <a:ext uri="{FF2B5EF4-FFF2-40B4-BE49-F238E27FC236}">
                        <a16:creationId xmlns:a16="http://schemas.microsoft.com/office/drawing/2014/main" id="{11FF5F50-76CA-4304-AAC3-B4BEEC1C35E8}"/>
                      </a:ext>
                    </a:extLst>
                  </p:cNvPr>
                  <p:cNvCxnSpPr>
                    <a:cxnSpLocks/>
                    <a:stCxn id="39" idx="3"/>
                    <a:endCxn id="3" idx="2"/>
                  </p:cNvCxnSpPr>
                  <p:nvPr/>
                </p:nvCxnSpPr>
                <p:spPr>
                  <a:xfrm flipV="1">
                    <a:off x="2179529" y="3378327"/>
                    <a:ext cx="1063418" cy="1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Gerade Verbindung mit Pfeil 49">
                    <a:extLst>
                      <a:ext uri="{FF2B5EF4-FFF2-40B4-BE49-F238E27FC236}">
                        <a16:creationId xmlns:a16="http://schemas.microsoft.com/office/drawing/2014/main" id="{2D678D2E-21B5-479B-9EEC-E253157DDDE7}"/>
                      </a:ext>
                    </a:extLst>
                  </p:cNvPr>
                  <p:cNvCxnSpPr>
                    <a:cxnSpLocks/>
                    <a:stCxn id="43" idx="3"/>
                    <a:endCxn id="3" idx="2"/>
                  </p:cNvCxnSpPr>
                  <p:nvPr/>
                </p:nvCxnSpPr>
                <p:spPr>
                  <a:xfrm flipV="1">
                    <a:off x="2179529" y="3378327"/>
                    <a:ext cx="1063418" cy="1636301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293A5319-911C-4D05-A0F8-B92254D37045}"/>
                      </a:ext>
                    </a:extLst>
                  </p:cNvPr>
                  <p:cNvSpPr/>
                  <p:nvPr/>
                </p:nvSpPr>
                <p:spPr>
                  <a:xfrm>
                    <a:off x="2173957" y="3172218"/>
                    <a:ext cx="931104" cy="1731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Pass Features</a:t>
                    </a:r>
                  </a:p>
                </p:txBody>
              </p:sp>
              <p:cxnSp>
                <p:nvCxnSpPr>
                  <p:cNvPr id="56" name="Gerade Verbindung mit Pfeil 55">
                    <a:extLst>
                      <a:ext uri="{FF2B5EF4-FFF2-40B4-BE49-F238E27FC236}">
                        <a16:creationId xmlns:a16="http://schemas.microsoft.com/office/drawing/2014/main" id="{93BD2CE4-6DCD-4AA4-B403-9F3789879DCD}"/>
                      </a:ext>
                    </a:extLst>
                  </p:cNvPr>
                  <p:cNvCxnSpPr>
                    <a:cxnSpLocks/>
                    <a:stCxn id="3" idx="6"/>
                    <a:endCxn id="34" idx="2"/>
                  </p:cNvCxnSpPr>
                  <p:nvPr/>
                </p:nvCxnSpPr>
                <p:spPr>
                  <a:xfrm>
                    <a:off x="3853049" y="3378327"/>
                    <a:ext cx="915736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CB080C01-29AD-4166-888D-985726EB6D84}"/>
                      </a:ext>
                    </a:extLst>
                  </p:cNvPr>
                  <p:cNvSpPr/>
                  <p:nvPr/>
                </p:nvSpPr>
                <p:spPr>
                  <a:xfrm>
                    <a:off x="3780774" y="3148658"/>
                    <a:ext cx="856638" cy="2061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Update Prediction</a:t>
                    </a:r>
                  </a:p>
                </p:txBody>
              </p:sp>
              <p:sp>
                <p:nvSpPr>
                  <p:cNvPr id="61" name="Rechteck 60">
                    <a:extLst>
                      <a:ext uri="{FF2B5EF4-FFF2-40B4-BE49-F238E27FC236}">
                        <a16:creationId xmlns:a16="http://schemas.microsoft.com/office/drawing/2014/main" id="{6F9BBCD1-E360-4475-B604-C8F7A4841756}"/>
                      </a:ext>
                    </a:extLst>
                  </p:cNvPr>
                  <p:cNvSpPr/>
                  <p:nvPr/>
                </p:nvSpPr>
                <p:spPr>
                  <a:xfrm>
                    <a:off x="547471" y="2455845"/>
                    <a:ext cx="915736" cy="2061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Pass OBJ ID</a:t>
                    </a:r>
                  </a:p>
                </p:txBody>
              </p:sp>
              <p:cxnSp>
                <p:nvCxnSpPr>
                  <p:cNvPr id="63" name="Gerade Verbindung mit Pfeil 62">
                    <a:extLst>
                      <a:ext uri="{FF2B5EF4-FFF2-40B4-BE49-F238E27FC236}">
                        <a16:creationId xmlns:a16="http://schemas.microsoft.com/office/drawing/2014/main" id="{5449E521-8AD1-4983-B22D-CD813FC2D488}"/>
                      </a:ext>
                    </a:extLst>
                  </p:cNvPr>
                  <p:cNvCxnSpPr>
                    <a:cxnSpLocks/>
                    <a:stCxn id="5" idx="3"/>
                    <a:endCxn id="34" idx="2"/>
                  </p:cNvCxnSpPr>
                  <p:nvPr/>
                </p:nvCxnSpPr>
                <p:spPr>
                  <a:xfrm>
                    <a:off x="2179529" y="1742028"/>
                    <a:ext cx="2589256" cy="163629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" name="Ellipse 2">
                    <a:extLst>
                      <a:ext uri="{FF2B5EF4-FFF2-40B4-BE49-F238E27FC236}">
                        <a16:creationId xmlns:a16="http://schemas.microsoft.com/office/drawing/2014/main" id="{56F5D303-41D1-41B4-9140-0D16296D4B50}"/>
                      </a:ext>
                    </a:extLst>
                  </p:cNvPr>
                  <p:cNvSpPr/>
                  <p:nvPr/>
                </p:nvSpPr>
                <p:spPr>
                  <a:xfrm>
                    <a:off x="3242947" y="1518212"/>
                    <a:ext cx="610102" cy="372023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Decision Tree Layer</a:t>
                    </a:r>
                  </a:p>
                </p:txBody>
              </p:sp>
              <p:sp>
                <p:nvSpPr>
                  <p:cNvPr id="72" name="Rechteck 71">
                    <a:extLst>
                      <a:ext uri="{FF2B5EF4-FFF2-40B4-BE49-F238E27FC236}">
                        <a16:creationId xmlns:a16="http://schemas.microsoft.com/office/drawing/2014/main" id="{17AAD9C3-469D-4CC8-8CA1-9DC1750524FF}"/>
                      </a:ext>
                    </a:extLst>
                  </p:cNvPr>
                  <p:cNvSpPr/>
                  <p:nvPr/>
                </p:nvSpPr>
                <p:spPr>
                  <a:xfrm rot="1608456">
                    <a:off x="2281682" y="1848593"/>
                    <a:ext cx="1127509" cy="2061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Write to DB to keep real time</a:t>
                    </a:r>
                  </a:p>
                </p:txBody>
              </p:sp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id="{CA807400-AE24-4FA0-B2A8-3F04B22FDD3A}"/>
                      </a:ext>
                    </a:extLst>
                  </p:cNvPr>
                  <p:cNvSpPr/>
                  <p:nvPr/>
                </p:nvSpPr>
                <p:spPr>
                  <a:xfrm>
                    <a:off x="7104092" y="1518212"/>
                    <a:ext cx="610102" cy="372023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Final Neural Network</a:t>
                    </a:r>
                  </a:p>
                </p:txBody>
              </p:sp>
              <p:cxnSp>
                <p:nvCxnSpPr>
                  <p:cNvPr id="74" name="Gerade Verbindung mit Pfeil 73">
                    <a:extLst>
                      <a:ext uri="{FF2B5EF4-FFF2-40B4-BE49-F238E27FC236}">
                        <a16:creationId xmlns:a16="http://schemas.microsoft.com/office/drawing/2014/main" id="{79E3671A-02BF-4458-A590-F495EB4BD100}"/>
                      </a:ext>
                    </a:extLst>
                  </p:cNvPr>
                  <p:cNvCxnSpPr>
                    <a:cxnSpLocks/>
                    <a:stCxn id="34" idx="4"/>
                    <a:endCxn id="73" idx="2"/>
                  </p:cNvCxnSpPr>
                  <p:nvPr/>
                </p:nvCxnSpPr>
                <p:spPr>
                  <a:xfrm>
                    <a:off x="6188356" y="3378327"/>
                    <a:ext cx="915736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hteck 75">
                    <a:extLst>
                      <a:ext uri="{FF2B5EF4-FFF2-40B4-BE49-F238E27FC236}">
                        <a16:creationId xmlns:a16="http://schemas.microsoft.com/office/drawing/2014/main" id="{4EE3153A-C43E-48AE-B913-9786272D35A3}"/>
                      </a:ext>
                    </a:extLst>
                  </p:cNvPr>
                  <p:cNvSpPr/>
                  <p:nvPr/>
                </p:nvSpPr>
                <p:spPr>
                  <a:xfrm>
                    <a:off x="6188356" y="3139262"/>
                    <a:ext cx="915736" cy="2061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Concatenation &amp; </a:t>
                    </a:r>
                    <a:r>
                      <a:rPr lang="en-US" sz="800" dirty="0" err="1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Prediciton</a:t>
                    </a:r>
                    <a:endPara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</p:grpSp>
            <p:cxnSp>
              <p:nvCxnSpPr>
                <p:cNvPr id="82" name="Verbinder: gewinkelt 81">
                  <a:extLst>
                    <a:ext uri="{FF2B5EF4-FFF2-40B4-BE49-F238E27FC236}">
                      <a16:creationId xmlns:a16="http://schemas.microsoft.com/office/drawing/2014/main" id="{54D92774-EE94-484D-842A-E1F597F21F9D}"/>
                    </a:ext>
                  </a:extLst>
                </p:cNvPr>
                <p:cNvCxnSpPr>
                  <a:stCxn id="73" idx="0"/>
                  <a:endCxn id="34" idx="1"/>
                </p:cNvCxnSpPr>
                <p:nvPr/>
              </p:nvCxnSpPr>
              <p:spPr>
                <a:xfrm rot="16200000" flipH="1" flipV="1">
                  <a:off x="7864010" y="1872830"/>
                  <a:ext cx="1222397" cy="1971365"/>
                </a:xfrm>
                <a:prstGeom prst="bentConnector3">
                  <a:avLst>
                    <a:gd name="adj1" fmla="val -5380"/>
                  </a:avLst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2E4B3601-67D1-4D5D-A3DE-C3C4FE1CCE28}"/>
                    </a:ext>
                  </a:extLst>
                </p:cNvPr>
                <p:cNvSpPr/>
                <p:nvPr/>
              </p:nvSpPr>
              <p:spPr>
                <a:xfrm>
                  <a:off x="8001402" y="1929344"/>
                  <a:ext cx="935086" cy="2282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Write final prediction</a:t>
                  </a:r>
                </a:p>
              </p:txBody>
            </p:sp>
          </p:grpSp>
          <p:sp>
            <p:nvSpPr>
              <p:cNvPr id="89" name="Geschweifte Klammer rechts 88">
                <a:extLst>
                  <a:ext uri="{FF2B5EF4-FFF2-40B4-BE49-F238E27FC236}">
                    <a16:creationId xmlns:a16="http://schemas.microsoft.com/office/drawing/2014/main" id="{63D019E1-4022-409D-9206-4FCBCE772FE6}"/>
                  </a:ext>
                </a:extLst>
              </p:cNvPr>
              <p:cNvSpPr/>
              <p:nvPr/>
            </p:nvSpPr>
            <p:spPr>
              <a:xfrm rot="5400000">
                <a:off x="5914372" y="1275472"/>
                <a:ext cx="363255" cy="762470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4A1DB85F-5E8C-48B1-9F38-9AD1C203F0EB}"/>
                  </a:ext>
                </a:extLst>
              </p:cNvPr>
              <p:cNvSpPr/>
              <p:nvPr/>
            </p:nvSpPr>
            <p:spPr>
              <a:xfrm>
                <a:off x="5245417" y="5386240"/>
                <a:ext cx="1701164" cy="551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rPr>
                  <a:t>Frontend </a:t>
                </a:r>
                <a:r>
                  <a:rPr lang="de-DE" sz="1600" dirty="0" err="1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rPr>
                  <a:t>Visualization</a:t>
                </a:r>
                <a:endParaRPr lang="en-US" sz="1600" dirty="0">
                  <a:solidFill>
                    <a:schemeClr val="tx1"/>
                  </a:solidFill>
                  <a:latin typeface="3270 Nerd Font" panose="02000509000000000000" pitchFamily="49" charset="0"/>
                  <a:ea typeface="3270 Nerd Font" panose="02000509000000000000" pitchFamily="49" charset="0"/>
                  <a:cs typeface="3270 Nerd Font" panose="02000509000000000000" pitchFamily="49" charset="0"/>
                </a:endParaRPr>
              </a:p>
            </p:txBody>
          </p:sp>
        </p:grp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2193AC4-DF2C-42DE-8182-C5EA2CCE9D87}"/>
              </a:ext>
            </a:extLst>
          </p:cNvPr>
          <p:cNvGrpSpPr/>
          <p:nvPr/>
        </p:nvGrpSpPr>
        <p:grpSpPr>
          <a:xfrm>
            <a:off x="137786" y="6288066"/>
            <a:ext cx="6375748" cy="493512"/>
            <a:chOff x="137786" y="6288066"/>
            <a:chExt cx="6375748" cy="49351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5421091-77DD-4562-8417-D79CA51F1678}"/>
                </a:ext>
              </a:extLst>
            </p:cNvPr>
            <p:cNvSpPr/>
            <p:nvPr/>
          </p:nvSpPr>
          <p:spPr>
            <a:xfrm>
              <a:off x="137786" y="6288066"/>
              <a:ext cx="6375748" cy="493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77E87E0D-A5EA-4FF4-9541-60E3D790986F}"/>
                </a:ext>
              </a:extLst>
            </p:cNvPr>
            <p:cNvGrpSpPr/>
            <p:nvPr/>
          </p:nvGrpSpPr>
          <p:grpSpPr>
            <a:xfrm>
              <a:off x="203703" y="6363098"/>
              <a:ext cx="6228376" cy="340415"/>
              <a:chOff x="203703" y="6363098"/>
              <a:chExt cx="6228376" cy="340415"/>
            </a:xfrm>
          </p:grpSpPr>
          <p:grpSp>
            <p:nvGrpSpPr>
              <p:cNvPr id="86" name="Gruppieren 85">
                <a:extLst>
                  <a:ext uri="{FF2B5EF4-FFF2-40B4-BE49-F238E27FC236}">
                    <a16:creationId xmlns:a16="http://schemas.microsoft.com/office/drawing/2014/main" id="{DC4D731D-DB8A-4FA0-AE7F-CA3B3F6FD4D8}"/>
                  </a:ext>
                </a:extLst>
              </p:cNvPr>
              <p:cNvGrpSpPr/>
              <p:nvPr/>
            </p:nvGrpSpPr>
            <p:grpSpPr>
              <a:xfrm>
                <a:off x="203703" y="6367399"/>
                <a:ext cx="5150480" cy="336114"/>
                <a:chOff x="81920" y="160752"/>
                <a:chExt cx="5150480" cy="336114"/>
              </a:xfrm>
            </p:grpSpPr>
            <p:sp>
              <p:nvSpPr>
                <p:cNvPr id="45" name="Rechteck: abgerundete Ecken 44">
                  <a:extLst>
                    <a:ext uri="{FF2B5EF4-FFF2-40B4-BE49-F238E27FC236}">
                      <a16:creationId xmlns:a16="http://schemas.microsoft.com/office/drawing/2014/main" id="{8201F38C-EA64-4514-BFC8-E2E67E876FF3}"/>
                    </a:ext>
                  </a:extLst>
                </p:cNvPr>
                <p:cNvSpPr/>
                <p:nvPr/>
              </p:nvSpPr>
              <p:spPr>
                <a:xfrm>
                  <a:off x="81920" y="160752"/>
                  <a:ext cx="931102" cy="334027"/>
                </a:xfrm>
                <a:prstGeom prst="round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rPr>
                    <a:t>Docker Container</a:t>
                  </a:r>
                </a:p>
              </p:txBody>
            </p:sp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4004A612-1D0F-4C0B-9626-93459615CF84}"/>
                    </a:ext>
                  </a:extLst>
                </p:cNvPr>
                <p:cNvGrpSpPr/>
                <p:nvPr/>
              </p:nvGrpSpPr>
              <p:grpSpPr>
                <a:xfrm>
                  <a:off x="1160745" y="160752"/>
                  <a:ext cx="4071655" cy="336114"/>
                  <a:chOff x="1160745" y="160752"/>
                  <a:chExt cx="4071655" cy="336114"/>
                </a:xfrm>
              </p:grpSpPr>
              <p:sp>
                <p:nvSpPr>
                  <p:cNvPr id="12" name="Rechteck: abgerundete Ecken 11">
                    <a:extLst>
                      <a:ext uri="{FF2B5EF4-FFF2-40B4-BE49-F238E27FC236}">
                        <a16:creationId xmlns:a16="http://schemas.microsoft.com/office/drawing/2014/main" id="{E275A931-8DA5-4FEF-9375-DF7671FF5296}"/>
                      </a:ext>
                    </a:extLst>
                  </p:cNvPr>
                  <p:cNvSpPr/>
                  <p:nvPr/>
                </p:nvSpPr>
                <p:spPr>
                  <a:xfrm>
                    <a:off x="1160745" y="162838"/>
                    <a:ext cx="931102" cy="334027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Machines</a:t>
                    </a:r>
                    <a:endPara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cxnSp>
                <p:nvCxnSpPr>
                  <p:cNvPr id="30" name="Gerade Verbindung mit Pfeil 29">
                    <a:extLst>
                      <a:ext uri="{FF2B5EF4-FFF2-40B4-BE49-F238E27FC236}">
                        <a16:creationId xmlns:a16="http://schemas.microsoft.com/office/drawing/2014/main" id="{C6E542D0-481B-4AEB-8233-382E39B303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15223" y="327766"/>
                    <a:ext cx="465551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prstDash val="dash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101387DF-3797-432A-8F84-3DDE5E4BA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289543" y="160752"/>
                    <a:ext cx="46555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800" dirty="0"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Kafka</a:t>
                    </a:r>
                    <a:endParaRPr lang="en-US" sz="800" dirty="0"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cxnSp>
                <p:nvCxnSpPr>
                  <p:cNvPr id="68" name="Gerade Verbindung mit Pfeil 67">
                    <a:extLst>
                      <a:ext uri="{FF2B5EF4-FFF2-40B4-BE49-F238E27FC236}">
                        <a16:creationId xmlns:a16="http://schemas.microsoft.com/office/drawing/2014/main" id="{6A575254-6CA3-4990-B590-82614DB8AD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8497" y="331854"/>
                    <a:ext cx="4655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feld 68">
                    <a:extLst>
                      <a:ext uri="{FF2B5EF4-FFF2-40B4-BE49-F238E27FC236}">
                        <a16:creationId xmlns:a16="http://schemas.microsoft.com/office/drawing/2014/main" id="{03EB36EB-68BD-4BFA-86CF-E157EA554768}"/>
                      </a:ext>
                    </a:extLst>
                  </p:cNvPr>
                  <p:cNvSpPr txBox="1"/>
                  <p:nvPr/>
                </p:nvSpPr>
                <p:spPr>
                  <a:xfrm>
                    <a:off x="3928497" y="162838"/>
                    <a:ext cx="46555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800" dirty="0"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Data</a:t>
                    </a:r>
                    <a:endParaRPr lang="en-US" sz="800" dirty="0"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sp>
                <p:nvSpPr>
                  <p:cNvPr id="70" name="Flussdiagramm: Magnetplattenspeicher 69">
                    <a:extLst>
                      <a:ext uri="{FF2B5EF4-FFF2-40B4-BE49-F238E27FC236}">
                        <a16:creationId xmlns:a16="http://schemas.microsoft.com/office/drawing/2014/main" id="{8EFD67E4-5BA3-41EF-9647-4C77B200D088}"/>
                      </a:ext>
                    </a:extLst>
                  </p:cNvPr>
                  <p:cNvSpPr/>
                  <p:nvPr/>
                </p:nvSpPr>
                <p:spPr>
                  <a:xfrm>
                    <a:off x="4539256" y="162838"/>
                    <a:ext cx="693144" cy="334028"/>
                  </a:xfrm>
                  <a:prstGeom prst="flowChartMagneticDisk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Databases</a:t>
                    </a:r>
                    <a:endParaRPr lang="en-US" sz="800" dirty="0">
                      <a:solidFill>
                        <a:schemeClr val="tx1"/>
                      </a:solidFill>
                      <a:latin typeface="3270 Nerd Font" panose="02000509000000000000" pitchFamily="49" charset="0"/>
                      <a:ea typeface="3270 Nerd Font" panose="02000509000000000000" pitchFamily="49" charset="0"/>
                      <a:cs typeface="3270 Nerd Font" panose="02000509000000000000" pitchFamily="49" charset="0"/>
                    </a:endParaRPr>
                  </a:p>
                </p:txBody>
              </p:sp>
              <p:sp>
                <p:nvSpPr>
                  <p:cNvPr id="46" name="Ellipse 45">
                    <a:extLst>
                      <a:ext uri="{FF2B5EF4-FFF2-40B4-BE49-F238E27FC236}">
                        <a16:creationId xmlns:a16="http://schemas.microsoft.com/office/drawing/2014/main" id="{B2520A52-3E00-46F4-B844-F41B0289575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59823" y="-137786"/>
                    <a:ext cx="284252" cy="931103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3270 Nerd Font" panose="02000509000000000000" pitchFamily="49" charset="0"/>
                        <a:ea typeface="3270 Nerd Font" panose="02000509000000000000" pitchFamily="49" charset="0"/>
                        <a:cs typeface="3270 Nerd Font" panose="02000509000000000000" pitchFamily="49" charset="0"/>
                      </a:rPr>
                      <a:t>Models</a:t>
                    </a:r>
                  </a:p>
                </p:txBody>
              </p:sp>
            </p:grpSp>
          </p:grpSp>
          <p:sp>
            <p:nvSpPr>
              <p:cNvPr id="92" name="Rechteck: abgerundete Ecken 91">
                <a:extLst>
                  <a:ext uri="{FF2B5EF4-FFF2-40B4-BE49-F238E27FC236}">
                    <a16:creationId xmlns:a16="http://schemas.microsoft.com/office/drawing/2014/main" id="{57F69B59-6A57-4C3C-AE9B-2DFC816C5E51}"/>
                  </a:ext>
                </a:extLst>
              </p:cNvPr>
              <p:cNvSpPr/>
              <p:nvPr/>
            </p:nvSpPr>
            <p:spPr>
              <a:xfrm>
                <a:off x="5499391" y="6363098"/>
                <a:ext cx="932688" cy="33832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3270 Nerd Font" panose="02000509000000000000" pitchFamily="49" charset="0"/>
                    <a:ea typeface="3270 Nerd Font" panose="02000509000000000000" pitchFamily="49" charset="0"/>
                    <a:cs typeface="3270 Nerd Font" panose="02000509000000000000" pitchFamily="49" charset="0"/>
                  </a:rPr>
                  <a:t>Frontend</a:t>
                </a:r>
                <a:endParaRPr lang="en-US" sz="800" dirty="0">
                  <a:solidFill>
                    <a:schemeClr val="tx1"/>
                  </a:solidFill>
                  <a:latin typeface="3270 Nerd Font" panose="02000509000000000000" pitchFamily="49" charset="0"/>
                  <a:ea typeface="3270 Nerd Font" panose="02000509000000000000" pitchFamily="49" charset="0"/>
                  <a:cs typeface="3270 Nerd Font" panose="02000509000000000000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76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Breitbild</PresentationFormat>
  <Paragraphs>95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3270 Nerd Font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Graf</dc:creator>
  <cp:lastModifiedBy>Lukas Graf</cp:lastModifiedBy>
  <cp:revision>39</cp:revision>
  <dcterms:created xsi:type="dcterms:W3CDTF">2025-05-01T15:25:03Z</dcterms:created>
  <dcterms:modified xsi:type="dcterms:W3CDTF">2025-05-07T07:53:15Z</dcterms:modified>
</cp:coreProperties>
</file>