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5"/>
    <p:restoredTop sz="94452"/>
  </p:normalViewPr>
  <p:slideViewPr>
    <p:cSldViewPr snapToGrid="0">
      <p:cViewPr>
        <p:scale>
          <a:sx n="63" d="100"/>
          <a:sy n="63" d="100"/>
        </p:scale>
        <p:origin x="139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0D96-B648-1A43-8ABD-DEEDD4C7441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276DA-53D8-9E49-9249-A3002BAF6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76DA-53D8-9E49-9249-A3002BAF6C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1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76DA-53D8-9E49-9249-A3002BAF6C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69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FB79D-962D-89CF-75B8-67812235A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A2F7E5E-DFF2-DC8F-048C-F31E9F27B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8AF1330-D5CF-1348-FD46-C8A7A492C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FBF1E-728A-BFCA-83B6-3FF2D6B89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76DA-53D8-9E49-9249-A3002BAF6C4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12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997BC-755C-6457-4840-FCD79B8A6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18897E8-AE67-CE20-ED4B-ED70EC993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B1BD67A-D76A-0DA9-DE2C-361123EEA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1F4C0-FBAE-83DE-EAE0-B383F2A9D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76DA-53D8-9E49-9249-A3002BAF6C4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1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0281D-699D-DBD3-B60D-EA614D4C2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13016D6-34B6-3E3F-F080-141730E91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02F74C4-E74C-7B5B-365A-8D90CD9E1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6005DC-7B2D-A976-EF24-D74243155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76DA-53D8-9E49-9249-A3002BAF6C4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1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46BB0-0BB8-765D-97D3-22AF11F81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240E5C-2A54-55AA-4099-21AF782D4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AF8DC-3CBA-E947-0B66-32DF6321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7B7FA-527E-A8BD-3CE1-1A6220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58F1C-B79E-5F2B-D73E-5E83BA7D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7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FDC69-F17E-0C57-1E58-A81CE190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C380-E8DD-D6AB-CE4A-D32FC6822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8F87A-A05C-A493-A7AA-DB98A87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FE489-9CC8-3AD7-F462-97701E32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BFA92-D75D-B06F-B7DC-34521B7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2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0AF2B5-FF5D-4E47-DE43-91C7A73E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69EB54-9E17-DD57-F2B2-75146B639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3EF00-3851-7E57-0DC3-21A35949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7AC7D-D915-031C-D091-360AF4B0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7B7CEF-82F1-EB5B-768B-A3E38B68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4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7979E-E03D-D6A7-7D3E-BBF61FB0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180880-6176-B11E-34AB-F9DFCBB6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17842-0862-2106-B498-DCCF910A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B600C-76B0-FB57-EAC1-697AE319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91C1C-B8A7-18FB-7AE8-4EA1A915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89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636A0-4643-1544-4961-BAA7A246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AB7217-2A82-8EEB-431A-3F60044D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906CF-4AC7-FD5E-5013-20548350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29F54-129B-8607-FD32-82FFB713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245F2-0081-A48F-52DC-35D097B0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2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CAC81-F66E-150D-3493-16B2E39D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DE307-BF6C-5659-1887-DB8C8E026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23F385-3584-142B-8510-36714A0C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E0F03-C52E-8067-94C0-9BEF1C70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E0D406-1ADE-4FD7-A2B9-768989FA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7745E9-322D-B1F2-0AE3-EB91BC29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A1C09-8EB6-AC62-89CB-FFB01B6D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BB6BA-AB17-F091-7B4C-6D52E062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FA54A7-43F4-1EFD-509D-02AD8D9B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CE0B53-6EBE-B7FF-C7D9-B28833198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E2C408-1232-8065-5122-85EBCE0E9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5ED2CD-D81D-052E-0E46-BE6B5B3E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17DCBB-1720-2988-C745-3CDCC31A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FAB504-44EC-22B2-F75A-900BAF01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97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16112-D3CF-79DB-313E-668ED43B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849F21-0E80-7BB1-A127-97DE1F58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320164-C214-160B-4CFF-ADD2FAAC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BA6925-B495-CDD1-EC46-CBA12ED1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52E9B2-5304-065F-36A3-37F40C2A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E276E0-1812-7FB2-4BFD-A2F39619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AC6130-39AD-6F70-080B-5A75FA6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0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D4B29-2044-061A-32DB-E05891F5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28A3A-E084-E707-2327-5EA7F6EE1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C68A9C-012E-3AAC-19CF-0C83333B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3330C-682E-6039-628A-14051389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C9E8C-16E9-5E1D-24D7-92442A84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495679-B1E0-2805-58CA-A34D5B9D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4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C140F-68CA-794C-7FD8-86324DF7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880103-87CB-A345-4DC3-C6EE626F4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1CF7EE-5435-36D7-A39F-55A3E714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E7A569-EFF8-6370-26D6-222BE5AA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C0FD72-3292-8C62-BBEF-B56C60E6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B1F327-B830-003B-064E-D9A4B004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76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915A26-742F-69FE-B86B-96C057A3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22C769-7519-6468-5B50-C564B5A4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51C39-C41E-7C6E-98AE-8095F96D3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7C7D7-7561-6246-B51E-8FD9D4594BD4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980AE-3B3D-AA36-1014-FDFD1D224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3391E-7DE2-31E5-3FD2-94FA8F4D5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2EB96-DE47-CB4D-A3BA-1F3184F5D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A422FD-FBD7-6DC4-D4B1-FDA427900499}"/>
              </a:ext>
            </a:extLst>
          </p:cNvPr>
          <p:cNvSpPr txBox="1"/>
          <p:nvPr/>
        </p:nvSpPr>
        <p:spPr>
          <a:xfrm>
            <a:off x="416120" y="3059668"/>
            <a:ext cx="11359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ja-JP" sz="4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brief introduction to the NICAM dataset</a:t>
            </a:r>
            <a:endParaRPr kumimoji="1" lang="ja-JP" altLang="en-US" sz="4200" b="1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B8FDE1-B15B-3528-209C-62F79DF64330}"/>
              </a:ext>
            </a:extLst>
          </p:cNvPr>
          <p:cNvSpPr txBox="1"/>
          <p:nvPr/>
        </p:nvSpPr>
        <p:spPr>
          <a:xfrm>
            <a:off x="861675" y="4058903"/>
            <a:ext cx="10468641" cy="49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Daisuke Takasuka 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(Assist. Prof., Tohoku University)</a:t>
            </a:r>
            <a:endParaRPr lang="en-US" altLang="ja-JP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6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35D15-B3CA-85A8-EC06-53ECE5C58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2A305191-8080-ADE5-9334-E96E18B68ECD}"/>
              </a:ext>
            </a:extLst>
          </p:cNvPr>
          <p:cNvSpPr/>
          <p:nvPr/>
        </p:nvSpPr>
        <p:spPr>
          <a:xfrm>
            <a:off x="0" y="0"/>
            <a:ext cx="12192000" cy="641792"/>
          </a:xfrm>
          <a:prstGeom prst="rect">
            <a:avLst/>
          </a:prstGeom>
          <a:solidFill>
            <a:srgbClr val="CEE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2ED459-6108-2C7D-8C90-039C4902F6CF}"/>
              </a:ext>
            </a:extLst>
          </p:cNvPr>
          <p:cNvSpPr txBox="1"/>
          <p:nvPr/>
        </p:nvSpPr>
        <p:spPr>
          <a:xfrm>
            <a:off x="108488" y="47942"/>
            <a:ext cx="11354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Helvetica" pitchFamily="2" charset="0"/>
                <a:cs typeface="Segoe UI" panose="020B0502040204020203" pitchFamily="34" charset="0"/>
              </a:rPr>
              <a:t>Simulation setup</a:t>
            </a:r>
            <a:endParaRPr kumimoji="1" lang="ja-JP" altLang="en-US" sz="3200" b="1"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DB67DD-59B4-ECE4-BBD4-CC770B4E3E69}"/>
              </a:ext>
            </a:extLst>
          </p:cNvPr>
          <p:cNvSpPr txBox="1"/>
          <p:nvPr/>
        </p:nvSpPr>
        <p:spPr>
          <a:xfrm>
            <a:off x="432018" y="1510672"/>
            <a:ext cx="11502447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– One year (Mar. 01, 2020 to Feb. 28, 2021) from a 10-year simulation at a 3.5-km resolution  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D000D1-48EB-2C32-D696-17645C6AA35C}"/>
              </a:ext>
            </a:extLst>
          </p:cNvPr>
          <p:cNvSpPr txBox="1"/>
          <p:nvPr/>
        </p:nvSpPr>
        <p:spPr>
          <a:xfrm>
            <a:off x="327711" y="996389"/>
            <a:ext cx="11103184" cy="46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Following DYAMOND3 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(so-called </a:t>
            </a:r>
            <a:r>
              <a:rPr lang="en-US" altLang="ja-JP" sz="2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Sendai protocol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8AD0D3-FD18-39BE-0966-965221EC3F21}"/>
              </a:ext>
            </a:extLst>
          </p:cNvPr>
          <p:cNvGrpSpPr/>
          <p:nvPr/>
        </p:nvGrpSpPr>
        <p:grpSpPr>
          <a:xfrm>
            <a:off x="613031" y="2059041"/>
            <a:ext cx="9587471" cy="2529284"/>
            <a:chOff x="835770" y="2268203"/>
            <a:chExt cx="7772400" cy="2050448"/>
          </a:xfrm>
        </p:grpSpPr>
        <p:pic>
          <p:nvPicPr>
            <p:cNvPr id="24" name="図 23" descr="タイムライン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B03868A8-8509-4E89-1374-5EC49515A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70" y="2268203"/>
              <a:ext cx="7772400" cy="203721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534FF06-9F24-AF3A-8638-AB25B132361D}"/>
                </a:ext>
              </a:extLst>
            </p:cNvPr>
            <p:cNvSpPr/>
            <p:nvPr/>
          </p:nvSpPr>
          <p:spPr>
            <a:xfrm>
              <a:off x="2754924" y="3493477"/>
              <a:ext cx="5380891" cy="825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39625C1-AF99-2CE5-7076-962A72887715}"/>
                </a:ext>
              </a:extLst>
            </p:cNvPr>
            <p:cNvSpPr/>
            <p:nvPr/>
          </p:nvSpPr>
          <p:spPr>
            <a:xfrm>
              <a:off x="6506308" y="2429974"/>
              <a:ext cx="1512276" cy="934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118574-1A13-3733-2A5A-6F03812BA35C}"/>
              </a:ext>
            </a:extLst>
          </p:cNvPr>
          <p:cNvSpPr txBox="1"/>
          <p:nvPr/>
        </p:nvSpPr>
        <p:spPr>
          <a:xfrm>
            <a:off x="7487046" y="1072285"/>
            <a:ext cx="2571353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500" i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Takasuka et al. (2024, PEPS)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4D2215F-59AF-33CE-1648-1399F4A46CE3}"/>
              </a:ext>
            </a:extLst>
          </p:cNvPr>
          <p:cNvSpPr/>
          <p:nvPr/>
        </p:nvSpPr>
        <p:spPr>
          <a:xfrm>
            <a:off x="613031" y="4008892"/>
            <a:ext cx="2231605" cy="546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7EBBAE4-021D-A1E1-5240-C192AB1C3550}"/>
              </a:ext>
            </a:extLst>
          </p:cNvPr>
          <p:cNvSpPr/>
          <p:nvPr/>
        </p:nvSpPr>
        <p:spPr>
          <a:xfrm>
            <a:off x="1140988" y="3189575"/>
            <a:ext cx="2483955" cy="819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11B1184-DC96-9CDE-04C1-6991936BC3DF}"/>
              </a:ext>
            </a:extLst>
          </p:cNvPr>
          <p:cNvSpPr txBox="1"/>
          <p:nvPr/>
        </p:nvSpPr>
        <p:spPr>
          <a:xfrm>
            <a:off x="2749789" y="3635767"/>
            <a:ext cx="8829180" cy="373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•  w/ slab ocean (MLD of 15m) nudged to daily SST/SIC from the OSTIA product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294D0E8-AFDD-09F4-2A59-6424374D6F00}"/>
              </a:ext>
            </a:extLst>
          </p:cNvPr>
          <p:cNvSpPr txBox="1"/>
          <p:nvPr/>
        </p:nvSpPr>
        <p:spPr>
          <a:xfrm>
            <a:off x="2733460" y="3991053"/>
            <a:ext cx="8022214" cy="38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•  Forcing with monthly O3 and daily GHG (following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HighResMIP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7F2D6A02-072B-D550-9B9E-A8CBDB13F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69935"/>
              </p:ext>
            </p:extLst>
          </p:nvPr>
        </p:nvGraphicFramePr>
        <p:xfrm>
          <a:off x="596702" y="4618644"/>
          <a:ext cx="8530969" cy="186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67">
                  <a:extLst>
                    <a:ext uri="{9D8B030D-6E8A-4147-A177-3AD203B41FA5}">
                      <a16:colId xmlns:a16="http://schemas.microsoft.com/office/drawing/2014/main" val="4168619574"/>
                    </a:ext>
                  </a:extLst>
                </a:gridCol>
                <a:gridCol w="5757302">
                  <a:extLst>
                    <a:ext uri="{9D8B030D-6E8A-4147-A177-3AD203B41FA5}">
                      <a16:colId xmlns:a16="http://schemas.microsoft.com/office/drawing/2014/main" val="2341348491"/>
                    </a:ext>
                  </a:extLst>
                </a:gridCol>
              </a:tblGrid>
              <a:tr h="37314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Physics</a:t>
                      </a:r>
                      <a:endParaRPr kumimoji="1" lang="ja-JP" alt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kumimoji="1" lang="ja-JP" alt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67622"/>
                  </a:ext>
                </a:extLst>
              </a:tr>
              <a:tr h="37314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Convective param.</a:t>
                      </a:r>
                      <a:endParaRPr kumimoji="1" lang="ja-JP" alt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used </a:t>
                      </a: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(for both shallow and deep)</a:t>
                      </a:r>
                      <a:endParaRPr kumimoji="1" lang="ja-JP" alt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08306"/>
                  </a:ext>
                </a:extLst>
              </a:tr>
              <a:tr h="37314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Microphysics</a:t>
                      </a:r>
                      <a:endParaRPr kumimoji="1" lang="ja-JP" alt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NICAM single moment scheme </a:t>
                      </a:r>
                      <a:r>
                        <a:rPr kumimoji="1" lang="en-US" altLang="ja-JP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(qv, qc, qi, </a:t>
                      </a:r>
                      <a:r>
                        <a:rPr kumimoji="1" lang="en-US" altLang="ja-JP" i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qr</a:t>
                      </a:r>
                      <a:r>
                        <a:rPr kumimoji="1" lang="en-US" altLang="ja-JP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i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qs</a:t>
                      </a:r>
                      <a:r>
                        <a:rPr kumimoji="1" lang="en-US" altLang="ja-JP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1" lang="en-US" altLang="ja-JP" i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qg</a:t>
                      </a:r>
                      <a:r>
                        <a:rPr kumimoji="1" lang="en-US" altLang="ja-JP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en-US" i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98818"/>
                  </a:ext>
                </a:extLst>
              </a:tr>
              <a:tr h="37314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Turbulence</a:t>
                      </a:r>
                      <a:endParaRPr kumimoji="1" lang="ja-JP" alt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MYNN2 (Eddy diffusivity) + Leonard term (</a:t>
                      </a:r>
                      <a:r>
                        <a:rPr kumimoji="1" lang="en-US" altLang="ja-JP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Kf</a:t>
                      </a: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16001"/>
                  </a:ext>
                </a:extLst>
              </a:tr>
              <a:tr h="37314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Gravity wave drag</a:t>
                      </a:r>
                      <a:endParaRPr kumimoji="1" lang="ja-JP" alt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13322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5C9AAF1-0615-AE7B-23BA-738168303F97}"/>
              </a:ext>
            </a:extLst>
          </p:cNvPr>
          <p:cNvSpPr txBox="1"/>
          <p:nvPr/>
        </p:nvSpPr>
        <p:spPr>
          <a:xfrm>
            <a:off x="367374" y="3763963"/>
            <a:ext cx="2137903" cy="5802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5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1. 2011</a:t>
            </a:r>
          </a:p>
          <a:p>
            <a:pPr>
              <a:lnSpc>
                <a:spcPct val="110000"/>
              </a:lnSpc>
            </a:pPr>
            <a:r>
              <a:rPr lang="en-US" altLang="ja-JP" sz="15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(initialized with ERA-I)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93F144A-A2A2-6FE2-ACBE-45527EFCEA4D}"/>
              </a:ext>
            </a:extLst>
          </p:cNvPr>
          <p:cNvSpPr txBox="1"/>
          <p:nvPr/>
        </p:nvSpPr>
        <p:spPr>
          <a:xfrm>
            <a:off x="9363112" y="5871498"/>
            <a:ext cx="2571353" cy="58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500" i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 Takasuka et al. </a:t>
            </a:r>
          </a:p>
          <a:p>
            <a:pPr>
              <a:lnSpc>
                <a:spcPct val="110000"/>
              </a:lnSpc>
            </a:pPr>
            <a:r>
              <a:rPr lang="en-US" altLang="ja-JP" sz="1500" i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(2024, JAMES) for details.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F7972E2-D8AD-C7E0-FB32-51B591D86EE2}"/>
              </a:ext>
            </a:extLst>
          </p:cNvPr>
          <p:cNvSpPr txBox="1"/>
          <p:nvPr/>
        </p:nvSpPr>
        <p:spPr>
          <a:xfrm>
            <a:off x="8142984" y="1929493"/>
            <a:ext cx="4077231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(78 layers with top of ~50km)</a:t>
            </a:r>
          </a:p>
        </p:txBody>
      </p:sp>
    </p:spTree>
    <p:extLst>
      <p:ext uri="{BB962C8B-B14F-4D97-AF65-F5344CB8AC3E}">
        <p14:creationId xmlns:p14="http://schemas.microsoft.com/office/powerpoint/2010/main" val="377455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732BA-448A-21D8-47CF-608BF9B3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C6F112D9-2EB5-C06F-29B8-95549D78342C}"/>
              </a:ext>
            </a:extLst>
          </p:cNvPr>
          <p:cNvSpPr/>
          <p:nvPr/>
        </p:nvSpPr>
        <p:spPr>
          <a:xfrm>
            <a:off x="0" y="0"/>
            <a:ext cx="12192000" cy="641792"/>
          </a:xfrm>
          <a:prstGeom prst="rect">
            <a:avLst/>
          </a:prstGeom>
          <a:solidFill>
            <a:srgbClr val="CEE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9540D7-A205-B752-E355-6A066BBB6968}"/>
              </a:ext>
            </a:extLst>
          </p:cNvPr>
          <p:cNvSpPr txBox="1"/>
          <p:nvPr/>
        </p:nvSpPr>
        <p:spPr>
          <a:xfrm>
            <a:off x="108488" y="479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Helvetica" pitchFamily="2" charset="0"/>
              </a:rPr>
              <a:t>What is available?</a:t>
            </a:r>
            <a:endParaRPr kumimoji="1" lang="ja-JP" altLang="en-US" sz="3200" b="1">
              <a:latin typeface="Helvetica" pitchFamily="2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8999B68-DFB3-5F3F-8C5C-73F40E57FAD3}"/>
              </a:ext>
            </a:extLst>
          </p:cNvPr>
          <p:cNvSpPr txBox="1"/>
          <p:nvPr/>
        </p:nvSpPr>
        <p:spPr>
          <a:xfrm>
            <a:off x="327710" y="996389"/>
            <a:ext cx="11673789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Two horizontal structured grid systems are available for analyses of the NICAM data.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FB6B84-D300-F9C6-E959-02EE427B8434}"/>
              </a:ext>
            </a:extLst>
          </p:cNvPr>
          <p:cNvSpPr txBox="1"/>
          <p:nvPr/>
        </p:nvSpPr>
        <p:spPr>
          <a:xfrm>
            <a:off x="327711" y="1570969"/>
            <a:ext cx="11103184" cy="46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(1) HEALPix grid 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w/ </a:t>
            </a:r>
            <a:r>
              <a:rPr lang="en-US" altLang="ja-JP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zarr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format </a:t>
            </a:r>
            <a:r>
              <a:rPr lang="en-US" altLang="ja-JP" sz="2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(highly recommended)</a:t>
            </a:r>
            <a:r>
              <a:rPr lang="en-US" altLang="ja-JP" sz="2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23" name="図 22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2E1EA3B-82A6-38E1-6BF1-F5DDFC75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05" y="2282370"/>
            <a:ext cx="3115487" cy="155484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5AAE7A1-8DB2-FEAA-4200-F6D405022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535" y="2297923"/>
            <a:ext cx="1527629" cy="153929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7E4A23-8AC3-1EAB-7EF6-CD9707E6904A}"/>
              </a:ext>
            </a:extLst>
          </p:cNvPr>
          <p:cNvSpPr txBox="1"/>
          <p:nvPr/>
        </p:nvSpPr>
        <p:spPr>
          <a:xfrm>
            <a:off x="908065" y="3853277"/>
            <a:ext cx="1328951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500" i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Zoom level 0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E10530-F7D9-FB45-DB72-A460CE60CAC2}"/>
              </a:ext>
            </a:extLst>
          </p:cNvPr>
          <p:cNvSpPr txBox="1"/>
          <p:nvPr/>
        </p:nvSpPr>
        <p:spPr>
          <a:xfrm>
            <a:off x="2481048" y="3853277"/>
            <a:ext cx="1328951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500" i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Zoom level 1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E64A0BB-3452-CD0A-6122-DAC6E74022E2}"/>
              </a:ext>
            </a:extLst>
          </p:cNvPr>
          <p:cNvSpPr txBox="1"/>
          <p:nvPr/>
        </p:nvSpPr>
        <p:spPr>
          <a:xfrm>
            <a:off x="4119347" y="3853277"/>
            <a:ext cx="1328951" cy="32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500" i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Zoom level 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FCAA055-F6F1-ED00-B3AB-BF1B712F056D}"/>
              </a:ext>
            </a:extLst>
          </p:cNvPr>
          <p:cNvSpPr txBox="1"/>
          <p:nvPr/>
        </p:nvSpPr>
        <p:spPr>
          <a:xfrm>
            <a:off x="5569178" y="3363338"/>
            <a:ext cx="389854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...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36362F1-042A-7947-A4FD-977EF4DD4719}"/>
              </a:ext>
            </a:extLst>
          </p:cNvPr>
          <p:cNvSpPr txBox="1"/>
          <p:nvPr/>
        </p:nvSpPr>
        <p:spPr>
          <a:xfrm>
            <a:off x="6226632" y="2249447"/>
            <a:ext cx="72065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•  Making analyses efficient because of </a:t>
            </a:r>
          </a:p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    the hierarchical grid structures.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74052B-1785-91DB-57C7-5376E02C9F5B}"/>
              </a:ext>
            </a:extLst>
          </p:cNvPr>
          <p:cNvSpPr txBox="1"/>
          <p:nvPr/>
        </p:nvSpPr>
        <p:spPr>
          <a:xfrm>
            <a:off x="6226632" y="3110415"/>
            <a:ext cx="581857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•  Easy to handle this on the ”hackathon”    </a:t>
            </a:r>
          </a:p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    Python environment.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0339520-9FDF-BCD3-FEAE-CC08D5F94BCB}"/>
              </a:ext>
            </a:extLst>
          </p:cNvPr>
          <p:cNvSpPr txBox="1"/>
          <p:nvPr/>
        </p:nvSpPr>
        <p:spPr>
          <a:xfrm>
            <a:off x="327710" y="4483762"/>
            <a:ext cx="11103184" cy="46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(2) Lat-</a:t>
            </a:r>
            <a:r>
              <a:rPr lang="en-US" altLang="ja-JP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lon</a:t>
            </a: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grid 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w/ </a:t>
            </a:r>
            <a:r>
              <a:rPr lang="en-US" altLang="ja-JP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netCDF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format (Option)</a:t>
            </a:r>
            <a:r>
              <a:rPr lang="en-US" altLang="ja-JP" sz="2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5974D4-3FC3-0939-413C-F515BC5E5CFD}"/>
              </a:ext>
            </a:extLst>
          </p:cNvPr>
          <p:cNvSpPr txBox="1"/>
          <p:nvPr/>
        </p:nvSpPr>
        <p:spPr>
          <a:xfrm>
            <a:off x="875407" y="5068112"/>
            <a:ext cx="10750537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•  Basically, 0.25-deg grid (Native-grid data for several 2d variables might be added)</a:t>
            </a:r>
          </a:p>
        </p:txBody>
      </p:sp>
    </p:spTree>
    <p:extLst>
      <p:ext uri="{BB962C8B-B14F-4D97-AF65-F5344CB8AC3E}">
        <p14:creationId xmlns:p14="http://schemas.microsoft.com/office/powerpoint/2010/main" val="41408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CEB9D-2606-C69F-2135-27E7DF63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2F585576-66DD-548C-739A-1366957BDA88}"/>
              </a:ext>
            </a:extLst>
          </p:cNvPr>
          <p:cNvSpPr/>
          <p:nvPr/>
        </p:nvSpPr>
        <p:spPr>
          <a:xfrm>
            <a:off x="0" y="0"/>
            <a:ext cx="12192000" cy="641792"/>
          </a:xfrm>
          <a:prstGeom prst="rect">
            <a:avLst/>
          </a:prstGeom>
          <a:solidFill>
            <a:srgbClr val="CEE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24D2A4-283D-1B4C-0CAC-62DC1F679743}"/>
              </a:ext>
            </a:extLst>
          </p:cNvPr>
          <p:cNvSpPr txBox="1"/>
          <p:nvPr/>
        </p:nvSpPr>
        <p:spPr>
          <a:xfrm>
            <a:off x="108488" y="479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Helvetica" pitchFamily="2" charset="0"/>
              </a:rPr>
              <a:t>What is available?</a:t>
            </a:r>
            <a:endParaRPr kumimoji="1" lang="ja-JP" altLang="en-US" sz="3200" b="1">
              <a:latin typeface="Helvetica" pitchFamily="2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2E35BC-1C35-23AC-D99C-929EC91195E3}"/>
              </a:ext>
            </a:extLst>
          </p:cNvPr>
          <p:cNvSpPr txBox="1"/>
          <p:nvPr/>
        </p:nvSpPr>
        <p:spPr>
          <a:xfrm>
            <a:off x="327710" y="996389"/>
            <a:ext cx="11673789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Two horizontal structured grid systems are available for analyses of the NICAM data.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0C9D3F-F0E0-EC6E-4DDB-5BFA65CD8F18}"/>
              </a:ext>
            </a:extLst>
          </p:cNvPr>
          <p:cNvSpPr txBox="1"/>
          <p:nvPr/>
        </p:nvSpPr>
        <p:spPr>
          <a:xfrm>
            <a:off x="327711" y="1570969"/>
            <a:ext cx="11103184" cy="46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(1) HEALPix grid 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w/ </a:t>
            </a:r>
            <a:r>
              <a:rPr lang="en-US" altLang="ja-JP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zarr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format </a:t>
            </a:r>
            <a:r>
              <a:rPr lang="en-US" altLang="ja-JP" sz="2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(highly recommended)</a:t>
            </a:r>
            <a:r>
              <a:rPr lang="en-US" altLang="ja-JP" sz="2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E8AE91-1ECB-654F-9448-D0F34BF273B9}"/>
              </a:ext>
            </a:extLst>
          </p:cNvPr>
          <p:cNvSpPr txBox="1"/>
          <p:nvPr/>
        </p:nvSpPr>
        <p:spPr>
          <a:xfrm>
            <a:off x="854532" y="2096627"/>
            <a:ext cx="7206500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– 10 zoom levels (z00 to z09; dx ~10 km).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025AF1-69B8-5956-1AE6-6840597FFE30}"/>
              </a:ext>
            </a:extLst>
          </p:cNvPr>
          <p:cNvSpPr txBox="1"/>
          <p:nvPr/>
        </p:nvSpPr>
        <p:spPr>
          <a:xfrm>
            <a:off x="854532" y="2558400"/>
            <a:ext cx="7206500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– Three kinds of time interval </a:t>
            </a:r>
            <a:r>
              <a:rPr lang="en-US" altLang="ja-JP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(PT1H, PT3H, PT6H) 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73DEFA-A7EE-B1E4-360A-3B22EC7A2BD2}"/>
              </a:ext>
            </a:extLst>
          </p:cNvPr>
          <p:cNvSpPr txBox="1"/>
          <p:nvPr/>
        </p:nvSpPr>
        <p:spPr>
          <a:xfrm>
            <a:off x="1137560" y="3064289"/>
            <a:ext cx="10733308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PT1H</a:t>
            </a: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: 2d variables (Snapshots for </a:t>
            </a:r>
            <a:r>
              <a:rPr lang="en-US" altLang="ja-JP" sz="22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MSLP, OLR, OSR, Us, Vs; Mean for </a:t>
            </a:r>
            <a:r>
              <a:rPr lang="en-US" altLang="ja-JP" sz="2200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Precip</a:t>
            </a: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altLang="ja-JP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2B0E87-ADFE-D933-6C3F-58568A5381E4}"/>
              </a:ext>
            </a:extLst>
          </p:cNvPr>
          <p:cNvSpPr txBox="1"/>
          <p:nvPr/>
        </p:nvSpPr>
        <p:spPr>
          <a:xfrm>
            <a:off x="1137560" y="3553849"/>
            <a:ext cx="10733308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PT3H</a:t>
            </a: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: 2d variables (3-hour mean for all variables) </a:t>
            </a:r>
            <a:endParaRPr lang="en-US" altLang="ja-JP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6350CC-BFBD-E873-CA9F-10DB82B557CA}"/>
              </a:ext>
            </a:extLst>
          </p:cNvPr>
          <p:cNvSpPr txBox="1"/>
          <p:nvPr/>
        </p:nvSpPr>
        <p:spPr>
          <a:xfrm>
            <a:off x="1137560" y="4043409"/>
            <a:ext cx="10733308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PT6H</a:t>
            </a: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: 3d variables (Snapshots for </a:t>
            </a:r>
            <a:r>
              <a:rPr lang="en-US" altLang="ja-JP" sz="22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U, V, W, Z, qv, RH, and </a:t>
            </a:r>
            <a:r>
              <a:rPr lang="en-US" altLang="ja-JP" sz="2200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q_wall</a:t>
            </a:r>
            <a:r>
              <a:rPr lang="en-US" altLang="ja-JP" sz="2200" dirty="0">
                <a:latin typeface="Segoe UI" panose="020B0502040204020203" pitchFamily="34" charset="0"/>
                <a:cs typeface="Segoe UI" panose="020B0502040204020203" pitchFamily="34" charset="0"/>
              </a:rPr>
              <a:t>) on 25 pressure levels</a:t>
            </a:r>
            <a:endParaRPr lang="en-US" altLang="ja-JP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A3FBB7-9D19-4CB5-126D-30689D0A9CBB}"/>
              </a:ext>
            </a:extLst>
          </p:cNvPr>
          <p:cNvGrpSpPr/>
          <p:nvPr/>
        </p:nvGrpSpPr>
        <p:grpSpPr>
          <a:xfrm>
            <a:off x="327710" y="4668580"/>
            <a:ext cx="11613676" cy="1842144"/>
            <a:chOff x="327710" y="4668580"/>
            <a:chExt cx="11613676" cy="184214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08EA33B-56B9-0E73-0518-7C01515C8EF0}"/>
                </a:ext>
              </a:extLst>
            </p:cNvPr>
            <p:cNvSpPr txBox="1"/>
            <p:nvPr/>
          </p:nvSpPr>
          <p:spPr>
            <a:xfrm>
              <a:off x="327710" y="4668580"/>
              <a:ext cx="11103184" cy="46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(2) Lat-</a:t>
              </a:r>
              <a:r>
                <a:rPr lang="en-US" altLang="ja-JP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lon</a:t>
              </a:r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grid </a:t>
              </a:r>
              <a:r>
                <a:rPr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w/ </a:t>
              </a:r>
              <a:r>
                <a:rPr lang="en-US" altLang="ja-JP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netCDF</a:t>
              </a:r>
              <a:r>
                <a:rPr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format (Option)</a:t>
              </a:r>
              <a:r>
                <a:rPr lang="en-US" altLang="ja-JP" sz="24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592A71E-BE36-B9C8-446B-5018CB4C606E}"/>
                </a:ext>
              </a:extLst>
            </p:cNvPr>
            <p:cNvSpPr txBox="1"/>
            <p:nvPr/>
          </p:nvSpPr>
          <p:spPr>
            <a:xfrm>
              <a:off x="838202" y="5184409"/>
              <a:ext cx="11103184" cy="43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– In addition to the variables provided on HEALPix, </a:t>
              </a:r>
              <a:r>
                <a:rPr lang="en-US" altLang="ja-JP" sz="2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daily land variables are available.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771DEF5-F901-F9FA-A38F-98285D0A81C2}"/>
                </a:ext>
              </a:extLst>
            </p:cNvPr>
            <p:cNvSpPr txBox="1"/>
            <p:nvPr/>
          </p:nvSpPr>
          <p:spPr>
            <a:xfrm>
              <a:off x="1137560" y="5702811"/>
              <a:ext cx="10733308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2200" i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PT1D</a:t>
              </a:r>
              <a:r>
                <a:rPr lang="en-US" altLang="ja-JP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: Mean for </a:t>
              </a:r>
              <a:r>
                <a:rPr lang="en-US" altLang="ja-JP" sz="22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LAI, Runoff </a:t>
              </a:r>
              <a:r>
                <a:rPr lang="en-US" altLang="ja-JP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(Total and decomposition; see metadata)</a:t>
              </a:r>
              <a:r>
                <a:rPr lang="en-US" altLang="ja-JP" sz="22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</a:p>
            <a:p>
              <a:pPr>
                <a:lnSpc>
                  <a:spcPct val="110000"/>
                </a:lnSpc>
              </a:pPr>
              <a:r>
                <a:rPr lang="en-US" altLang="ja-JP" sz="22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soil temperature and moisture, snow-related variables…</a:t>
              </a:r>
              <a:r>
                <a:rPr lang="en-US" altLang="ja-JP" sz="2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5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BC565-575E-145E-C176-9FD10B74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1C0DD09C-8E46-F2E2-673A-D5794C3A0E4F}"/>
              </a:ext>
            </a:extLst>
          </p:cNvPr>
          <p:cNvSpPr/>
          <p:nvPr/>
        </p:nvSpPr>
        <p:spPr>
          <a:xfrm>
            <a:off x="0" y="0"/>
            <a:ext cx="12192000" cy="641792"/>
          </a:xfrm>
          <a:prstGeom prst="rect">
            <a:avLst/>
          </a:prstGeom>
          <a:solidFill>
            <a:srgbClr val="CEE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1DE342-B513-21DB-CD59-12AC094DA375}"/>
              </a:ext>
            </a:extLst>
          </p:cNvPr>
          <p:cNvSpPr txBox="1"/>
          <p:nvPr/>
        </p:nvSpPr>
        <p:spPr>
          <a:xfrm>
            <a:off x="108488" y="479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Helvetica" pitchFamily="2" charset="0"/>
              </a:rPr>
              <a:t>Example: Read the data</a:t>
            </a:r>
            <a:endParaRPr kumimoji="1" lang="ja-JP" altLang="en-US" sz="3200" b="1">
              <a:latin typeface="Helvetica" pitchFamily="2" charset="0"/>
            </a:endParaRPr>
          </a:p>
        </p:txBody>
      </p:sp>
      <p:pic>
        <p:nvPicPr>
          <p:cNvPr id="11" name="図 10" descr="グラフィカル ユーザー インターフェイス, テキスト, アプリケーション, メー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E79595-1D5D-AF38-1850-EB085D0C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511"/>
            <a:ext cx="12023016" cy="2988147"/>
          </a:xfrm>
          <a:prstGeom prst="rect">
            <a:avLst/>
          </a:prstGeom>
        </p:spPr>
      </p:pic>
      <p:pic>
        <p:nvPicPr>
          <p:cNvPr id="13" name="図 1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E1C615D-13B0-E234-ACAA-107C40B8A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7" y="4074007"/>
            <a:ext cx="11929535" cy="19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7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B2F4-6717-EEA6-AFEC-70B639C5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B80F2291-9CA1-7467-D77F-8190AF649C69}"/>
              </a:ext>
            </a:extLst>
          </p:cNvPr>
          <p:cNvSpPr/>
          <p:nvPr/>
        </p:nvSpPr>
        <p:spPr>
          <a:xfrm>
            <a:off x="0" y="0"/>
            <a:ext cx="12192000" cy="641792"/>
          </a:xfrm>
          <a:prstGeom prst="rect">
            <a:avLst/>
          </a:prstGeom>
          <a:solidFill>
            <a:srgbClr val="CEE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0C6EB3-E3A7-8A85-3338-BFC90817C83B}"/>
              </a:ext>
            </a:extLst>
          </p:cNvPr>
          <p:cNvSpPr txBox="1"/>
          <p:nvPr/>
        </p:nvSpPr>
        <p:spPr>
          <a:xfrm>
            <a:off x="108488" y="479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Helvetica" pitchFamily="2" charset="0"/>
              </a:rPr>
              <a:t>Example: Read the data</a:t>
            </a:r>
            <a:endParaRPr kumimoji="1" lang="ja-JP" altLang="en-US" sz="3200" b="1">
              <a:latin typeface="Helvetica" pitchFamily="2" charset="0"/>
            </a:endParaRPr>
          </a:p>
        </p:txBody>
      </p:sp>
      <p:pic>
        <p:nvPicPr>
          <p:cNvPr id="4" name="図 3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F76D4BD-EB00-E79B-A91A-90A3C8CF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06"/>
          <a:stretch/>
        </p:blipFill>
        <p:spPr>
          <a:xfrm>
            <a:off x="394002" y="837571"/>
            <a:ext cx="5397200" cy="5759173"/>
          </a:xfrm>
          <a:prstGeom prst="rect">
            <a:avLst/>
          </a:prstGeom>
        </p:spPr>
      </p:pic>
      <p:pic>
        <p:nvPicPr>
          <p:cNvPr id="6" name="図 5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0DE4AED-DBA2-E9ED-C1E0-1AB50D3F5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942" y="2186454"/>
            <a:ext cx="6074666" cy="26778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C9D355-FC71-025E-8E80-CCF0B16C2ED4}"/>
              </a:ext>
            </a:extLst>
          </p:cNvPr>
          <p:cNvSpPr txBox="1"/>
          <p:nvPr/>
        </p:nvSpPr>
        <p:spPr>
          <a:xfrm>
            <a:off x="6204488" y="1558158"/>
            <a:ext cx="7206500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After some writing…, for example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5B63EF-B557-4A08-76EB-616285BED100}"/>
              </a:ext>
            </a:extLst>
          </p:cNvPr>
          <p:cNvSpPr txBox="1"/>
          <p:nvPr/>
        </p:nvSpPr>
        <p:spPr>
          <a:xfrm>
            <a:off x="6204488" y="5059290"/>
            <a:ext cx="578112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22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enjoy hacking the NICAM data &amp; </a:t>
            </a:r>
          </a:p>
          <a:p>
            <a:pPr>
              <a:lnSpc>
                <a:spcPct val="110000"/>
              </a:lnSpc>
            </a:pPr>
            <a:r>
              <a:rPr lang="en-US" altLang="ja-JP" sz="2200" b="1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comparing them with other GSRMs!</a:t>
            </a:r>
          </a:p>
        </p:txBody>
      </p:sp>
    </p:spTree>
    <p:extLst>
      <p:ext uri="{BB962C8B-B14F-4D97-AF65-F5344CB8AC3E}">
        <p14:creationId xmlns:p14="http://schemas.microsoft.com/office/powerpoint/2010/main" val="154213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474</Words>
  <Application>Microsoft Macintosh PowerPoint</Application>
  <PresentationFormat>ワイド画面</PresentationFormat>
  <Paragraphs>58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Helvetica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髙須賀　大輔</dc:creator>
  <cp:lastModifiedBy>髙須賀　大輔</cp:lastModifiedBy>
  <cp:revision>41</cp:revision>
  <dcterms:created xsi:type="dcterms:W3CDTF">2025-04-23T02:04:13Z</dcterms:created>
  <dcterms:modified xsi:type="dcterms:W3CDTF">2025-05-11T22:13:13Z</dcterms:modified>
</cp:coreProperties>
</file>