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3" r:id="rId6"/>
    <p:sldId id="264" r:id="rId7"/>
    <p:sldId id="268" r:id="rId8"/>
    <p:sldId id="269" r:id="rId9"/>
    <p:sldId id="270" r:id="rId10"/>
    <p:sldId id="265" r:id="rId11"/>
    <p:sldId id="271" r:id="rId12"/>
    <p:sldId id="266" r:id="rId13"/>
    <p:sldId id="272" r:id="rId14"/>
    <p:sldId id="26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10" d="100"/>
          <a:sy n="110" d="100"/>
        </p:scale>
        <p:origin x="34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2541-C3E9-432D-8628-1BACFC0AF61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A6AB-C0A1-4848-90D5-3E4B9FEBB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Equatorial</a:t>
            </a:r>
            <a:r>
              <a:rPr lang="en-IN" baseline="0" dirty="0" smtClean="0"/>
              <a:t>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A6AB-C0A1-4848-90D5-3E4B9FEBBD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Polar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A6AB-C0A1-4848-90D5-3E4B9FEBB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Polar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A6AB-C0A1-4848-90D5-3E4B9FEBB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4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Polar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A6AB-C0A1-4848-90D5-3E4B9FEBBD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A6AB-C0A1-4848-90D5-3E4B9FEBBD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0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A6AB-C0A1-4848-90D5-3E4B9FEBB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31DF-EAFB-408F-A167-F2CF05F30847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5E96-B77F-4C06-A983-AE2EB8D13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5577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 OPEN SOURCE WEB-GIS BASED PRECISE SATELLITE TRACKING AND VISUALIZATION TOOL USING TWO LINE ELEMENT DATA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94706"/>
            <a:ext cx="914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SAYANTAN | ABHISEK | SHASWAT | SAURABH</a:t>
            </a:r>
            <a:endParaRPr lang="en-US" dirty="0"/>
          </a:p>
        </p:txBody>
      </p:sp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C:\Users\sumeet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7734"/>
            <a:ext cx="1259632" cy="1259632"/>
          </a:xfrm>
          <a:prstGeom prst="rect">
            <a:avLst/>
          </a:prstGeom>
          <a:noFill/>
        </p:spPr>
      </p:pic>
      <p:pic>
        <p:nvPicPr>
          <p:cNvPr id="11272" name="Picture 8" descr="Image result for isr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427734"/>
            <a:ext cx="968489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716016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iirs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umeet\Desktop\Cap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099"/>
            <a:ext cx="9144000" cy="4803169"/>
          </a:xfrm>
          <a:prstGeom prst="rect">
            <a:avLst/>
          </a:prstGeom>
          <a:noFill/>
        </p:spPr>
      </p:pic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712" y="4227934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>
                <a:solidFill>
                  <a:schemeClr val="bg1"/>
                </a:solidFill>
              </a:rPr>
              <a:t>Real time ground track of ISS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RESULTS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VALIDATION OF INSAT 4CR (32050)</a:t>
            </a:r>
            <a:endParaRPr lang="en-US" sz="2800" b="1" dirty="0"/>
          </a:p>
        </p:txBody>
      </p:sp>
      <p:pic>
        <p:nvPicPr>
          <p:cNvPr id="21508" name="Picture 4" descr="C:\Users\sumeet\Desktop\Capturetracksat.PNG"/>
          <p:cNvPicPr>
            <a:picLocks noChangeAspect="1" noChangeArrowheads="1"/>
          </p:cNvPicPr>
          <p:nvPr/>
        </p:nvPicPr>
        <p:blipFill>
          <a:blip r:embed="rId3" cstate="print"/>
          <a:srcRect l="37937" t="9072" r="15134" b="21377"/>
          <a:stretch>
            <a:fillRect/>
          </a:stretch>
        </p:blipFill>
        <p:spPr bwMode="auto">
          <a:xfrm>
            <a:off x="0" y="627534"/>
            <a:ext cx="4341868" cy="3384376"/>
          </a:xfrm>
          <a:prstGeom prst="rect">
            <a:avLst/>
          </a:prstGeom>
          <a:noFill/>
        </p:spPr>
      </p:pic>
      <p:pic>
        <p:nvPicPr>
          <p:cNvPr id="21509" name="Picture 5" descr="C:\Users\sumeet\Desktop\Capturen2yo.PNG"/>
          <p:cNvPicPr>
            <a:picLocks noChangeAspect="1" noChangeArrowheads="1"/>
          </p:cNvPicPr>
          <p:nvPr/>
        </p:nvPicPr>
        <p:blipFill>
          <a:blip r:embed="rId4" cstate="print"/>
          <a:srcRect t="2083"/>
          <a:stretch>
            <a:fillRect/>
          </a:stretch>
        </p:blipFill>
        <p:spPr bwMode="auto">
          <a:xfrm>
            <a:off x="4459314" y="627534"/>
            <a:ext cx="4684686" cy="338437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0" y="4083918"/>
            <a:ext cx="435597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TrackSat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4074626"/>
            <a:ext cx="464400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N2YO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712" y="4227934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>
                <a:solidFill>
                  <a:schemeClr val="bg1"/>
                </a:solidFill>
              </a:rPr>
              <a:t>Real time ground track of ISS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CONCLUSION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67544" y="699542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err="1" smtClean="0"/>
              <a:t>TrackSat</a:t>
            </a:r>
            <a:r>
              <a:rPr lang="en-US" sz="2000" dirty="0" smtClean="0"/>
              <a:t> is a lightweight cross-platform </a:t>
            </a:r>
            <a:r>
              <a:rPr lang="en-US" sz="2000" dirty="0" err="1" smtClean="0"/>
              <a:t>webapp</a:t>
            </a:r>
            <a:r>
              <a:rPr lang="en-US" sz="2000" dirty="0" smtClean="0"/>
              <a:t> that includes popular web libraries.</a:t>
            </a:r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Prototyping model of SDLC has been adopted for rapid S/W development.</a:t>
            </a:r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Satellite positional accuracy agrees with that of the United States Naval Observatory and their Astronomical Almanac to be within 0.0005 arc seconds.</a:t>
            </a:r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Future Scope: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Improving the search feature.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Porting the observable satellite feature of the desktop tool to the web app.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Integrating with Smartphone systems.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712" y="4227934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>
                <a:solidFill>
                  <a:schemeClr val="bg1"/>
                </a:solidFill>
              </a:rPr>
              <a:t>Real time ground track of ISS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REFERENCES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67544" y="699542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Dr. T.S. Kelso, “</a:t>
            </a:r>
            <a:r>
              <a:rPr lang="en-US" dirty="0" err="1" smtClean="0"/>
              <a:t>CelesTrak</a:t>
            </a:r>
            <a:r>
              <a:rPr lang="en-US" dirty="0" smtClean="0"/>
              <a:t>.” [Online]. Available: http://celestrak.com/. [Accessed: 11-Apr-2018].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N2YO, “N2YO.” [Online]. Available: http://www.n2yo.com/. [Accessed: 18-Apr-2018].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SatView</a:t>
            </a:r>
            <a:r>
              <a:rPr lang="en-US" dirty="0" smtClean="0"/>
              <a:t>, “SATVIEW -Tracking satellites and </a:t>
            </a:r>
            <a:r>
              <a:rPr lang="en-US" dirty="0" err="1" smtClean="0"/>
              <a:t>Spacejunk</a:t>
            </a:r>
            <a:r>
              <a:rPr lang="en-US" dirty="0" smtClean="0"/>
              <a:t> in Real time.” [Online]. Available: http://www.satview.org/. [Accessed: 18-Apr-2018].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SATFLARE, “SATFLARE.” [Online]. Available: http://www.satflare.com/. [Accessed: 18-Apr-2018].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Brandon Rhodes, “</a:t>
            </a:r>
            <a:r>
              <a:rPr lang="en-US" dirty="0" err="1" smtClean="0"/>
              <a:t>Skyfield</a:t>
            </a:r>
            <a:r>
              <a:rPr lang="en-US" dirty="0" smtClean="0"/>
              <a:t>.” [Online]. Available: http://rhodesmill.org/skyfield/. [Accessed: 18-Apr-2018].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28371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THANK-YOU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87774"/>
            <a:ext cx="914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SAYANTAN | ABHISEK | SHASWAT | SAURABH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INTRODUCTION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67544" y="69954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Accurate monitoring of satellites plays a pivotal role in analyzing critical mission specific parameters for estimating orbital position uncertainties.</a:t>
            </a:r>
          </a:p>
          <a:p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Appropriate DBMS at the software end, could prove its potential as a convenient solution to the existing file based two line element (TLE) [1] data structure.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 </a:t>
            </a:r>
            <a:r>
              <a:rPr lang="en-US" sz="2000" dirty="0" smtClean="0"/>
              <a:t>Web-GIS, being an integral part, links the web-based platform to an interactive visualization of space-borne vehicle and debris tracking.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OBJECTIVES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67544" y="69954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 Building the SQLite3 Database using all available TLE datasets.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 Visualizing the satellite tracking in Web GIS platform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  <a:p>
            <a:r>
              <a:rPr lang="en-IN" sz="2000" u="sng" dirty="0" smtClean="0"/>
              <a:t>Libraries used</a:t>
            </a:r>
          </a:p>
          <a:p>
            <a:pPr lvl="1" indent="169863">
              <a:buFont typeface="Arial" pitchFamily="34" charset="0"/>
              <a:buChar char="•"/>
            </a:pPr>
            <a:r>
              <a:rPr lang="en-IN" sz="2000" dirty="0" smtClean="0"/>
              <a:t>OpenLayers3</a:t>
            </a:r>
            <a:endParaRPr lang="en-IN" sz="2000" dirty="0" smtClean="0"/>
          </a:p>
          <a:p>
            <a:pPr lvl="1" indent="169863">
              <a:buFont typeface="Arial" pitchFamily="34" charset="0"/>
              <a:buChar char="•"/>
            </a:pPr>
            <a:r>
              <a:rPr lang="en-IN" sz="2000" dirty="0" smtClean="0"/>
              <a:t>PHP</a:t>
            </a:r>
          </a:p>
          <a:p>
            <a:pPr lvl="1" indent="169863">
              <a:buFont typeface="Arial" pitchFamily="34" charset="0"/>
              <a:buChar char="•"/>
            </a:pPr>
            <a:r>
              <a:rPr lang="en-IN" sz="2000" dirty="0" smtClean="0"/>
              <a:t>Satellite.js</a:t>
            </a:r>
          </a:p>
          <a:p>
            <a:pPr lvl="1" indent="169863">
              <a:buFont typeface="Arial" pitchFamily="34" charset="0"/>
              <a:buChar char="•"/>
            </a:pPr>
            <a:r>
              <a:rPr lang="en-IN" sz="2000" dirty="0" smtClean="0"/>
              <a:t>Python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METHODOLOGY</a:t>
            </a:r>
            <a:endParaRPr lang="en-US" sz="2800" b="1" dirty="0"/>
          </a:p>
        </p:txBody>
      </p:sp>
      <p:pic>
        <p:nvPicPr>
          <p:cNvPr id="17410" name="Picture 2" descr="C:\Users\sumeet\Desktop\WEB-G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55526"/>
            <a:ext cx="3168352" cy="4509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umeet\Desktop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099"/>
            <a:ext cx="9144000" cy="4803169"/>
          </a:xfrm>
          <a:prstGeom prst="rect">
            <a:avLst/>
          </a:prstGeom>
          <a:noFill/>
        </p:spPr>
      </p:pic>
      <p:pic>
        <p:nvPicPr>
          <p:cNvPr id="16387" name="Picture 3" descr="C:\Users\sumeet\Desktop\Captur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526"/>
            <a:ext cx="9144000" cy="4780841"/>
          </a:xfrm>
          <a:prstGeom prst="rect">
            <a:avLst/>
          </a:prstGeom>
          <a:noFill/>
        </p:spPr>
      </p:pic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C:\Users\sumeet\Desktop\Cap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5526"/>
            <a:ext cx="9144000" cy="479706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RESULTS</a:t>
            </a:r>
            <a:endParaRPr lang="en-US" sz="2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umeet\Desktop\Cap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099"/>
            <a:ext cx="9144000" cy="4803169"/>
          </a:xfrm>
          <a:prstGeom prst="rect">
            <a:avLst/>
          </a:prstGeom>
          <a:noFill/>
        </p:spPr>
      </p:pic>
      <p:pic>
        <p:nvPicPr>
          <p:cNvPr id="16387" name="Picture 3" descr="C:\Users\sumeet\Desktop\Captur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5526"/>
            <a:ext cx="9144000" cy="4780841"/>
          </a:xfrm>
          <a:prstGeom prst="rect">
            <a:avLst/>
          </a:prstGeom>
          <a:noFill/>
        </p:spPr>
      </p:pic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712" y="4227934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>
                <a:solidFill>
                  <a:schemeClr val="bg1"/>
                </a:solidFill>
              </a:rPr>
              <a:t>Simulated ground track of ISS (25544)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RESULTS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sumeet\Desktop\Captur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526"/>
            <a:ext cx="9144000" cy="4771342"/>
          </a:xfrm>
          <a:prstGeom prst="rect">
            <a:avLst/>
          </a:prstGeom>
          <a:noFill/>
        </p:spPr>
      </p:pic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712" y="4227934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>
                <a:solidFill>
                  <a:schemeClr val="bg1"/>
                </a:solidFill>
              </a:rPr>
              <a:t>Simulated ground track of ENVISAT (27386)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RESULTS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Users\sumeet\Desktop\Capture_wv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526"/>
            <a:ext cx="9144000" cy="4800118"/>
          </a:xfrm>
          <a:prstGeom prst="rect">
            <a:avLst/>
          </a:prstGeom>
          <a:noFill/>
        </p:spPr>
      </p:pic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712" y="1203598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>
                <a:solidFill>
                  <a:schemeClr val="bg1"/>
                </a:solidFill>
              </a:rPr>
              <a:t>Simulated ground track of Worldview-4 (41848)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RESULTS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sumeet\Desktop\Capture_ir33_debr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55526"/>
            <a:ext cx="9185299" cy="4824536"/>
          </a:xfrm>
          <a:prstGeom prst="rect">
            <a:avLst/>
          </a:prstGeom>
          <a:noFill/>
        </p:spPr>
      </p:pic>
      <p:sp>
        <p:nvSpPr>
          <p:cNvPr id="11266" name="AutoShape 2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itc logo netherlan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-20538"/>
            <a:ext cx="9144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RESULTS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1203598"/>
            <a:ext cx="71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>
                <a:solidFill>
                  <a:schemeClr val="bg1"/>
                </a:solidFill>
              </a:rPr>
              <a:t>Simulated ground track of IRIDIUM 33DEB  (33855)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413</Words>
  <Application>Microsoft Office PowerPoint</Application>
  <PresentationFormat>On-screen Show (16:9)</PresentationFormat>
  <Paragraphs>71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Sayantan Majumdar</cp:lastModifiedBy>
  <cp:revision>51</cp:revision>
  <dcterms:created xsi:type="dcterms:W3CDTF">2018-05-04T04:49:16Z</dcterms:created>
  <dcterms:modified xsi:type="dcterms:W3CDTF">2018-05-04T09:01:35Z</dcterms:modified>
</cp:coreProperties>
</file>