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jQYk6fu3aKf8LR5fO49a3PBD6f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Welcome to the game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about planning</a:t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752ffdafd_1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e752ffdafd_1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2e752ffdafd_1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752ffdafd_1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e752ffdafd_1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a voting mechanism</a:t>
            </a:r>
            <a:endParaRPr/>
          </a:p>
        </p:txBody>
      </p:sp>
      <p:sp>
        <p:nvSpPr>
          <p:cNvPr id="109" name="Google Shape;109;g2e752ffdafd_1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e72232f8e4_1_2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g2e72232f8e4_1_2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Where you get to think about communities and their needs, planning complexity and tradeoffs, and working with others on regional priorities.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game should get you talking to each other, learning more about planning and have a bit of fun along the way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It’s a bit like planning, but hugely simplified for this game.</a:t>
            </a:r>
            <a:endParaRPr/>
          </a:p>
        </p:txBody>
      </p:sp>
      <p:sp>
        <p:nvSpPr>
          <p:cNvPr id="39" name="Google Shape;39;g2e72232f8e4_1_2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e72232f8e4_1_2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g2e72232f8e4_1_2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At the end of the game, you will be voting in these categories.</a:t>
            </a:r>
            <a:endParaRPr/>
          </a:p>
        </p:txBody>
      </p:sp>
      <p:sp>
        <p:nvSpPr>
          <p:cNvPr id="46" name="Google Shape;46;g2e72232f8e4_1_2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72232f8e4_1_2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e72232f8e4_1_2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g2e72232f8e4_1_2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72232f8e4_1_2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2e72232f8e4_1_2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Don’t just sit with your team.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you are of have been a planner, don’t be on the same team as another planner</a:t>
            </a:r>
            <a:endParaRPr/>
          </a:p>
        </p:txBody>
      </p:sp>
      <p:sp>
        <p:nvSpPr>
          <p:cNvPr id="60" name="Google Shape;60;g2e72232f8e4_1_2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72232f8e4_1_2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e72232f8e4_1_2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the facilitators notes</a:t>
            </a:r>
            <a:endParaRPr sz="115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g2e72232f8e4_1_2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72232f8e4_1_3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2e72232f8e4_1_3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Use the facilitators notes</a:t>
            </a:r>
            <a:endParaRPr sz="115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" name="Google Shape;75;g2e72232f8e4_1_3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72232f8e4_1_3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e72232f8e4_1_3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Use the facilitators notes</a:t>
            </a:r>
            <a:endParaRPr sz="115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</p:txBody>
      </p:sp>
      <p:sp>
        <p:nvSpPr>
          <p:cNvPr id="83" name="Google Shape;83;g2e72232f8e4_1_3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752ffdafd_1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e752ffdafd_1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Use the facilitators notes</a:t>
            </a:r>
            <a:endParaRPr sz="115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e752ffdafd_1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n dark green 1" showMasterSp="0">
  <p:cSld name="Title and Content on dark green_1">
    <p:bg>
      <p:bgPr>
        <a:solidFill>
          <a:srgbClr val="117DBA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2e72232f8e4_1_205"/>
          <p:cNvCxnSpPr/>
          <p:nvPr/>
        </p:nvCxnSpPr>
        <p:spPr>
          <a:xfrm>
            <a:off x="713473" y="1557338"/>
            <a:ext cx="108546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" name="Google Shape;15;g2e72232f8e4_1_205"/>
          <p:cNvSpPr txBox="1"/>
          <p:nvPr>
            <p:ph type="title"/>
          </p:nvPr>
        </p:nvSpPr>
        <p:spPr>
          <a:xfrm>
            <a:off x="713475" y="206750"/>
            <a:ext cx="10854600" cy="13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2e72232f8e4_1_205"/>
          <p:cNvSpPr txBox="1"/>
          <p:nvPr>
            <p:ph idx="1" type="body"/>
          </p:nvPr>
        </p:nvSpPr>
        <p:spPr>
          <a:xfrm>
            <a:off x="713475" y="2083875"/>
            <a:ext cx="10854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1pPr>
            <a:lvl2pPr indent="-355600" lvl="1" marL="914400" algn="l">
              <a:lnSpc>
                <a:spcPct val="144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2pPr>
            <a:lvl3pPr indent="-342900" lvl="2" marL="137160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30200" lvl="3" marL="1828800" algn="l">
              <a:lnSpc>
                <a:spcPct val="18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8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e72232f8e4_1_142"/>
          <p:cNvSpPr txBox="1"/>
          <p:nvPr>
            <p:ph idx="1" type="body"/>
          </p:nvPr>
        </p:nvSpPr>
        <p:spPr>
          <a:xfrm>
            <a:off x="604837" y="1700213"/>
            <a:ext cx="10980000" cy="41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171616"/>
              </a:buClr>
              <a:buSzPts val="2400"/>
              <a:buFont typeface="Arial"/>
              <a:buChar char="•"/>
              <a:defRPr>
                <a:solidFill>
                  <a:srgbClr val="171616"/>
                </a:solidFill>
              </a:defRPr>
            </a:lvl1pPr>
            <a:lvl2pPr indent="-355600" lvl="1" marL="914400" algn="l">
              <a:lnSpc>
                <a:spcPct val="144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solidFill>
                  <a:srgbClr val="171616"/>
                </a:solidFill>
              </a:defRPr>
            </a:lvl2pPr>
            <a:lvl3pPr indent="-342900" lvl="2" marL="137160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rgbClr val="171616"/>
                </a:solidFill>
              </a:defRPr>
            </a:lvl3pPr>
            <a:lvl4pPr indent="-330200" lvl="3" marL="1828800" algn="l">
              <a:lnSpc>
                <a:spcPct val="18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>
                <a:solidFill>
                  <a:srgbClr val="171616"/>
                </a:solidFill>
              </a:defRPr>
            </a:lvl4pPr>
            <a:lvl5pPr indent="-330200" lvl="4" marL="2286000" algn="l">
              <a:lnSpc>
                <a:spcPct val="18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>
                <a:solidFill>
                  <a:srgbClr val="17161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g2e72232f8e4_1_142"/>
          <p:cNvSpPr txBox="1"/>
          <p:nvPr>
            <p:ph type="title"/>
          </p:nvPr>
        </p:nvSpPr>
        <p:spPr>
          <a:xfrm>
            <a:off x="604838" y="235821"/>
            <a:ext cx="109800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" name="Google Shape;20;g2e72232f8e4_1_142"/>
          <p:cNvCxnSpPr/>
          <p:nvPr/>
        </p:nvCxnSpPr>
        <p:spPr>
          <a:xfrm>
            <a:off x="713473" y="1557338"/>
            <a:ext cx="108546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log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sh dir="r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e72232f8e4_1_129"/>
          <p:cNvSpPr txBox="1"/>
          <p:nvPr>
            <p:ph type="title"/>
          </p:nvPr>
        </p:nvSpPr>
        <p:spPr>
          <a:xfrm>
            <a:off x="604838" y="235821"/>
            <a:ext cx="109800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2e72232f8e4_1_129"/>
          <p:cNvSpPr txBox="1"/>
          <p:nvPr>
            <p:ph idx="1" type="body"/>
          </p:nvPr>
        </p:nvSpPr>
        <p:spPr>
          <a:xfrm>
            <a:off x="604837" y="1727201"/>
            <a:ext cx="10980000" cy="4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4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2e72232f8e4_1_129"/>
          <p:cNvSpPr txBox="1"/>
          <p:nvPr>
            <p:ph idx="12" type="sldNum"/>
          </p:nvPr>
        </p:nvSpPr>
        <p:spPr>
          <a:xfrm>
            <a:off x="10488613" y="6356351"/>
            <a:ext cx="10794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transition spd="med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42">
          <p15:clr>
            <a:srgbClr val="F26B43"/>
          </p15:clr>
        </p15:guide>
        <p15:guide id="2" pos="3931">
          <p15:clr>
            <a:srgbClr val="F26B43"/>
          </p15:clr>
        </p15:guide>
        <p15:guide id="3" pos="370">
          <p15:clr>
            <a:srgbClr val="F26B43"/>
          </p15:clr>
        </p15:guide>
        <p15:guide id="4" orient="horz" pos="913">
          <p15:clr>
            <a:srgbClr val="F26B43"/>
          </p15:clr>
        </p15:guide>
        <p15:guide id="5" orient="horz" pos="1071">
          <p15:clr>
            <a:srgbClr val="F26B43"/>
          </p15:clr>
        </p15:guide>
        <p15:guide id="6" orient="horz" pos="3702">
          <p15:clr>
            <a:srgbClr val="F26B43"/>
          </p15:clr>
        </p15:guide>
        <p15:guide id="7" pos="7287">
          <p15:clr>
            <a:srgbClr val="F26B43"/>
          </p15:clr>
        </p15:guide>
        <p15:guide id="8" orient="horz" pos="4178">
          <p15:clr>
            <a:srgbClr val="F26B43"/>
          </p15:clr>
        </p15:guide>
        <p15:guide id="9" orient="horz" pos="981">
          <p15:clr>
            <a:srgbClr val="F26B43"/>
          </p15:clr>
        </p15:guide>
        <p15:guide id="10" pos="374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604838" y="235821"/>
            <a:ext cx="10980145" cy="1213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04837" y="1727201"/>
            <a:ext cx="10980144" cy="4163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4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0488613" y="6356351"/>
            <a:ext cx="1079500" cy="2658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transition spd="med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42">
          <p15:clr>
            <a:srgbClr val="F26B43"/>
          </p15:clr>
        </p15:guide>
        <p15:guide id="2" pos="3931">
          <p15:clr>
            <a:srgbClr val="F26B43"/>
          </p15:clr>
        </p15:guide>
        <p15:guide id="3" pos="370">
          <p15:clr>
            <a:srgbClr val="F26B43"/>
          </p15:clr>
        </p15:guide>
        <p15:guide id="4" orient="horz" pos="913">
          <p15:clr>
            <a:srgbClr val="F26B43"/>
          </p15:clr>
        </p15:guide>
        <p15:guide id="5" orient="horz" pos="1071">
          <p15:clr>
            <a:srgbClr val="F26B43"/>
          </p15:clr>
        </p15:guide>
        <p15:guide id="6" orient="horz" pos="3702">
          <p15:clr>
            <a:srgbClr val="F26B43"/>
          </p15:clr>
        </p15:guide>
        <p15:guide id="7" pos="7287">
          <p15:clr>
            <a:srgbClr val="F26B43"/>
          </p15:clr>
        </p15:guide>
        <p15:guide id="8" orient="horz" pos="4178">
          <p15:clr>
            <a:srgbClr val="F26B43"/>
          </p15:clr>
        </p15:guide>
        <p15:guide id="9" orient="horz" pos="981">
          <p15:clr>
            <a:srgbClr val="F26B43"/>
          </p15:clr>
        </p15:guide>
        <p15:guide id="10" pos="37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>
            <p:ph idx="4294967295" type="title"/>
          </p:nvPr>
        </p:nvSpPr>
        <p:spPr>
          <a:xfrm>
            <a:off x="587375" y="1129696"/>
            <a:ext cx="7198800" cy="44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9000">
                <a:solidFill>
                  <a:schemeClr val="accent5"/>
                </a:solidFill>
              </a:rPr>
              <a:t>The Planning Game</a:t>
            </a:r>
            <a:endParaRPr sz="9000">
              <a:solidFill>
                <a:schemeClr val="accent5"/>
              </a:solidFill>
            </a:endParaRPr>
          </a:p>
        </p:txBody>
      </p:sp>
      <p:pic>
        <p:nvPicPr>
          <p:cNvPr id="31" name="Google Shape;3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3124" y="1324549"/>
            <a:ext cx="2941230" cy="25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72553" y="466973"/>
            <a:ext cx="2307676" cy="19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63727" y="2656383"/>
            <a:ext cx="3002148" cy="2576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8713" y="303747"/>
            <a:ext cx="2127917" cy="182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53078" y="3925311"/>
            <a:ext cx="2127926" cy="1821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752ffdafd_1_54"/>
          <p:cNvSpPr txBox="1"/>
          <p:nvPr>
            <p:ph type="title"/>
          </p:nvPr>
        </p:nvSpPr>
        <p:spPr>
          <a:xfrm>
            <a:off x="713475" y="206750"/>
            <a:ext cx="10854600" cy="13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6000"/>
              <a:buNone/>
            </a:pPr>
            <a:r>
              <a:rPr lang="en-US" sz="6700"/>
              <a:t>Presenting</a:t>
            </a:r>
            <a:endParaRPr/>
          </a:p>
        </p:txBody>
      </p:sp>
      <p:sp>
        <p:nvSpPr>
          <p:cNvPr id="105" name="Google Shape;105;g2e752ffdafd_1_54"/>
          <p:cNvSpPr txBox="1"/>
          <p:nvPr>
            <p:ph idx="1" type="body"/>
          </p:nvPr>
        </p:nvSpPr>
        <p:spPr>
          <a:xfrm>
            <a:off x="713475" y="2083875"/>
            <a:ext cx="10854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 sz="6900"/>
              <a:t>Sharing your plans with the room</a:t>
            </a:r>
            <a:endParaRPr b="1" sz="69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SzPts val="2400"/>
              <a:buNone/>
            </a:pPr>
            <a:r>
              <a:rPr b="1" lang="en-US" sz="4800">
                <a:solidFill>
                  <a:srgbClr val="1F1F1F"/>
                </a:solidFill>
              </a:rPr>
              <a:t>(5 mins each)</a:t>
            </a:r>
            <a:endParaRPr b="1"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752ffdafd_1_60"/>
          <p:cNvSpPr txBox="1"/>
          <p:nvPr>
            <p:ph type="title"/>
          </p:nvPr>
        </p:nvSpPr>
        <p:spPr>
          <a:xfrm>
            <a:off x="604838" y="235821"/>
            <a:ext cx="109800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en-US" sz="5000">
                <a:solidFill>
                  <a:srgbClr val="1F1F1F"/>
                </a:solidFill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Voting</a:t>
            </a:r>
            <a:endParaRPr sz="5000">
              <a:solidFill>
                <a:srgbClr val="1F1F1F"/>
              </a:solidFill>
            </a:endParaRPr>
          </a:p>
        </p:txBody>
      </p:sp>
      <p:sp>
        <p:nvSpPr>
          <p:cNvPr id="112" name="Google Shape;112;g2e752ffdafd_1_60"/>
          <p:cNvSpPr txBox="1"/>
          <p:nvPr>
            <p:ph idx="1" type="body"/>
          </p:nvPr>
        </p:nvSpPr>
        <p:spPr>
          <a:xfrm>
            <a:off x="604837" y="1700213"/>
            <a:ext cx="10980000" cy="41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SzPts val="2400"/>
              <a:buNone/>
            </a:pPr>
            <a:r>
              <a:rPr b="1" lang="en-US" sz="7500">
                <a:solidFill>
                  <a:srgbClr val="1F1F1F"/>
                </a:solidFill>
              </a:rPr>
              <a:t>Top 3 </a:t>
            </a:r>
            <a:br>
              <a:rPr b="1" lang="en-US" sz="7500">
                <a:solidFill>
                  <a:srgbClr val="1F1F1F"/>
                </a:solidFill>
              </a:rPr>
            </a:br>
            <a:r>
              <a:rPr b="1" lang="en-US" sz="7500">
                <a:solidFill>
                  <a:srgbClr val="1F1F1F"/>
                </a:solidFill>
              </a:rPr>
              <a:t>in each </a:t>
            </a:r>
            <a:br>
              <a:rPr b="1" lang="en-US" sz="7500">
                <a:solidFill>
                  <a:srgbClr val="1F1F1F"/>
                </a:solidFill>
              </a:rPr>
            </a:br>
            <a:r>
              <a:rPr b="1" lang="en-US" sz="7500">
                <a:solidFill>
                  <a:srgbClr val="1F1F1F"/>
                </a:solidFill>
              </a:rPr>
              <a:t>category</a:t>
            </a:r>
            <a:endParaRPr b="1" sz="48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e72232f8e4_1_271"/>
          <p:cNvSpPr txBox="1"/>
          <p:nvPr>
            <p:ph type="title"/>
          </p:nvPr>
        </p:nvSpPr>
        <p:spPr>
          <a:xfrm>
            <a:off x="713475" y="206750"/>
            <a:ext cx="10854600" cy="13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A game about planning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6000"/>
              <a:buNone/>
            </a:pPr>
            <a:r>
              <a:rPr lang="en-US"/>
              <a:t>A game about planning</a:t>
            </a:r>
            <a:endParaRPr/>
          </a:p>
        </p:txBody>
      </p:sp>
      <p:sp>
        <p:nvSpPr>
          <p:cNvPr id="42" name="Google Shape;42;g2e72232f8e4_1_271"/>
          <p:cNvSpPr txBox="1"/>
          <p:nvPr>
            <p:ph idx="1" type="body"/>
          </p:nvPr>
        </p:nvSpPr>
        <p:spPr>
          <a:xfrm>
            <a:off x="713475" y="2083875"/>
            <a:ext cx="1085460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4800"/>
              <a:t>communities &amp; their needs</a:t>
            </a:r>
            <a:endParaRPr b="1" sz="4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4800"/>
              <a:t>planning complexity and trade-offs</a:t>
            </a:r>
            <a:endParaRPr b="1" sz="4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None/>
            </a:pPr>
            <a:r>
              <a:rPr b="1" lang="en-US" sz="4800"/>
              <a:t>regional priorities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e72232f8e4_1_278"/>
          <p:cNvSpPr txBox="1"/>
          <p:nvPr>
            <p:ph type="title"/>
          </p:nvPr>
        </p:nvSpPr>
        <p:spPr>
          <a:xfrm>
            <a:off x="713475" y="206750"/>
            <a:ext cx="10854600" cy="13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Winners for each category</a:t>
            </a:r>
            <a:endParaRPr/>
          </a:p>
        </p:txBody>
      </p:sp>
      <p:sp>
        <p:nvSpPr>
          <p:cNvPr id="49" name="Google Shape;49;g2e72232f8e4_1_278"/>
          <p:cNvSpPr txBox="1"/>
          <p:nvPr>
            <p:ph idx="1" type="body"/>
          </p:nvPr>
        </p:nvSpPr>
        <p:spPr>
          <a:xfrm>
            <a:off x="713475" y="2083875"/>
            <a:ext cx="10854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 sz="3400"/>
              <a:t>The best Local Plan</a:t>
            </a:r>
            <a:endParaRPr b="1" sz="3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 sz="3400"/>
              <a:t>The best storyline</a:t>
            </a:r>
            <a:endParaRPr b="1" sz="3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 sz="3400"/>
              <a:t>Most impressive negotiation skills</a:t>
            </a:r>
            <a:endParaRPr b="1" sz="3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 sz="3400"/>
              <a:t>Most desirable town</a:t>
            </a:r>
            <a:endParaRPr b="1" sz="3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None/>
            </a:pPr>
            <a:r>
              <a:rPr b="1" lang="en-US" sz="3400"/>
              <a:t>The best presentation performance</a:t>
            </a:r>
            <a:endParaRPr b="1" sz="3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e72232f8e4_1_285"/>
          <p:cNvSpPr txBox="1"/>
          <p:nvPr>
            <p:ph type="title"/>
          </p:nvPr>
        </p:nvSpPr>
        <p:spPr>
          <a:xfrm>
            <a:off x="713475" y="206750"/>
            <a:ext cx="10854600" cy="13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The format</a:t>
            </a:r>
            <a:endParaRPr/>
          </a:p>
        </p:txBody>
      </p:sp>
      <p:sp>
        <p:nvSpPr>
          <p:cNvPr id="56" name="Google Shape;56;g2e72232f8e4_1_285"/>
          <p:cNvSpPr txBox="1"/>
          <p:nvPr>
            <p:ph idx="1" type="body"/>
          </p:nvPr>
        </p:nvSpPr>
        <p:spPr>
          <a:xfrm>
            <a:off x="713475" y="2083875"/>
            <a:ext cx="10854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 sz="4800"/>
              <a:t>ten teams</a:t>
            </a:r>
            <a:endParaRPr b="1" sz="4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 sz="4800"/>
              <a:t>four 20-minute rounds</a:t>
            </a:r>
            <a:endParaRPr b="1" sz="4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 sz="4800"/>
              <a:t>presentations</a:t>
            </a:r>
            <a:endParaRPr b="1" sz="4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None/>
            </a:pPr>
            <a:r>
              <a:rPr b="1" lang="en-US" sz="4800"/>
              <a:t>Group voting</a:t>
            </a:r>
            <a:endParaRPr b="1"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72232f8e4_1_292"/>
          <p:cNvSpPr txBox="1"/>
          <p:nvPr>
            <p:ph type="title"/>
          </p:nvPr>
        </p:nvSpPr>
        <p:spPr>
          <a:xfrm>
            <a:off x="713475" y="206750"/>
            <a:ext cx="10854600" cy="13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6000"/>
              <a:buNone/>
            </a:pPr>
            <a:r>
              <a:rPr lang="en-US" sz="6700"/>
              <a:t>Getting ready</a:t>
            </a:r>
            <a:endParaRPr/>
          </a:p>
        </p:txBody>
      </p:sp>
      <p:sp>
        <p:nvSpPr>
          <p:cNvPr id="63" name="Google Shape;63;g2e72232f8e4_1_292"/>
          <p:cNvSpPr txBox="1"/>
          <p:nvPr>
            <p:ph idx="1" type="body"/>
          </p:nvPr>
        </p:nvSpPr>
        <p:spPr>
          <a:xfrm>
            <a:off x="713475" y="2083875"/>
            <a:ext cx="10854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 sz="4800"/>
              <a:t>Organise into ten teams</a:t>
            </a:r>
            <a:endParaRPr b="1" sz="4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 sz="4800"/>
              <a:t>Mixed experience</a:t>
            </a:r>
            <a:endParaRPr b="1" sz="4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None/>
            </a:pPr>
            <a:r>
              <a:rPr b="1" lang="en-US" sz="4800"/>
              <a:t>Planners, divide!</a:t>
            </a:r>
            <a:endParaRPr b="1"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72232f8e4_1_298"/>
          <p:cNvSpPr txBox="1"/>
          <p:nvPr>
            <p:ph type="title"/>
          </p:nvPr>
        </p:nvSpPr>
        <p:spPr>
          <a:xfrm>
            <a:off x="604838" y="235821"/>
            <a:ext cx="109800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en-US" sz="5000">
                <a:solidFill>
                  <a:srgbClr val="1F1F1F"/>
                </a:solidFill>
              </a:rPr>
              <a:t>Round 1</a:t>
            </a:r>
            <a:endParaRPr sz="5000">
              <a:solidFill>
                <a:srgbClr val="1F1F1F"/>
              </a:solidFill>
            </a:endParaRPr>
          </a:p>
        </p:txBody>
      </p:sp>
      <p:sp>
        <p:nvSpPr>
          <p:cNvPr id="70" name="Google Shape;70;g2e72232f8e4_1_298"/>
          <p:cNvSpPr txBox="1"/>
          <p:nvPr>
            <p:ph idx="1" type="body"/>
          </p:nvPr>
        </p:nvSpPr>
        <p:spPr>
          <a:xfrm>
            <a:off x="604837" y="1700213"/>
            <a:ext cx="10980000" cy="41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7500">
                <a:solidFill>
                  <a:srgbClr val="1F1F1F"/>
                </a:solidFill>
              </a:rPr>
              <a:t>Make your </a:t>
            </a:r>
            <a:br>
              <a:rPr b="1" lang="en-US" sz="7500">
                <a:solidFill>
                  <a:srgbClr val="1F1F1F"/>
                </a:solidFill>
              </a:rPr>
            </a:br>
            <a:r>
              <a:rPr b="1" lang="en-US" sz="7500">
                <a:solidFill>
                  <a:srgbClr val="1F1F1F"/>
                </a:solidFill>
              </a:rPr>
              <a:t>town</a:t>
            </a:r>
            <a:endParaRPr b="1" sz="75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4800">
                <a:solidFill>
                  <a:srgbClr val="1F1F1F"/>
                </a:solidFill>
              </a:rPr>
              <a:t>(20mins)</a:t>
            </a:r>
            <a:endParaRPr b="1" sz="4800">
              <a:solidFill>
                <a:srgbClr val="1F1F1F"/>
              </a:solidFill>
            </a:endParaRPr>
          </a:p>
        </p:txBody>
      </p:sp>
      <p:pic>
        <p:nvPicPr>
          <p:cNvPr id="71" name="Google Shape;71;g2e72232f8e4_1_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4450" y="2185700"/>
            <a:ext cx="4120300" cy="39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72232f8e4_1_304"/>
          <p:cNvSpPr txBox="1"/>
          <p:nvPr>
            <p:ph type="title"/>
          </p:nvPr>
        </p:nvSpPr>
        <p:spPr>
          <a:xfrm>
            <a:off x="604838" y="235821"/>
            <a:ext cx="109800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en-US" sz="5000">
                <a:solidFill>
                  <a:srgbClr val="1F1F1F"/>
                </a:solidFill>
              </a:rPr>
              <a:t>Round 2</a:t>
            </a:r>
            <a:endParaRPr sz="5000">
              <a:solidFill>
                <a:srgbClr val="1F1F1F"/>
              </a:solidFill>
            </a:endParaRPr>
          </a:p>
        </p:txBody>
      </p:sp>
      <p:sp>
        <p:nvSpPr>
          <p:cNvPr id="78" name="Google Shape;78;g2e72232f8e4_1_304"/>
          <p:cNvSpPr txBox="1"/>
          <p:nvPr>
            <p:ph idx="1" type="body"/>
          </p:nvPr>
        </p:nvSpPr>
        <p:spPr>
          <a:xfrm>
            <a:off x="604837" y="1700213"/>
            <a:ext cx="10980000" cy="41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rPr b="1" lang="en-US" sz="7500">
                <a:solidFill>
                  <a:srgbClr val="1F1F1F"/>
                </a:solidFill>
              </a:rPr>
              <a:t>Growing </a:t>
            </a:r>
            <a:br>
              <a:rPr b="1" lang="en-US" sz="7500">
                <a:solidFill>
                  <a:srgbClr val="1F1F1F"/>
                </a:solidFill>
              </a:rPr>
            </a:br>
            <a:r>
              <a:rPr b="1" lang="en-US" sz="7500">
                <a:solidFill>
                  <a:srgbClr val="1F1F1F"/>
                </a:solidFill>
              </a:rPr>
              <a:t>Your Town</a:t>
            </a:r>
            <a:endParaRPr b="1" sz="75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SzPts val="2400"/>
              <a:buNone/>
            </a:pPr>
            <a:r>
              <a:rPr b="1" lang="en-US" sz="4800">
                <a:solidFill>
                  <a:srgbClr val="1F1F1F"/>
                </a:solidFill>
              </a:rPr>
              <a:t>(20mins)</a:t>
            </a:r>
            <a:endParaRPr b="1" sz="4800">
              <a:solidFill>
                <a:srgbClr val="1F1F1F"/>
              </a:solidFill>
            </a:endParaRPr>
          </a:p>
        </p:txBody>
      </p:sp>
      <p:pic>
        <p:nvPicPr>
          <p:cNvPr id="79" name="Google Shape;79;g2e72232f8e4_1_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6075" y="2626200"/>
            <a:ext cx="5195601" cy="36776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72232f8e4_1_311"/>
          <p:cNvSpPr txBox="1"/>
          <p:nvPr>
            <p:ph type="title"/>
          </p:nvPr>
        </p:nvSpPr>
        <p:spPr>
          <a:xfrm>
            <a:off x="604838" y="235821"/>
            <a:ext cx="109800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en-US" sz="5000">
                <a:solidFill>
                  <a:srgbClr val="1F1F1F"/>
                </a:solidFill>
              </a:rPr>
              <a:t>Round 3</a:t>
            </a:r>
            <a:endParaRPr sz="5000">
              <a:solidFill>
                <a:srgbClr val="1F1F1F"/>
              </a:solidFill>
            </a:endParaRPr>
          </a:p>
        </p:txBody>
      </p:sp>
      <p:sp>
        <p:nvSpPr>
          <p:cNvPr id="86" name="Google Shape;86;g2e72232f8e4_1_311"/>
          <p:cNvSpPr txBox="1"/>
          <p:nvPr>
            <p:ph idx="1" type="body"/>
          </p:nvPr>
        </p:nvSpPr>
        <p:spPr>
          <a:xfrm>
            <a:off x="604837" y="1700213"/>
            <a:ext cx="10980000" cy="41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rPr b="1" lang="en-US" sz="7500">
                <a:solidFill>
                  <a:srgbClr val="1F1F1F"/>
                </a:solidFill>
              </a:rPr>
              <a:t>New Mayor, </a:t>
            </a:r>
            <a:br>
              <a:rPr b="1" lang="en-US" sz="7500">
                <a:solidFill>
                  <a:srgbClr val="1F1F1F"/>
                </a:solidFill>
              </a:rPr>
            </a:br>
            <a:r>
              <a:rPr b="1" lang="en-US" sz="7500">
                <a:solidFill>
                  <a:srgbClr val="1F1F1F"/>
                </a:solidFill>
              </a:rPr>
              <a:t>new priorities</a:t>
            </a:r>
            <a:endParaRPr b="1" sz="75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SzPts val="2400"/>
              <a:buNone/>
            </a:pPr>
            <a:r>
              <a:rPr b="1" lang="en-US" sz="4800">
                <a:solidFill>
                  <a:srgbClr val="1F1F1F"/>
                </a:solidFill>
              </a:rPr>
              <a:t>(20mins)</a:t>
            </a:r>
            <a:endParaRPr b="1" sz="4800">
              <a:solidFill>
                <a:srgbClr val="1F1F1F"/>
              </a:solidFill>
            </a:endParaRPr>
          </a:p>
        </p:txBody>
      </p:sp>
      <p:pic>
        <p:nvPicPr>
          <p:cNvPr id="87" name="Google Shape;87;g2e72232f8e4_1_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5610" y="1767225"/>
            <a:ext cx="2769241" cy="41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752ffdafd_1_40"/>
          <p:cNvSpPr txBox="1"/>
          <p:nvPr>
            <p:ph type="title"/>
          </p:nvPr>
        </p:nvSpPr>
        <p:spPr>
          <a:xfrm>
            <a:off x="604838" y="235821"/>
            <a:ext cx="109800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en-US" sz="5000">
                <a:solidFill>
                  <a:srgbClr val="1F1F1F"/>
                </a:solidFill>
              </a:rPr>
              <a:t>Round 4</a:t>
            </a:r>
            <a:endParaRPr sz="5000">
              <a:solidFill>
                <a:srgbClr val="1F1F1F"/>
              </a:solidFill>
            </a:endParaRPr>
          </a:p>
        </p:txBody>
      </p:sp>
      <p:sp>
        <p:nvSpPr>
          <p:cNvPr id="94" name="Google Shape;94;g2e752ffdafd_1_40"/>
          <p:cNvSpPr txBox="1"/>
          <p:nvPr>
            <p:ph idx="1" type="body"/>
          </p:nvPr>
        </p:nvSpPr>
        <p:spPr>
          <a:xfrm>
            <a:off x="604837" y="1700213"/>
            <a:ext cx="10980000" cy="41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rPr b="1" lang="en-US" sz="7500">
                <a:solidFill>
                  <a:srgbClr val="1F1F1F"/>
                </a:solidFill>
              </a:rPr>
              <a:t>Create Your </a:t>
            </a:r>
            <a:endParaRPr b="1" sz="75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rPr b="1" lang="en-US" sz="7500">
                <a:solidFill>
                  <a:srgbClr val="1F1F1F"/>
                </a:solidFill>
              </a:rPr>
              <a:t>Local Plan</a:t>
            </a:r>
            <a:endParaRPr b="1" sz="75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SzPts val="2400"/>
              <a:buNone/>
            </a:pPr>
            <a:r>
              <a:rPr b="1" lang="en-US" sz="4800">
                <a:solidFill>
                  <a:srgbClr val="1F1F1F"/>
                </a:solidFill>
              </a:rPr>
              <a:t>(20mins)</a:t>
            </a:r>
            <a:endParaRPr b="1" sz="4800">
              <a:solidFill>
                <a:srgbClr val="1F1F1F"/>
              </a:solidFill>
            </a:endParaRPr>
          </a:p>
        </p:txBody>
      </p:sp>
      <p:pic>
        <p:nvPicPr>
          <p:cNvPr id="95" name="Google Shape;95;g2e752ffdafd_1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0175" y="2979209"/>
            <a:ext cx="2360550" cy="333050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g2e752ffdafd_1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6041" y="2963825"/>
            <a:ext cx="2360551" cy="33612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" name="Google Shape;97;g2e752ffdafd_1_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33975" y="4096975"/>
            <a:ext cx="1568650" cy="2228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g2e752ffdafd_1_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79252" y="1700228"/>
            <a:ext cx="1867625" cy="264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Digital Planning">
      <a:dk1>
        <a:srgbClr val="5F4196"/>
      </a:dk1>
      <a:lt1>
        <a:srgbClr val="FFFFFF"/>
      </a:lt1>
      <a:dk2>
        <a:srgbClr val="006666"/>
      </a:dk2>
      <a:lt2>
        <a:srgbClr val="E7E6E6"/>
      </a:lt2>
      <a:accent1>
        <a:srgbClr val="A0D264"/>
      </a:accent1>
      <a:accent2>
        <a:srgbClr val="9D92E2"/>
      </a:accent2>
      <a:accent3>
        <a:srgbClr val="A5A5A5"/>
      </a:accent3>
      <a:accent4>
        <a:srgbClr val="FF59A7"/>
      </a:accent4>
      <a:accent5>
        <a:srgbClr val="41B3C3"/>
      </a:accent5>
      <a:accent6>
        <a:srgbClr val="CD3482"/>
      </a:accent6>
      <a:hlink>
        <a:srgbClr val="117DBA"/>
      </a:hlink>
      <a:folHlink>
        <a:srgbClr val="CD34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Digital Planning">
      <a:dk1>
        <a:srgbClr val="5F4196"/>
      </a:dk1>
      <a:lt1>
        <a:srgbClr val="FFFFFF"/>
      </a:lt1>
      <a:dk2>
        <a:srgbClr val="006666"/>
      </a:dk2>
      <a:lt2>
        <a:srgbClr val="E7E6E6"/>
      </a:lt2>
      <a:accent1>
        <a:srgbClr val="A0D264"/>
      </a:accent1>
      <a:accent2>
        <a:srgbClr val="9D92E2"/>
      </a:accent2>
      <a:accent3>
        <a:srgbClr val="A5A5A5"/>
      </a:accent3>
      <a:accent4>
        <a:srgbClr val="FF59A7"/>
      </a:accent4>
      <a:accent5>
        <a:srgbClr val="41B3C3"/>
      </a:accent5>
      <a:accent6>
        <a:srgbClr val="CD3482"/>
      </a:accent6>
      <a:hlink>
        <a:srgbClr val="117DBA"/>
      </a:hlink>
      <a:folHlink>
        <a:srgbClr val="CD34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2023-05-03T16:14:32Z</dcterms:created>
  <dc:creator>Jeremy Morgan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0x0101004F7E0674B7ECCF4FAE513D5AA2BA6C00</vt:lpwstr>
  </property>
  <property fmtid="{D5CDD505-2E9C-101B-9397-08002B2CF9AE}" pid="3" name="MediaServiceImageTags">
    <vt:lpwstr/>
  </property>
</Properties>
</file>