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5806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27629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397221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58435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81E37-B126-4EA4-BBA4-C8985427A94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417924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81E37-B126-4EA4-BBA4-C8985427A94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31561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81E37-B126-4EA4-BBA4-C8985427A946}"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577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81E37-B126-4EA4-BBA4-C8985427A946}"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373431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81E37-B126-4EA4-BBA4-C8985427A946}"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91255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81E37-B126-4EA4-BBA4-C8985427A94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163074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81E37-B126-4EA4-BBA4-C8985427A94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540A1-E4CA-41E7-9D46-1B2393C5D695}" type="slidenum">
              <a:rPr lang="en-US" smtClean="0"/>
              <a:t>‹#›</a:t>
            </a:fld>
            <a:endParaRPr lang="en-US"/>
          </a:p>
        </p:txBody>
      </p:sp>
    </p:spTree>
    <p:extLst>
      <p:ext uri="{BB962C8B-B14F-4D97-AF65-F5344CB8AC3E}">
        <p14:creationId xmlns:p14="http://schemas.microsoft.com/office/powerpoint/2010/main" val="405962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81E37-B126-4EA4-BBA4-C8985427A946}"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540A1-E4CA-41E7-9D46-1B2393C5D695}" type="slidenum">
              <a:rPr lang="en-US" smtClean="0"/>
              <a:t>‹#›</a:t>
            </a:fld>
            <a:endParaRPr lang="en-US"/>
          </a:p>
        </p:txBody>
      </p:sp>
    </p:spTree>
    <p:extLst>
      <p:ext uri="{BB962C8B-B14F-4D97-AF65-F5344CB8AC3E}">
        <p14:creationId xmlns:p14="http://schemas.microsoft.com/office/powerpoint/2010/main" val="105806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9545336"/>
      </p:ext>
    </p:extLst>
  </p:cSld>
  <p:clrMapOvr>
    <a:masterClrMapping/>
  </p:clrMapOvr>
  <p:transition spd="slow" advClick="0" advTm="3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69075" y="1467204"/>
            <a:ext cx="9259910" cy="461665"/>
          </a:xfrm>
          <a:prstGeom prst="rect">
            <a:avLst/>
          </a:prstGeom>
          <a:noFill/>
        </p:spPr>
        <p:txBody>
          <a:bodyPr wrap="square" rtlCol="0">
            <a:spAutoFit/>
          </a:bodyPr>
          <a:lstStyle/>
          <a:p>
            <a:r>
              <a:rPr lang="en-US" sz="2400" dirty="0" smtClean="0">
                <a:solidFill>
                  <a:srgbClr val="FF0000"/>
                </a:solidFill>
                <a:latin typeface="ACaslon Bold" pitchFamily="18" charset="0"/>
              </a:rPr>
              <a:t>What are the Location of DevOps Training by DevOpsSchool.com?</a:t>
            </a:r>
            <a:endParaRPr lang="en-US" sz="2400" dirty="0">
              <a:solidFill>
                <a:srgbClr val="FF0000"/>
              </a:solidFill>
              <a:latin typeface="ACaslon Bold" pitchFamily="18" charset="0"/>
            </a:endParaRPr>
          </a:p>
        </p:txBody>
      </p:sp>
      <p:sp>
        <p:nvSpPr>
          <p:cNvPr id="4" name="TextBox 3"/>
          <p:cNvSpPr txBox="1"/>
          <p:nvPr/>
        </p:nvSpPr>
        <p:spPr>
          <a:xfrm>
            <a:off x="1569075" y="2077696"/>
            <a:ext cx="9890975" cy="707886"/>
          </a:xfrm>
          <a:prstGeom prst="rect">
            <a:avLst/>
          </a:prstGeom>
          <a:noFill/>
        </p:spPr>
        <p:txBody>
          <a:bodyPr wrap="square" rtlCol="0">
            <a:spAutoFit/>
          </a:bodyPr>
          <a:lstStyle/>
          <a:p>
            <a:r>
              <a:rPr lang="en-US" sz="2000" dirty="0" smtClean="0">
                <a:latin typeface="ACaslon Bold" pitchFamily="18" charset="0"/>
              </a:rPr>
              <a:t>DevOpsSchool offer various Classroom DevOps training and public batches globally and in India as well including cities like Hyderabad, Pune, Mumbai, Chennai etc.</a:t>
            </a:r>
            <a:endParaRPr lang="en-US" sz="2000" dirty="0">
              <a:latin typeface="ACaslon Bold" pitchFamily="18" charset="0"/>
            </a:endParaRPr>
          </a:p>
        </p:txBody>
      </p:sp>
      <p:sp>
        <p:nvSpPr>
          <p:cNvPr id="5" name="TextBox 4"/>
          <p:cNvSpPr txBox="1"/>
          <p:nvPr/>
        </p:nvSpPr>
        <p:spPr>
          <a:xfrm>
            <a:off x="1481070" y="2934409"/>
            <a:ext cx="10066986" cy="461665"/>
          </a:xfrm>
          <a:prstGeom prst="rect">
            <a:avLst/>
          </a:prstGeom>
          <a:noFill/>
        </p:spPr>
        <p:txBody>
          <a:bodyPr wrap="square" rtlCol="0">
            <a:spAutoFit/>
          </a:bodyPr>
          <a:lstStyle/>
          <a:p>
            <a:r>
              <a:rPr lang="en-US" sz="2400" dirty="0" smtClean="0">
                <a:solidFill>
                  <a:srgbClr val="FF0000"/>
                </a:solidFill>
                <a:latin typeface="ACaslon Bold" pitchFamily="18" charset="0"/>
              </a:rPr>
              <a:t>Who is the corporate trainer for DevOps Training by DevOpsSchool.com?</a:t>
            </a:r>
            <a:endParaRPr lang="en-US" sz="2400" dirty="0">
              <a:solidFill>
                <a:srgbClr val="FF0000"/>
              </a:solidFill>
              <a:latin typeface="ACaslon Bold" pitchFamily="18" charset="0"/>
            </a:endParaRPr>
          </a:p>
        </p:txBody>
      </p:sp>
      <p:sp>
        <p:nvSpPr>
          <p:cNvPr id="6" name="TextBox 5"/>
          <p:cNvSpPr txBox="1"/>
          <p:nvPr/>
        </p:nvSpPr>
        <p:spPr>
          <a:xfrm>
            <a:off x="1569075" y="3544901"/>
            <a:ext cx="9584029" cy="1323439"/>
          </a:xfrm>
          <a:prstGeom prst="rect">
            <a:avLst/>
          </a:prstGeom>
          <a:noFill/>
        </p:spPr>
        <p:txBody>
          <a:bodyPr wrap="square" rtlCol="0">
            <a:spAutoFit/>
          </a:bodyPr>
          <a:lstStyle/>
          <a:p>
            <a:pPr algn="just"/>
            <a:r>
              <a:rPr lang="en-US" sz="2000" dirty="0" smtClean="0">
                <a:latin typeface="ACaslon Bold" pitchFamily="18" charset="0"/>
              </a:rPr>
              <a:t>Besides their DevOps trainers in Hyderabad have more than 15 years of experience in corporate and personal DevOps training. DevOpsSchool trainers are experienced teachers with great teaching skills and also many organization helped on-board their tools, processes, and teams on DevOps culture and practices.</a:t>
            </a:r>
            <a:endParaRPr lang="en-US" sz="2000" dirty="0">
              <a:latin typeface="ACaslon Bold" pitchFamily="18" charset="0"/>
            </a:endParaRPr>
          </a:p>
        </p:txBody>
      </p:sp>
    </p:spTree>
    <p:extLst>
      <p:ext uri="{BB962C8B-B14F-4D97-AF65-F5344CB8AC3E}">
        <p14:creationId xmlns:p14="http://schemas.microsoft.com/office/powerpoint/2010/main" val="1516482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547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998888" y="2034295"/>
            <a:ext cx="7350616" cy="3046988"/>
          </a:xfrm>
          <a:prstGeom prst="rect">
            <a:avLst/>
          </a:prstGeom>
          <a:noFill/>
        </p:spPr>
        <p:txBody>
          <a:bodyPr wrap="square" rtlCol="0">
            <a:spAutoFit/>
          </a:bodyPr>
          <a:lstStyle/>
          <a:p>
            <a:pPr algn="just"/>
            <a:r>
              <a:rPr lang="en-US" sz="2400" dirty="0" smtClean="0">
                <a:latin typeface="ACaslon Bold" pitchFamily="18" charset="0"/>
              </a:rPr>
              <a:t>If you are looking for the best DevOps Trainer in Hyderabad who can train you well for DevOps than I would suggest you DevOpsSchool, which is one of the best DevOps training institutes in Hyderabad. Most of the DevOps trainers at DevOpsSchool comes from the IT domain, and they are experienced in the technology they teach with quality and reliability. First of all, learn about DevOps briefly below.</a:t>
            </a:r>
            <a:endParaRPr lang="en-US" sz="2400" dirty="0">
              <a:latin typeface="ACaslon Bold"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8" y="1652789"/>
            <a:ext cx="3325969" cy="3810000"/>
          </a:xfrm>
          <a:prstGeom prst="rect">
            <a:avLst/>
          </a:prstGeom>
        </p:spPr>
      </p:pic>
    </p:spTree>
    <p:extLst>
      <p:ext uri="{BB962C8B-B14F-4D97-AF65-F5344CB8AC3E}">
        <p14:creationId xmlns:p14="http://schemas.microsoft.com/office/powerpoint/2010/main" val="2090413375"/>
      </p:ext>
    </p:extLst>
  </p:cSld>
  <p:clrMapOvr>
    <a:masterClrMapping/>
  </p:clrMapOvr>
  <p:transition spd="slow" advClick="0" advTm="500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455312" y="1650799"/>
            <a:ext cx="9659155" cy="2677656"/>
          </a:xfrm>
          <a:prstGeom prst="rect">
            <a:avLst/>
          </a:prstGeom>
          <a:noFill/>
        </p:spPr>
        <p:txBody>
          <a:bodyPr wrap="square" rtlCol="0">
            <a:spAutoFit/>
          </a:bodyPr>
          <a:lstStyle/>
          <a:p>
            <a:pPr algn="just"/>
            <a:r>
              <a:rPr lang="en-US" sz="2400" dirty="0" smtClean="0">
                <a:latin typeface="ACaslon Bold" pitchFamily="18" charset="0"/>
              </a:rPr>
              <a:t>DevOps is one of the most demanding skills in the software development field. It is a "culture" and it requires strong teams, communication, and transparency between departments. It is being used by the organizations to remove or diminish all gaps between the Development team and Operations teams. It is strongly attached to a set of techniques known as Continuous Delivery, Continuous Integration, and Continuous Deployment.</a:t>
            </a:r>
            <a:endParaRPr lang="en-US" sz="2400" dirty="0">
              <a:latin typeface="ACaslon Bold" pitchFamily="18" charset="0"/>
            </a:endParaRPr>
          </a:p>
        </p:txBody>
      </p:sp>
      <p:sp>
        <p:nvSpPr>
          <p:cNvPr id="4" name="TextBox 3"/>
          <p:cNvSpPr txBox="1"/>
          <p:nvPr/>
        </p:nvSpPr>
        <p:spPr>
          <a:xfrm>
            <a:off x="4430332" y="1094704"/>
            <a:ext cx="3709116" cy="800219"/>
          </a:xfrm>
          <a:prstGeom prst="rect">
            <a:avLst/>
          </a:prstGeom>
          <a:noFill/>
        </p:spPr>
        <p:txBody>
          <a:bodyPr wrap="square" rtlCol="0">
            <a:spAutoFit/>
          </a:bodyPr>
          <a:lstStyle/>
          <a:p>
            <a:r>
              <a:rPr lang="en-US" sz="2800" dirty="0" smtClean="0">
                <a:solidFill>
                  <a:srgbClr val="FF0000"/>
                </a:solidFill>
                <a:latin typeface="ACaslon Bold" pitchFamily="18" charset="0"/>
              </a:rPr>
              <a:t>What is DevOps?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487" y="3979571"/>
            <a:ext cx="5260542" cy="2215167"/>
          </a:xfrm>
          <a:prstGeom prst="rect">
            <a:avLst/>
          </a:prstGeom>
        </p:spPr>
      </p:pic>
    </p:spTree>
    <p:extLst>
      <p:ext uri="{BB962C8B-B14F-4D97-AF65-F5344CB8AC3E}">
        <p14:creationId xmlns:p14="http://schemas.microsoft.com/office/powerpoint/2010/main" val="2229191862"/>
      </p:ext>
    </p:extLst>
  </p:cSld>
  <p:clrMapOvr>
    <a:masterClrMapping/>
  </p:clrMapOvr>
  <p:transition spd="slow" advClick="0" advTm="600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43943" y="1420264"/>
            <a:ext cx="9955369"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ACaslon Bold" pitchFamily="18" charset="0"/>
              </a:rPr>
              <a:t>DevOps integrates developers and operation teams to improve collaboration and productivity through Automation infrastructure, automation workflows, and continuous application performance</a:t>
            </a:r>
            <a:r>
              <a:rPr lang="en-US" sz="2400" dirty="0" smtClean="0">
                <a:latin typeface="ACaslon Bold" pitchFamily="18" charset="0"/>
              </a:rPr>
              <a:t>.</a:t>
            </a:r>
          </a:p>
          <a:p>
            <a:pPr marL="342900" indent="-342900" algn="just">
              <a:buFont typeface="Arial" panose="020B0604020202020204" pitchFamily="34" charset="0"/>
              <a:buChar char="•"/>
            </a:pPr>
            <a:endParaRPr lang="en-US" sz="2400" dirty="0" smtClean="0">
              <a:latin typeface="ACaslon Bold" pitchFamily="18" charset="0"/>
            </a:endParaRPr>
          </a:p>
          <a:p>
            <a:pPr marL="342900" indent="-342900" algn="just">
              <a:buFont typeface="Arial" panose="020B0604020202020204" pitchFamily="34" charset="0"/>
              <a:buChar char="•"/>
            </a:pPr>
            <a:r>
              <a:rPr lang="en-US" sz="2400" dirty="0" smtClean="0">
                <a:latin typeface="ACaslon Bold" pitchFamily="18" charset="0"/>
              </a:rPr>
              <a:t>It </a:t>
            </a:r>
            <a:r>
              <a:rPr lang="en-US" sz="2400" dirty="0" smtClean="0">
                <a:latin typeface="ACaslon Bold" pitchFamily="18" charset="0"/>
              </a:rPr>
              <a:t>helps you deliver the best user experience possible and benefits your company by increasing the frequency of deployments of your software and services</a:t>
            </a:r>
            <a:r>
              <a:rPr lang="en-US" sz="2400" dirty="0" smtClean="0">
                <a:latin typeface="ACaslon Bold" pitchFamily="18" charset="0"/>
              </a:rPr>
              <a:t>.</a:t>
            </a:r>
          </a:p>
          <a:p>
            <a:pPr algn="just"/>
            <a:r>
              <a:rPr lang="en-US" sz="2400" dirty="0" smtClean="0">
                <a:latin typeface="ACaslon Bold" pitchFamily="18" charset="0"/>
              </a:rPr>
              <a:t> </a:t>
            </a:r>
          </a:p>
          <a:p>
            <a:pPr marL="342900" indent="-342900" algn="just">
              <a:buFont typeface="Arial" panose="020B0604020202020204" pitchFamily="34" charset="0"/>
              <a:buChar char="•"/>
            </a:pPr>
            <a:r>
              <a:rPr lang="en-US" sz="2400" dirty="0" smtClean="0">
                <a:latin typeface="ACaslon Bold" pitchFamily="18" charset="0"/>
              </a:rPr>
              <a:t>DevOps </a:t>
            </a:r>
            <a:r>
              <a:rPr lang="en-US" sz="2400" dirty="0" smtClean="0">
                <a:latin typeface="ACaslon Bold" pitchFamily="18" charset="0"/>
              </a:rPr>
              <a:t>helps improve performance and releases the application quickly. As fast delivery of software has become a strategic commercial asset, progressive IT organizations are pursuing a DevOps culture where development and operating teams, systems and tools work in lockstep. </a:t>
            </a:r>
            <a:endParaRPr lang="en-US" sz="2400" dirty="0">
              <a:latin typeface="ACaslon Bold" pitchFamily="18" charset="0"/>
            </a:endParaRPr>
          </a:p>
        </p:txBody>
      </p:sp>
    </p:spTree>
    <p:extLst>
      <p:ext uri="{BB962C8B-B14F-4D97-AF65-F5344CB8AC3E}">
        <p14:creationId xmlns:p14="http://schemas.microsoft.com/office/powerpoint/2010/main" val="866285526"/>
      </p:ext>
    </p:extLst>
  </p:cSld>
  <p:clrMapOvr>
    <a:masterClrMapping/>
  </p:clrMapOvr>
  <mc:AlternateContent xmlns:mc="http://schemas.openxmlformats.org/markup-compatibility/2006">
    <mc:Choice xmlns:p14="http://schemas.microsoft.com/office/powerpoint/2010/main" Requires="p14">
      <p:transition spd="med" p14:dur="700" advClick="0" advTm="7000">
        <p:fade/>
      </p:transition>
    </mc:Choice>
    <mc:Fallback>
      <p:transition spd="med" advClick="0" advTm="7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extBox 2"/>
          <p:cNvSpPr txBox="1"/>
          <p:nvPr/>
        </p:nvSpPr>
        <p:spPr>
          <a:xfrm>
            <a:off x="3168203" y="1390919"/>
            <a:ext cx="7199290" cy="523220"/>
          </a:xfrm>
          <a:prstGeom prst="rect">
            <a:avLst/>
          </a:prstGeom>
          <a:noFill/>
        </p:spPr>
        <p:txBody>
          <a:bodyPr wrap="square" rtlCol="0">
            <a:spAutoFit/>
          </a:bodyPr>
          <a:lstStyle/>
          <a:p>
            <a:r>
              <a:rPr lang="en-US" sz="2800" dirty="0" smtClean="0">
                <a:solidFill>
                  <a:srgbClr val="FF0000"/>
                </a:solidFill>
                <a:latin typeface="ACaslon Bold" pitchFamily="18" charset="0"/>
              </a:rPr>
              <a:t>Why everyone should learn DevOps?</a:t>
            </a:r>
            <a:endParaRPr lang="en-US" sz="2800" dirty="0">
              <a:solidFill>
                <a:srgbClr val="FF0000"/>
              </a:solidFill>
              <a:latin typeface="ACaslon Bold" pitchFamily="18" charset="0"/>
            </a:endParaRPr>
          </a:p>
        </p:txBody>
      </p:sp>
      <p:sp>
        <p:nvSpPr>
          <p:cNvPr id="4" name="TextBox 3"/>
          <p:cNvSpPr txBox="1"/>
          <p:nvPr/>
        </p:nvSpPr>
        <p:spPr>
          <a:xfrm>
            <a:off x="1674254" y="2343955"/>
            <a:ext cx="9813701" cy="1569660"/>
          </a:xfrm>
          <a:prstGeom prst="rect">
            <a:avLst/>
          </a:prstGeom>
          <a:noFill/>
        </p:spPr>
        <p:txBody>
          <a:bodyPr wrap="square" rtlCol="0">
            <a:spAutoFit/>
          </a:bodyPr>
          <a:lstStyle/>
          <a:p>
            <a:pPr algn="just"/>
            <a:r>
              <a:rPr lang="en-US" sz="2400" dirty="0" smtClean="0">
                <a:latin typeface="ACaslon Bold" pitchFamily="18" charset="0"/>
              </a:rPr>
              <a:t>In Hyderabad, Software Engineer should want to learn DevOps by proficient DevOps trainer because this technology can transform a person from single to multiple skill professional. And this course is the key to success in the Software Development process.</a:t>
            </a:r>
            <a:endParaRPr lang="en-US" sz="2400" dirty="0">
              <a:latin typeface="ACaslon Bold"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203" y="3674836"/>
            <a:ext cx="5104326" cy="2552163"/>
          </a:xfrm>
          <a:prstGeom prst="rect">
            <a:avLst/>
          </a:prstGeom>
        </p:spPr>
      </p:pic>
    </p:spTree>
    <p:extLst>
      <p:ext uri="{BB962C8B-B14F-4D97-AF65-F5344CB8AC3E}">
        <p14:creationId xmlns:p14="http://schemas.microsoft.com/office/powerpoint/2010/main" val="16280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3" name="TextBox 2"/>
          <p:cNvSpPr txBox="1"/>
          <p:nvPr/>
        </p:nvSpPr>
        <p:spPr>
          <a:xfrm>
            <a:off x="3580327" y="888642"/>
            <a:ext cx="6632620" cy="523220"/>
          </a:xfrm>
          <a:prstGeom prst="rect">
            <a:avLst/>
          </a:prstGeom>
          <a:noFill/>
        </p:spPr>
        <p:txBody>
          <a:bodyPr wrap="square" rtlCol="0">
            <a:spAutoFit/>
          </a:bodyPr>
          <a:lstStyle/>
          <a:p>
            <a:r>
              <a:rPr lang="en-US" sz="2800" dirty="0" smtClean="0">
                <a:solidFill>
                  <a:srgbClr val="FF0000"/>
                </a:solidFill>
                <a:latin typeface="ACaslon Bold" pitchFamily="18" charset="0"/>
              </a:rPr>
              <a:t>The benefits of DevOps include:-</a:t>
            </a:r>
            <a:endParaRPr lang="en-US" sz="2800" dirty="0">
              <a:solidFill>
                <a:srgbClr val="FF0000"/>
              </a:solidFill>
              <a:latin typeface="ACaslon Bold" pitchFamily="18" charset="0"/>
            </a:endParaRPr>
          </a:p>
        </p:txBody>
      </p:sp>
      <p:sp>
        <p:nvSpPr>
          <p:cNvPr id="4" name="TextBox 3"/>
          <p:cNvSpPr txBox="1"/>
          <p:nvPr/>
        </p:nvSpPr>
        <p:spPr>
          <a:xfrm>
            <a:off x="1004552" y="1708076"/>
            <a:ext cx="10419008" cy="1631216"/>
          </a:xfrm>
          <a:prstGeom prst="rect">
            <a:avLst/>
          </a:prstGeom>
          <a:noFill/>
        </p:spPr>
        <p:txBody>
          <a:bodyPr wrap="square" rtlCol="0">
            <a:spAutoFit/>
          </a:bodyPr>
          <a:lstStyle/>
          <a:p>
            <a:pPr algn="just"/>
            <a:r>
              <a:rPr lang="en-US" sz="2000" dirty="0" smtClean="0">
                <a:solidFill>
                  <a:schemeClr val="accent1">
                    <a:lumMod val="75000"/>
                  </a:schemeClr>
                </a:solidFill>
                <a:latin typeface="ACaslon Bold" pitchFamily="18" charset="0"/>
              </a:rPr>
              <a:t>Preferable Job Opportunities - </a:t>
            </a:r>
            <a:r>
              <a:rPr lang="en-US" sz="2000" dirty="0" smtClean="0">
                <a:latin typeface="ACaslon Bold" pitchFamily="18" charset="0"/>
              </a:rPr>
              <a:t>DevOps is copious or less a very new concept in the IT industry and huge number of companies are deploying DevOps practices. There is a lack of certified professionals who can bring in their DevOps proficient to organizations. A DevOps certification will expand your career as an IT professional and preferable job opportunities will come your way.</a:t>
            </a:r>
            <a:endParaRPr lang="en-US" sz="2000" dirty="0">
              <a:latin typeface="ACaslon Bold" pitchFamily="18" charset="0"/>
            </a:endParaRPr>
          </a:p>
        </p:txBody>
      </p:sp>
      <p:sp>
        <p:nvSpPr>
          <p:cNvPr id="5" name="TextBox 4"/>
          <p:cNvSpPr txBox="1"/>
          <p:nvPr/>
        </p:nvSpPr>
        <p:spPr>
          <a:xfrm>
            <a:off x="1004552" y="3528811"/>
            <a:ext cx="10419008" cy="1015663"/>
          </a:xfrm>
          <a:prstGeom prst="rect">
            <a:avLst/>
          </a:prstGeom>
          <a:noFill/>
        </p:spPr>
        <p:txBody>
          <a:bodyPr wrap="square" rtlCol="0">
            <a:spAutoFit/>
          </a:bodyPr>
          <a:lstStyle/>
          <a:p>
            <a:pPr algn="just"/>
            <a:r>
              <a:rPr lang="en-US" sz="2000" dirty="0" smtClean="0">
                <a:solidFill>
                  <a:schemeClr val="accent1">
                    <a:lumMod val="75000"/>
                  </a:schemeClr>
                </a:solidFill>
                <a:latin typeface="ACaslon Bold" pitchFamily="18" charset="0"/>
              </a:rPr>
              <a:t>Enhance Salary - </a:t>
            </a:r>
            <a:r>
              <a:rPr lang="en-US" sz="2000" dirty="0" smtClean="0">
                <a:latin typeface="ACaslon Bold" pitchFamily="18" charset="0"/>
              </a:rPr>
              <a:t>According to a current survey, DevOps certified professionals are among the highest paid in IT industry. The market demand is increasing quickly with its increased implementation globally and this trend is not going to change any time soon.</a:t>
            </a:r>
            <a:endParaRPr lang="en-US" sz="2000" dirty="0">
              <a:latin typeface="ACaslon Bold" pitchFamily="18" charset="0"/>
            </a:endParaRPr>
          </a:p>
        </p:txBody>
      </p:sp>
    </p:spTree>
    <p:extLst>
      <p:ext uri="{BB962C8B-B14F-4D97-AF65-F5344CB8AC3E}">
        <p14:creationId xmlns:p14="http://schemas.microsoft.com/office/powerpoint/2010/main" val="2178057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71223" y="1519707"/>
            <a:ext cx="10097036" cy="1631216"/>
          </a:xfrm>
          <a:prstGeom prst="rect">
            <a:avLst/>
          </a:prstGeom>
          <a:noFill/>
        </p:spPr>
        <p:txBody>
          <a:bodyPr wrap="square" rtlCol="0">
            <a:spAutoFit/>
          </a:bodyPr>
          <a:lstStyle/>
          <a:p>
            <a:pPr algn="just"/>
            <a:r>
              <a:rPr lang="en-US" sz="2000" dirty="0" smtClean="0">
                <a:solidFill>
                  <a:schemeClr val="accent1">
                    <a:lumMod val="75000"/>
                  </a:schemeClr>
                </a:solidFill>
                <a:latin typeface="ACaslon Bold" pitchFamily="18" charset="0"/>
              </a:rPr>
              <a:t>Advantages Your Organization - </a:t>
            </a:r>
            <a:r>
              <a:rPr lang="en-US" sz="2000" dirty="0" smtClean="0">
                <a:latin typeface="ACaslon Bold" pitchFamily="18" charset="0"/>
              </a:rPr>
              <a:t>By earning a dedicated DevOps certification, you can offer measurable advantages to your company or set-up. DevOps principle encourages increased collaboration and communication between the operation teams and development teams. The rate of occurrence for release code that goes into production is increased due to a shorter development cycle.</a:t>
            </a:r>
            <a:endParaRPr lang="en-US" sz="2000" dirty="0">
              <a:latin typeface="ACaslon Bold" pitchFamily="18" charset="0"/>
            </a:endParaRPr>
          </a:p>
        </p:txBody>
      </p:sp>
      <p:sp>
        <p:nvSpPr>
          <p:cNvPr id="4" name="TextBox 3"/>
          <p:cNvSpPr txBox="1"/>
          <p:nvPr/>
        </p:nvSpPr>
        <p:spPr>
          <a:xfrm>
            <a:off x="1571223" y="3150923"/>
            <a:ext cx="10097036" cy="1323439"/>
          </a:xfrm>
          <a:prstGeom prst="rect">
            <a:avLst/>
          </a:prstGeom>
          <a:noFill/>
        </p:spPr>
        <p:txBody>
          <a:bodyPr wrap="square" rtlCol="0">
            <a:spAutoFit/>
          </a:bodyPr>
          <a:lstStyle/>
          <a:p>
            <a:pPr algn="just"/>
            <a:r>
              <a:rPr lang="en-US" sz="2000" dirty="0" smtClean="0">
                <a:solidFill>
                  <a:schemeClr val="accent1">
                    <a:lumMod val="75000"/>
                  </a:schemeClr>
                </a:solidFill>
                <a:latin typeface="ACaslon Bold" pitchFamily="18" charset="0"/>
              </a:rPr>
              <a:t>Increased Production &amp; Effectiveness - </a:t>
            </a:r>
            <a:r>
              <a:rPr lang="en-US" sz="2000" dirty="0" smtClean="0">
                <a:latin typeface="ACaslon Bold" pitchFamily="18" charset="0"/>
              </a:rPr>
              <a:t>By earning DevOps certification, your career and productivity as an IT professional will increase. With DevOps, you can get remove of this unsatisfying part of your job and spend the time adding more value to your Organization and your staff.</a:t>
            </a:r>
            <a:endParaRPr lang="en-US" sz="2000" dirty="0">
              <a:latin typeface="ACaslon Bold" pitchFamily="18" charset="0"/>
            </a:endParaRPr>
          </a:p>
        </p:txBody>
      </p:sp>
    </p:spTree>
    <p:extLst>
      <p:ext uri="{BB962C8B-B14F-4D97-AF65-F5344CB8AC3E}">
        <p14:creationId xmlns:p14="http://schemas.microsoft.com/office/powerpoint/2010/main" val="4006946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927797" y="656823"/>
            <a:ext cx="6336406" cy="523220"/>
          </a:xfrm>
          <a:prstGeom prst="rect">
            <a:avLst/>
          </a:prstGeom>
          <a:noFill/>
        </p:spPr>
        <p:txBody>
          <a:bodyPr wrap="square" rtlCol="0">
            <a:spAutoFit/>
          </a:bodyPr>
          <a:lstStyle/>
          <a:p>
            <a:r>
              <a:rPr lang="en-US" sz="2800" dirty="0" smtClean="0">
                <a:solidFill>
                  <a:srgbClr val="FF0000"/>
                </a:solidFill>
                <a:latin typeface="ACaslon Bold" pitchFamily="18" charset="0"/>
              </a:rPr>
              <a:t>How right DevOps training will help?</a:t>
            </a:r>
            <a:endParaRPr lang="en-US" sz="2800" dirty="0">
              <a:solidFill>
                <a:srgbClr val="FF0000"/>
              </a:solidFill>
              <a:latin typeface="ACaslon Bold" pitchFamily="18" charset="0"/>
            </a:endParaRPr>
          </a:p>
        </p:txBody>
      </p:sp>
      <p:sp>
        <p:nvSpPr>
          <p:cNvPr id="4" name="TextBox 3"/>
          <p:cNvSpPr txBox="1"/>
          <p:nvPr/>
        </p:nvSpPr>
        <p:spPr>
          <a:xfrm>
            <a:off x="1545466" y="1668966"/>
            <a:ext cx="10019763" cy="707886"/>
          </a:xfrm>
          <a:prstGeom prst="rect">
            <a:avLst/>
          </a:prstGeom>
          <a:noFill/>
        </p:spPr>
        <p:txBody>
          <a:bodyPr wrap="square" rtlCol="0">
            <a:spAutoFit/>
          </a:bodyPr>
          <a:lstStyle/>
          <a:p>
            <a:r>
              <a:rPr lang="en-US" sz="2000" dirty="0" smtClean="0">
                <a:solidFill>
                  <a:schemeClr val="accent1">
                    <a:lumMod val="75000"/>
                  </a:schemeClr>
                </a:solidFill>
                <a:latin typeface="ACaslon Bold" pitchFamily="18" charset="0"/>
              </a:rPr>
              <a:t>Business benefits: </a:t>
            </a:r>
            <a:r>
              <a:rPr lang="en-US" sz="2000" dirty="0" smtClean="0">
                <a:latin typeface="ACaslon Bold" pitchFamily="18" charset="0"/>
              </a:rPr>
              <a:t>Faster delivery of features, more stable operating environments, improved communication and collaboration, and more time to innovate.</a:t>
            </a:r>
            <a:endParaRPr lang="en-US" sz="2000" dirty="0">
              <a:latin typeface="ACaslon Bold" pitchFamily="18" charset="0"/>
            </a:endParaRPr>
          </a:p>
        </p:txBody>
      </p:sp>
      <p:sp>
        <p:nvSpPr>
          <p:cNvPr id="5" name="TextBox 4"/>
          <p:cNvSpPr txBox="1"/>
          <p:nvPr/>
        </p:nvSpPr>
        <p:spPr>
          <a:xfrm>
            <a:off x="1545466" y="2594595"/>
            <a:ext cx="10174309" cy="707886"/>
          </a:xfrm>
          <a:prstGeom prst="rect">
            <a:avLst/>
          </a:prstGeom>
          <a:noFill/>
        </p:spPr>
        <p:txBody>
          <a:bodyPr wrap="square" rtlCol="0">
            <a:spAutoFit/>
          </a:bodyPr>
          <a:lstStyle/>
          <a:p>
            <a:r>
              <a:rPr lang="en-US" sz="2000" dirty="0" smtClean="0">
                <a:solidFill>
                  <a:schemeClr val="accent1">
                    <a:lumMod val="75000"/>
                  </a:schemeClr>
                </a:solidFill>
                <a:latin typeface="ACaslon Bold" pitchFamily="18" charset="0"/>
              </a:rPr>
              <a:t>Cultural benefits: </a:t>
            </a:r>
            <a:r>
              <a:rPr lang="en-US" sz="2000" dirty="0" smtClean="0">
                <a:latin typeface="ACaslon Bold" pitchFamily="18" charset="0"/>
              </a:rPr>
              <a:t>Happier, more productive teams, higher employee engagement, and Greater professional development opportunities.</a:t>
            </a:r>
            <a:endParaRPr lang="en-US" sz="2000" dirty="0">
              <a:latin typeface="ACaslon Bold" pitchFamily="18" charset="0"/>
            </a:endParaRPr>
          </a:p>
        </p:txBody>
      </p:sp>
      <p:sp>
        <p:nvSpPr>
          <p:cNvPr id="6" name="Rectangle 5"/>
          <p:cNvSpPr/>
          <p:nvPr/>
        </p:nvSpPr>
        <p:spPr>
          <a:xfrm>
            <a:off x="1518633" y="3520224"/>
            <a:ext cx="10537066" cy="707886"/>
          </a:xfrm>
          <a:prstGeom prst="rect">
            <a:avLst/>
          </a:prstGeom>
        </p:spPr>
        <p:txBody>
          <a:bodyPr wrap="square">
            <a:spAutoFit/>
          </a:bodyPr>
          <a:lstStyle/>
          <a:p>
            <a:r>
              <a:rPr lang="en-US" sz="2000" dirty="0" smtClean="0">
                <a:solidFill>
                  <a:schemeClr val="accent1">
                    <a:lumMod val="75000"/>
                  </a:schemeClr>
                </a:solidFill>
                <a:latin typeface="ACaslon Bold" pitchFamily="18" charset="0"/>
              </a:rPr>
              <a:t>Technical benefits:</a:t>
            </a:r>
            <a:r>
              <a:rPr lang="en-US" sz="2000" dirty="0" smtClean="0">
                <a:latin typeface="ACaslon Bold" pitchFamily="18" charset="0"/>
              </a:rPr>
              <a:t> Continuous software delivery, less complexity to manage, and faster resolution of problems.</a:t>
            </a:r>
            <a:endParaRPr lang="en-US" sz="2000" dirty="0">
              <a:latin typeface="ACaslon Bold" pitchFamily="18" charset="0"/>
            </a:endParaRPr>
          </a:p>
        </p:txBody>
      </p:sp>
    </p:spTree>
    <p:extLst>
      <p:ext uri="{BB962C8B-B14F-4D97-AF65-F5344CB8AC3E}">
        <p14:creationId xmlns:p14="http://schemas.microsoft.com/office/powerpoint/2010/main" val="224032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109989" y="914400"/>
            <a:ext cx="9182637" cy="461665"/>
          </a:xfrm>
          <a:prstGeom prst="rect">
            <a:avLst/>
          </a:prstGeom>
          <a:noFill/>
        </p:spPr>
        <p:txBody>
          <a:bodyPr wrap="square" rtlCol="0">
            <a:spAutoFit/>
          </a:bodyPr>
          <a:lstStyle/>
          <a:p>
            <a:r>
              <a:rPr lang="en-US" sz="2400" dirty="0" smtClean="0">
                <a:solidFill>
                  <a:srgbClr val="FF0000"/>
                </a:solidFill>
                <a:latin typeface="ACaslon Bold" pitchFamily="18" charset="0"/>
              </a:rPr>
              <a:t>How DevOpsSchool.com will help in your DevOps Training Needs?</a:t>
            </a:r>
            <a:endParaRPr lang="en-US" sz="2400" dirty="0">
              <a:solidFill>
                <a:srgbClr val="FF0000"/>
              </a:solidFill>
              <a:latin typeface="ACaslon Bold" pitchFamily="18" charset="0"/>
            </a:endParaRPr>
          </a:p>
        </p:txBody>
      </p:sp>
      <p:sp>
        <p:nvSpPr>
          <p:cNvPr id="4" name="TextBox 3"/>
          <p:cNvSpPr txBox="1"/>
          <p:nvPr/>
        </p:nvSpPr>
        <p:spPr>
          <a:xfrm>
            <a:off x="1079680" y="1536174"/>
            <a:ext cx="10212946" cy="3785652"/>
          </a:xfrm>
          <a:prstGeom prst="rect">
            <a:avLst/>
          </a:prstGeom>
          <a:noFill/>
        </p:spPr>
        <p:txBody>
          <a:bodyPr wrap="square" rtlCol="0">
            <a:spAutoFit/>
          </a:bodyPr>
          <a:lstStyle/>
          <a:p>
            <a:pPr algn="just"/>
            <a:r>
              <a:rPr lang="en-US" sz="2400" dirty="0" smtClean="0">
                <a:latin typeface="ACaslon Bold" pitchFamily="18" charset="0"/>
              </a:rPr>
              <a:t>If you are planning to learn DevOps or looking for an experienced DevOps Trainer in Hyderabad, then I will recommend you DevOpsSchool. I suggested this institute because DevOpsSchool is the oldest (15+ year) and experienced name in the IT domain which states that the quality of training is at the top and also reflects the credibility and reliability of the institute. One of the main things is that their curriculum theory and practical are those that ensure that the candidates can gain quality of knowledge and skills. Apart from this, these courses are well-designed and relevant industries that will help you understand the importance of DevOps and adopt the concepts of implementing different aspects of DevOps.</a:t>
            </a:r>
            <a:endParaRPr lang="en-US" sz="2400" dirty="0">
              <a:latin typeface="ACaslon Bold" pitchFamily="18" charset="0"/>
            </a:endParaRPr>
          </a:p>
        </p:txBody>
      </p:sp>
    </p:spTree>
    <p:extLst>
      <p:ext uri="{BB962C8B-B14F-4D97-AF65-F5344CB8AC3E}">
        <p14:creationId xmlns:p14="http://schemas.microsoft.com/office/powerpoint/2010/main" val="718429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812</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ACaslon 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8</cp:revision>
  <dcterms:created xsi:type="dcterms:W3CDTF">2019-01-10T09:55:15Z</dcterms:created>
  <dcterms:modified xsi:type="dcterms:W3CDTF">2019-01-23T06:41:26Z</dcterms:modified>
</cp:coreProperties>
</file>