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BA9C1D-189B-48F6-A098-1598C307766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D5DB0-7E61-4A1B-BB3E-2E2DA0634DE4}" type="slidenum">
              <a:rPr lang="en-US" smtClean="0"/>
              <a:t>‹#›</a:t>
            </a:fld>
            <a:endParaRPr lang="en-US"/>
          </a:p>
        </p:txBody>
      </p:sp>
    </p:spTree>
    <p:extLst>
      <p:ext uri="{BB962C8B-B14F-4D97-AF65-F5344CB8AC3E}">
        <p14:creationId xmlns:p14="http://schemas.microsoft.com/office/powerpoint/2010/main" val="353218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A9C1D-189B-48F6-A098-1598C307766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D5DB0-7E61-4A1B-BB3E-2E2DA0634DE4}" type="slidenum">
              <a:rPr lang="en-US" smtClean="0"/>
              <a:t>‹#›</a:t>
            </a:fld>
            <a:endParaRPr lang="en-US"/>
          </a:p>
        </p:txBody>
      </p:sp>
    </p:spTree>
    <p:extLst>
      <p:ext uri="{BB962C8B-B14F-4D97-AF65-F5344CB8AC3E}">
        <p14:creationId xmlns:p14="http://schemas.microsoft.com/office/powerpoint/2010/main" val="791824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A9C1D-189B-48F6-A098-1598C307766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D5DB0-7E61-4A1B-BB3E-2E2DA0634DE4}" type="slidenum">
              <a:rPr lang="en-US" smtClean="0"/>
              <a:t>‹#›</a:t>
            </a:fld>
            <a:endParaRPr lang="en-US"/>
          </a:p>
        </p:txBody>
      </p:sp>
    </p:spTree>
    <p:extLst>
      <p:ext uri="{BB962C8B-B14F-4D97-AF65-F5344CB8AC3E}">
        <p14:creationId xmlns:p14="http://schemas.microsoft.com/office/powerpoint/2010/main" val="241460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A9C1D-189B-48F6-A098-1598C307766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D5DB0-7E61-4A1B-BB3E-2E2DA0634DE4}" type="slidenum">
              <a:rPr lang="en-US" smtClean="0"/>
              <a:t>‹#›</a:t>
            </a:fld>
            <a:endParaRPr lang="en-US"/>
          </a:p>
        </p:txBody>
      </p:sp>
    </p:spTree>
    <p:extLst>
      <p:ext uri="{BB962C8B-B14F-4D97-AF65-F5344CB8AC3E}">
        <p14:creationId xmlns:p14="http://schemas.microsoft.com/office/powerpoint/2010/main" val="129557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A9C1D-189B-48F6-A098-1598C3077663}"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D5DB0-7E61-4A1B-BB3E-2E2DA0634DE4}" type="slidenum">
              <a:rPr lang="en-US" smtClean="0"/>
              <a:t>‹#›</a:t>
            </a:fld>
            <a:endParaRPr lang="en-US"/>
          </a:p>
        </p:txBody>
      </p:sp>
    </p:spTree>
    <p:extLst>
      <p:ext uri="{BB962C8B-B14F-4D97-AF65-F5344CB8AC3E}">
        <p14:creationId xmlns:p14="http://schemas.microsoft.com/office/powerpoint/2010/main" val="1767210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BA9C1D-189B-48F6-A098-1598C3077663}"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D5DB0-7E61-4A1B-BB3E-2E2DA0634DE4}" type="slidenum">
              <a:rPr lang="en-US" smtClean="0"/>
              <a:t>‹#›</a:t>
            </a:fld>
            <a:endParaRPr lang="en-US"/>
          </a:p>
        </p:txBody>
      </p:sp>
    </p:spTree>
    <p:extLst>
      <p:ext uri="{BB962C8B-B14F-4D97-AF65-F5344CB8AC3E}">
        <p14:creationId xmlns:p14="http://schemas.microsoft.com/office/powerpoint/2010/main" val="405580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BA9C1D-189B-48F6-A098-1598C3077663}"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D5DB0-7E61-4A1B-BB3E-2E2DA0634DE4}" type="slidenum">
              <a:rPr lang="en-US" smtClean="0"/>
              <a:t>‹#›</a:t>
            </a:fld>
            <a:endParaRPr lang="en-US"/>
          </a:p>
        </p:txBody>
      </p:sp>
    </p:spTree>
    <p:extLst>
      <p:ext uri="{BB962C8B-B14F-4D97-AF65-F5344CB8AC3E}">
        <p14:creationId xmlns:p14="http://schemas.microsoft.com/office/powerpoint/2010/main" val="254685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BA9C1D-189B-48F6-A098-1598C3077663}"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D5DB0-7E61-4A1B-BB3E-2E2DA0634DE4}" type="slidenum">
              <a:rPr lang="en-US" smtClean="0"/>
              <a:t>‹#›</a:t>
            </a:fld>
            <a:endParaRPr lang="en-US"/>
          </a:p>
        </p:txBody>
      </p:sp>
    </p:spTree>
    <p:extLst>
      <p:ext uri="{BB962C8B-B14F-4D97-AF65-F5344CB8AC3E}">
        <p14:creationId xmlns:p14="http://schemas.microsoft.com/office/powerpoint/2010/main" val="422678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A9C1D-189B-48F6-A098-1598C3077663}"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D5DB0-7E61-4A1B-BB3E-2E2DA0634DE4}" type="slidenum">
              <a:rPr lang="en-US" smtClean="0"/>
              <a:t>‹#›</a:t>
            </a:fld>
            <a:endParaRPr lang="en-US"/>
          </a:p>
        </p:txBody>
      </p:sp>
    </p:spTree>
    <p:extLst>
      <p:ext uri="{BB962C8B-B14F-4D97-AF65-F5344CB8AC3E}">
        <p14:creationId xmlns:p14="http://schemas.microsoft.com/office/powerpoint/2010/main" val="46276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A9C1D-189B-48F6-A098-1598C3077663}"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D5DB0-7E61-4A1B-BB3E-2E2DA0634DE4}" type="slidenum">
              <a:rPr lang="en-US" smtClean="0"/>
              <a:t>‹#›</a:t>
            </a:fld>
            <a:endParaRPr lang="en-US"/>
          </a:p>
        </p:txBody>
      </p:sp>
    </p:spTree>
    <p:extLst>
      <p:ext uri="{BB962C8B-B14F-4D97-AF65-F5344CB8AC3E}">
        <p14:creationId xmlns:p14="http://schemas.microsoft.com/office/powerpoint/2010/main" val="51042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A9C1D-189B-48F6-A098-1598C3077663}"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D5DB0-7E61-4A1B-BB3E-2E2DA0634DE4}" type="slidenum">
              <a:rPr lang="en-US" smtClean="0"/>
              <a:t>‹#›</a:t>
            </a:fld>
            <a:endParaRPr lang="en-US"/>
          </a:p>
        </p:txBody>
      </p:sp>
    </p:spTree>
    <p:extLst>
      <p:ext uri="{BB962C8B-B14F-4D97-AF65-F5344CB8AC3E}">
        <p14:creationId xmlns:p14="http://schemas.microsoft.com/office/powerpoint/2010/main" val="62120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A9C1D-189B-48F6-A098-1598C3077663}"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D5DB0-7E61-4A1B-BB3E-2E2DA0634DE4}" type="slidenum">
              <a:rPr lang="en-US" smtClean="0"/>
              <a:t>‹#›</a:t>
            </a:fld>
            <a:endParaRPr lang="en-US"/>
          </a:p>
        </p:txBody>
      </p:sp>
    </p:spTree>
    <p:extLst>
      <p:ext uri="{BB962C8B-B14F-4D97-AF65-F5344CB8AC3E}">
        <p14:creationId xmlns:p14="http://schemas.microsoft.com/office/powerpoint/2010/main" val="195033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75864309"/>
      </p:ext>
    </p:extLst>
  </p:cSld>
  <p:clrMapOvr>
    <a:masterClrMapping/>
  </p:clrMapOvr>
  <p:transition spd="slow" advClick="0" advTm="3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365939" y="828042"/>
            <a:ext cx="3155323" cy="523220"/>
          </a:xfrm>
          <a:prstGeom prst="rect">
            <a:avLst/>
          </a:prstGeom>
          <a:noFill/>
        </p:spPr>
        <p:txBody>
          <a:bodyPr wrap="square" rtlCol="0">
            <a:spAutoFit/>
          </a:bodyPr>
          <a:lstStyle/>
          <a:p>
            <a:r>
              <a:rPr lang="en-US" sz="2800" b="1" dirty="0">
                <a:solidFill>
                  <a:srgbClr val="0070C0"/>
                </a:solidFill>
                <a:latin typeface="Aharoni" panose="02010803020104030203" pitchFamily="2" charset="-79"/>
                <a:cs typeface="Aharoni" panose="02010803020104030203" pitchFamily="2" charset="-79"/>
              </a:rPr>
              <a:t>What is DevOps?</a:t>
            </a:r>
            <a:endParaRPr lang="en-US" sz="2800" dirty="0">
              <a:solidFill>
                <a:srgbClr val="0070C0"/>
              </a:solidFill>
              <a:latin typeface="Aharoni" panose="02010803020104030203" pitchFamily="2" charset="-79"/>
              <a:cs typeface="Aharoni" panose="02010803020104030203" pitchFamily="2" charset="-79"/>
            </a:endParaRPr>
          </a:p>
        </p:txBody>
      </p:sp>
      <p:sp>
        <p:nvSpPr>
          <p:cNvPr id="4" name="TextBox 3"/>
          <p:cNvSpPr txBox="1"/>
          <p:nvPr/>
        </p:nvSpPr>
        <p:spPr>
          <a:xfrm>
            <a:off x="1891048" y="1579287"/>
            <a:ext cx="8641724" cy="2677656"/>
          </a:xfrm>
          <a:prstGeom prst="rect">
            <a:avLst/>
          </a:prstGeom>
          <a:noFill/>
        </p:spPr>
        <p:txBody>
          <a:bodyPr wrap="square" rtlCol="0">
            <a:spAutoFit/>
          </a:bodyPr>
          <a:lstStyle/>
          <a:p>
            <a:pPr algn="just"/>
            <a:r>
              <a:rPr lang="en-US" sz="2400" dirty="0"/>
              <a:t>DevOps is a culture that you can adopt for continuous improvement. It will help you to bring your Developer and Operations Team to work together with ease. It is more related to communication, collaboration, feedback between different associate such as developers, testers, configuration management team etc. </a:t>
            </a:r>
            <a:r>
              <a:rPr lang="en-US" sz="2400" dirty="0" smtClean="0"/>
              <a:t>DevOps </a:t>
            </a:r>
            <a:r>
              <a:rPr lang="en-US" sz="2400" dirty="0"/>
              <a:t>Plays an important role to increase productivity of organization as a whole.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084" y="3593206"/>
            <a:ext cx="4262907" cy="3036769"/>
          </a:xfrm>
          <a:prstGeom prst="rect">
            <a:avLst/>
          </a:prstGeom>
        </p:spPr>
      </p:pic>
    </p:spTree>
    <p:extLst>
      <p:ext uri="{BB962C8B-B14F-4D97-AF65-F5344CB8AC3E}">
        <p14:creationId xmlns:p14="http://schemas.microsoft.com/office/powerpoint/2010/main" val="3259728174"/>
      </p:ext>
    </p:extLst>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219718" y="736961"/>
            <a:ext cx="6684135" cy="523220"/>
          </a:xfrm>
          <a:prstGeom prst="rect">
            <a:avLst/>
          </a:prstGeom>
          <a:noFill/>
        </p:spPr>
        <p:txBody>
          <a:bodyPr wrap="square" rtlCol="0">
            <a:spAutoFit/>
          </a:bodyPr>
          <a:lstStyle/>
          <a:p>
            <a:r>
              <a:rPr lang="en-US" sz="2800" b="1" dirty="0">
                <a:solidFill>
                  <a:srgbClr val="0070C0"/>
                </a:solidFill>
                <a:latin typeface="Aharoni" panose="02010803020104030203" pitchFamily="2" charset="-79"/>
                <a:cs typeface="Aharoni" panose="02010803020104030203" pitchFamily="2" charset="-79"/>
              </a:rPr>
              <a:t>Why everyone should learn DevOps?</a:t>
            </a:r>
            <a:endParaRPr lang="en-US" sz="2800" dirty="0">
              <a:solidFill>
                <a:srgbClr val="0070C0"/>
              </a:solidFill>
              <a:latin typeface="Aharoni" panose="02010803020104030203" pitchFamily="2" charset="-79"/>
              <a:cs typeface="Aharoni" panose="02010803020104030203" pitchFamily="2" charset="-79"/>
            </a:endParaRPr>
          </a:p>
        </p:txBody>
      </p:sp>
      <p:sp>
        <p:nvSpPr>
          <p:cNvPr id="4" name="TextBox 3"/>
          <p:cNvSpPr txBox="1"/>
          <p:nvPr/>
        </p:nvSpPr>
        <p:spPr>
          <a:xfrm>
            <a:off x="1324377" y="1393784"/>
            <a:ext cx="5615189" cy="461665"/>
          </a:xfrm>
          <a:prstGeom prst="rect">
            <a:avLst/>
          </a:prstGeom>
          <a:noFill/>
        </p:spPr>
        <p:txBody>
          <a:bodyPr wrap="square" rtlCol="0">
            <a:spAutoFit/>
          </a:bodyPr>
          <a:lstStyle/>
          <a:p>
            <a:r>
              <a:rPr lang="en-US" sz="2400" dirty="0">
                <a:latin typeface="Aharoni" panose="02010803020104030203" pitchFamily="2" charset="-79"/>
                <a:cs typeface="Aharoni" panose="02010803020104030203" pitchFamily="2" charset="-79"/>
              </a:rPr>
              <a:t>DevOps includes different Phases:</a:t>
            </a:r>
          </a:p>
        </p:txBody>
      </p:sp>
      <p:sp>
        <p:nvSpPr>
          <p:cNvPr id="5" name="TextBox 4"/>
          <p:cNvSpPr txBox="1"/>
          <p:nvPr/>
        </p:nvSpPr>
        <p:spPr>
          <a:xfrm>
            <a:off x="1324377" y="1989052"/>
            <a:ext cx="9543245" cy="443198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rgbClr val="0070C0"/>
                </a:solidFill>
              </a:rPr>
              <a:t>Continuous Integration</a:t>
            </a:r>
            <a:r>
              <a:rPr lang="en-US" sz="2400" dirty="0"/>
              <a:t>: It is more of a culture of integrating application code or source code into the source code repositories.</a:t>
            </a:r>
          </a:p>
          <a:p>
            <a:pPr marL="285750" indent="-285750" algn="just">
              <a:buFont typeface="Arial" panose="020B0604020202020204" pitchFamily="34" charset="0"/>
              <a:buChar char="•"/>
            </a:pPr>
            <a:r>
              <a:rPr lang="en-US" sz="2400" dirty="0">
                <a:solidFill>
                  <a:srgbClr val="0070C0"/>
                </a:solidFill>
              </a:rPr>
              <a:t>Continuous Testing</a:t>
            </a:r>
            <a:r>
              <a:rPr lang="en-US" sz="2400" dirty="0"/>
              <a:t> : Automated Testing or Unit testing to be more precise.</a:t>
            </a:r>
          </a:p>
          <a:p>
            <a:pPr marL="285750" indent="-285750" algn="just">
              <a:buFont typeface="Arial" panose="020B0604020202020204" pitchFamily="34" charset="0"/>
              <a:buChar char="•"/>
            </a:pPr>
            <a:r>
              <a:rPr lang="en-US" sz="2400" dirty="0">
                <a:solidFill>
                  <a:srgbClr val="0070C0"/>
                </a:solidFill>
              </a:rPr>
              <a:t>Continuous or Cloud Provisioning </a:t>
            </a:r>
            <a:r>
              <a:rPr lang="en-US" sz="2400" dirty="0"/>
              <a:t>: Virtual machines or cloud instance are highly available, flexible and pay per use.</a:t>
            </a:r>
          </a:p>
          <a:p>
            <a:pPr marL="285750" indent="-285750" algn="just">
              <a:buFont typeface="Arial" panose="020B0604020202020204" pitchFamily="34" charset="0"/>
              <a:buChar char="•"/>
            </a:pPr>
            <a:r>
              <a:rPr lang="en-US" sz="2400" dirty="0">
                <a:solidFill>
                  <a:srgbClr val="0070C0"/>
                </a:solidFill>
              </a:rPr>
              <a:t>Configuration Management</a:t>
            </a:r>
            <a:r>
              <a:rPr lang="en-US" sz="2400" dirty="0"/>
              <a:t>: Configuration Management is useful to make runtime environment ready in consistent manner across all the environments.</a:t>
            </a:r>
          </a:p>
          <a:p>
            <a:pPr marL="285750" indent="-285750" algn="just">
              <a:buFont typeface="Arial" panose="020B0604020202020204" pitchFamily="34" charset="0"/>
              <a:buChar char="•"/>
            </a:pPr>
            <a:r>
              <a:rPr lang="en-US" sz="2400" dirty="0">
                <a:solidFill>
                  <a:srgbClr val="0070C0"/>
                </a:solidFill>
              </a:rPr>
              <a:t>Continuous Delivery or Deployment</a:t>
            </a:r>
            <a:r>
              <a:rPr lang="en-US" sz="2400" dirty="0"/>
              <a:t>: Continuous Delivery or Continuous Deployment is terms which used loosely in day to day use.</a:t>
            </a:r>
          </a:p>
          <a:p>
            <a:pPr algn="just"/>
            <a:endParaRPr lang="en-US" dirty="0"/>
          </a:p>
        </p:txBody>
      </p:sp>
    </p:spTree>
    <p:extLst>
      <p:ext uri="{BB962C8B-B14F-4D97-AF65-F5344CB8AC3E}">
        <p14:creationId xmlns:p14="http://schemas.microsoft.com/office/powerpoint/2010/main" val="3169713886"/>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850523" y="1004553"/>
            <a:ext cx="6490953" cy="523220"/>
          </a:xfrm>
          <a:prstGeom prst="rect">
            <a:avLst/>
          </a:prstGeom>
          <a:noFill/>
        </p:spPr>
        <p:txBody>
          <a:bodyPr wrap="square" rtlCol="0">
            <a:spAutoFit/>
          </a:bodyPr>
          <a:lstStyle/>
          <a:p>
            <a:r>
              <a:rPr lang="en-US" sz="2800" b="1" dirty="0">
                <a:solidFill>
                  <a:srgbClr val="0070C0"/>
                </a:solidFill>
                <a:latin typeface="Aharoni" panose="02010803020104030203" pitchFamily="2" charset="-79"/>
                <a:cs typeface="Aharoni" panose="02010803020104030203" pitchFamily="2" charset="-79"/>
              </a:rPr>
              <a:t>How right DevOps training will help?</a:t>
            </a:r>
            <a:endParaRPr lang="en-US" sz="2800" dirty="0">
              <a:solidFill>
                <a:srgbClr val="0070C0"/>
              </a:solidFill>
              <a:latin typeface="Aharoni" panose="02010803020104030203" pitchFamily="2" charset="-79"/>
              <a:cs typeface="Aharoni" panose="02010803020104030203" pitchFamily="2" charset="-79"/>
            </a:endParaRPr>
          </a:p>
        </p:txBody>
      </p:sp>
      <p:sp>
        <p:nvSpPr>
          <p:cNvPr id="4" name="TextBox 3"/>
          <p:cNvSpPr txBox="1"/>
          <p:nvPr/>
        </p:nvSpPr>
        <p:spPr>
          <a:xfrm>
            <a:off x="1841679" y="1751527"/>
            <a:ext cx="9131121" cy="3785652"/>
          </a:xfrm>
          <a:prstGeom prst="rect">
            <a:avLst/>
          </a:prstGeom>
          <a:noFill/>
        </p:spPr>
        <p:txBody>
          <a:bodyPr wrap="square" rtlCol="0">
            <a:spAutoFit/>
          </a:bodyPr>
          <a:lstStyle/>
          <a:p>
            <a:pPr algn="just"/>
            <a:r>
              <a:rPr lang="en-US" sz="2400" dirty="0"/>
              <a:t>In last 4-5 years , I assumes that everyone needs DevOps to increase his productivity and complete their work in fast and automated way. you can check the adoption rate of using </a:t>
            </a:r>
            <a:r>
              <a:rPr lang="en-US" sz="2400" dirty="0" smtClean="0"/>
              <a:t>DevOps </a:t>
            </a:r>
            <a:r>
              <a:rPr lang="en-US" sz="2400" dirty="0"/>
              <a:t>in IT industry which is increasing day by day. Whether you are from IT background or not but you can Learn DevOps. </a:t>
            </a:r>
            <a:endParaRPr lang="en-US" sz="2400" dirty="0" smtClean="0"/>
          </a:p>
          <a:p>
            <a:pPr algn="just"/>
            <a:r>
              <a:rPr lang="en-US" sz="2400" dirty="0" smtClean="0"/>
              <a:t>The </a:t>
            </a:r>
            <a:r>
              <a:rPr lang="en-US" sz="2400" dirty="0"/>
              <a:t>demand of DevOps Engineers are increasing, and it will also increase in future because there are few people who understand it and have the skills to implement and work according to it. It provides you multiple tools to increase your ability and work process that will help your organization to increase productivity.</a:t>
            </a:r>
          </a:p>
        </p:txBody>
      </p:sp>
    </p:spTree>
    <p:extLst>
      <p:ext uri="{BB962C8B-B14F-4D97-AF65-F5344CB8AC3E}">
        <p14:creationId xmlns:p14="http://schemas.microsoft.com/office/powerpoint/2010/main" val="1381178009"/>
      </p:ext>
    </p:extLst>
  </p:cSld>
  <p:clrMapOvr>
    <a:masterClrMapping/>
  </p:clrMapOvr>
  <mc:AlternateContent xmlns:mc="http://schemas.openxmlformats.org/markup-compatibility/2006">
    <mc:Choice xmlns:p14="http://schemas.microsoft.com/office/powerpoint/2010/main" Requires="p14">
      <p:transition spd="slow" p14:dur="2000" advClick="0" advTm="8000"/>
    </mc:Choice>
    <mc:Fallback>
      <p:transition spd="slow"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004551" y="1120461"/>
            <a:ext cx="10612191" cy="461665"/>
          </a:xfrm>
          <a:prstGeom prst="rect">
            <a:avLst/>
          </a:prstGeom>
          <a:noFill/>
        </p:spPr>
        <p:txBody>
          <a:bodyPr wrap="square" rtlCol="0">
            <a:spAutoFit/>
          </a:bodyPr>
          <a:lstStyle/>
          <a:p>
            <a:r>
              <a:rPr lang="en-US" sz="2400" b="1" dirty="0">
                <a:solidFill>
                  <a:srgbClr val="0070C0"/>
                </a:solidFill>
                <a:latin typeface="Aharoni" panose="02010803020104030203" pitchFamily="2" charset="-79"/>
                <a:cs typeface="Aharoni" panose="02010803020104030203" pitchFamily="2" charset="-79"/>
              </a:rPr>
              <a:t>Who is the corporate trainer for DevOps Training by DevOpsSchool.com</a:t>
            </a:r>
            <a:endParaRPr lang="en-US" sz="2400" dirty="0">
              <a:solidFill>
                <a:srgbClr val="0070C0"/>
              </a:solidFill>
              <a:latin typeface="Aharoni" panose="02010803020104030203" pitchFamily="2" charset="-79"/>
              <a:cs typeface="Aharoni" panose="02010803020104030203" pitchFamily="2" charset="-79"/>
            </a:endParaRPr>
          </a:p>
        </p:txBody>
      </p:sp>
      <p:sp>
        <p:nvSpPr>
          <p:cNvPr id="4" name="TextBox 3"/>
          <p:cNvSpPr txBox="1"/>
          <p:nvPr/>
        </p:nvSpPr>
        <p:spPr>
          <a:xfrm>
            <a:off x="1146218" y="1803042"/>
            <a:ext cx="10328856" cy="4154984"/>
          </a:xfrm>
          <a:prstGeom prst="rect">
            <a:avLst/>
          </a:prstGeom>
          <a:noFill/>
        </p:spPr>
        <p:txBody>
          <a:bodyPr wrap="square" rtlCol="0">
            <a:spAutoFit/>
          </a:bodyPr>
          <a:lstStyle/>
          <a:p>
            <a:pPr algn="just"/>
            <a:r>
              <a:rPr lang="en-US" sz="2400" dirty="0"/>
              <a:t>DevOpsSchool is the right place to learn and gain training from DevOps experts, where you can find nearly 70 tools at one place. You can easily join their online training and improve your skill-set. You will find their course content industry relevant that is designed by DevOps Experts. They are vastly experienced having </a:t>
            </a:r>
            <a:r>
              <a:rPr lang="en-US" sz="2400" dirty="0" smtClean="0"/>
              <a:t>experience </a:t>
            </a:r>
            <a:r>
              <a:rPr lang="en-US" sz="2400" dirty="0"/>
              <a:t>of more than 15 years. </a:t>
            </a:r>
            <a:endParaRPr lang="en-US" sz="2400" dirty="0"/>
          </a:p>
          <a:p>
            <a:pPr algn="just"/>
            <a:r>
              <a:rPr lang="en-US" sz="2400" dirty="0" smtClean="0"/>
              <a:t>In </a:t>
            </a:r>
            <a:r>
              <a:rPr lang="en-US" sz="2400" dirty="0"/>
              <a:t>their latest course curriculum you will find trending tools like chef, puppet, jenkins, datadog, terraform etc. DevOpsSchool also provides self learning videos, ppts , pdfs and Quizes, these benefits can be accessed by participants from anywhere. It will also provide you assignments and real time scenario based projects. And if you have any query then you can also post your questions on their facebook, linkedin and twitter groups.</a:t>
            </a:r>
          </a:p>
        </p:txBody>
      </p:sp>
    </p:spTree>
    <p:extLst>
      <p:ext uri="{BB962C8B-B14F-4D97-AF65-F5344CB8AC3E}">
        <p14:creationId xmlns:p14="http://schemas.microsoft.com/office/powerpoint/2010/main" val="1486001057"/>
      </p:ext>
    </p:extLst>
  </p:cSld>
  <p:clrMapOvr>
    <a:masterClrMapping/>
  </p:clrMapOvr>
  <mc:AlternateContent xmlns:mc="http://schemas.openxmlformats.org/markup-compatibility/2006">
    <mc:Choice xmlns:p14="http://schemas.microsoft.com/office/powerpoint/2010/main" Requires="p14">
      <p:transition spd="slow" p14:dur="1500" advClick="0" advTm="10000">
        <p:split orient="vert"/>
      </p:transition>
    </mc:Choice>
    <mc:Fallback>
      <p:transition spd="slow" advClick="0" advTm="10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431699" y="836415"/>
            <a:ext cx="9375819" cy="523220"/>
          </a:xfrm>
          <a:prstGeom prst="rect">
            <a:avLst/>
          </a:prstGeom>
          <a:noFill/>
        </p:spPr>
        <p:txBody>
          <a:bodyPr wrap="square" rtlCol="0">
            <a:spAutoFit/>
          </a:bodyPr>
          <a:lstStyle/>
          <a:p>
            <a:r>
              <a:rPr lang="en-US" sz="2800" b="1" dirty="0">
                <a:solidFill>
                  <a:srgbClr val="0070C0"/>
                </a:solidFill>
                <a:latin typeface="Aharoni" panose="02010803020104030203" pitchFamily="2" charset="-79"/>
                <a:cs typeface="Aharoni" panose="02010803020104030203" pitchFamily="2" charset="-79"/>
              </a:rPr>
              <a:t>How DevOps Training Will help:</a:t>
            </a:r>
            <a:endParaRPr lang="en-US" sz="2800" dirty="0">
              <a:solidFill>
                <a:srgbClr val="0070C0"/>
              </a:solidFill>
              <a:latin typeface="Aharoni" panose="02010803020104030203" pitchFamily="2" charset="-79"/>
              <a:cs typeface="Aharoni" panose="02010803020104030203" pitchFamily="2" charset="-79"/>
            </a:endParaRPr>
          </a:p>
        </p:txBody>
      </p:sp>
      <p:sp>
        <p:nvSpPr>
          <p:cNvPr id="4" name="TextBox 3"/>
          <p:cNvSpPr txBox="1"/>
          <p:nvPr/>
        </p:nvSpPr>
        <p:spPr>
          <a:xfrm>
            <a:off x="1275008" y="1455313"/>
            <a:ext cx="10097037"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a:t>If you have DevOps skills then you can join any multinational companies.</a:t>
            </a:r>
          </a:p>
          <a:p>
            <a:endParaRPr lang="en-US" dirty="0"/>
          </a:p>
        </p:txBody>
      </p:sp>
      <p:sp>
        <p:nvSpPr>
          <p:cNvPr id="5" name="TextBox 4"/>
          <p:cNvSpPr txBox="1"/>
          <p:nvPr/>
        </p:nvSpPr>
        <p:spPr>
          <a:xfrm>
            <a:off x="1275008" y="2022642"/>
            <a:ext cx="9491730"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a:t>It will help you to accelerate your career growth.</a:t>
            </a:r>
          </a:p>
          <a:p>
            <a:endParaRPr lang="en-US" dirty="0"/>
          </a:p>
        </p:txBody>
      </p:sp>
      <p:sp>
        <p:nvSpPr>
          <p:cNvPr id="6" name="TextBox 5"/>
          <p:cNvSpPr txBox="1"/>
          <p:nvPr/>
        </p:nvSpPr>
        <p:spPr>
          <a:xfrm>
            <a:off x="1275008" y="2580330"/>
            <a:ext cx="9906000" cy="110799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It will help you to understand the concept of monitoring and logging, implement virtualization concepts, understand the CI and CD.</a:t>
            </a:r>
          </a:p>
          <a:p>
            <a:pPr algn="just"/>
            <a:endParaRPr lang="en-US" dirty="0"/>
          </a:p>
        </p:txBody>
      </p:sp>
      <p:sp>
        <p:nvSpPr>
          <p:cNvPr id="7" name="TextBox 6"/>
          <p:cNvSpPr txBox="1"/>
          <p:nvPr/>
        </p:nvSpPr>
        <p:spPr>
          <a:xfrm>
            <a:off x="1275008" y="3429000"/>
            <a:ext cx="10573555" cy="738664"/>
          </a:xfrm>
          <a:prstGeom prst="rect">
            <a:avLst/>
          </a:prstGeom>
          <a:noFill/>
        </p:spPr>
        <p:txBody>
          <a:bodyPr wrap="square" rtlCol="0">
            <a:spAutoFit/>
          </a:bodyPr>
          <a:lstStyle/>
          <a:p>
            <a:pPr marL="285750" indent="-285750">
              <a:buFont typeface="Arial" panose="020B0604020202020204" pitchFamily="34" charset="0"/>
              <a:buChar char="•"/>
            </a:pPr>
            <a:r>
              <a:rPr lang="en-US" sz="2400" dirty="0"/>
              <a:t>Get rid of Silos and bring a sense of shared responsibility within the organization.</a:t>
            </a:r>
          </a:p>
          <a:p>
            <a:endParaRPr lang="en-US" dirty="0"/>
          </a:p>
        </p:txBody>
      </p:sp>
      <p:sp>
        <p:nvSpPr>
          <p:cNvPr id="8" name="TextBox 7"/>
          <p:cNvSpPr txBox="1"/>
          <p:nvPr/>
        </p:nvSpPr>
        <p:spPr>
          <a:xfrm>
            <a:off x="1326524" y="4194204"/>
            <a:ext cx="10045521" cy="523220"/>
          </a:xfrm>
          <a:prstGeom prst="rect">
            <a:avLst/>
          </a:prstGeom>
          <a:noFill/>
        </p:spPr>
        <p:txBody>
          <a:bodyPr wrap="square" rtlCol="0">
            <a:spAutoFit/>
          </a:bodyPr>
          <a:lstStyle/>
          <a:p>
            <a:r>
              <a:rPr lang="en-US" sz="2800" b="1" dirty="0">
                <a:solidFill>
                  <a:srgbClr val="0070C0"/>
                </a:solidFill>
              </a:rPr>
              <a:t>What are the Location of DevOps Training by DevOpsSchool.com?</a:t>
            </a:r>
            <a:endParaRPr lang="en-US" sz="2800" dirty="0">
              <a:solidFill>
                <a:srgbClr val="0070C0"/>
              </a:solidFill>
            </a:endParaRPr>
          </a:p>
        </p:txBody>
      </p:sp>
      <p:sp>
        <p:nvSpPr>
          <p:cNvPr id="9" name="TextBox 8"/>
          <p:cNvSpPr txBox="1"/>
          <p:nvPr/>
        </p:nvSpPr>
        <p:spPr>
          <a:xfrm>
            <a:off x="1430627" y="4882012"/>
            <a:ext cx="9594761" cy="830997"/>
          </a:xfrm>
          <a:prstGeom prst="rect">
            <a:avLst/>
          </a:prstGeom>
          <a:noFill/>
        </p:spPr>
        <p:txBody>
          <a:bodyPr wrap="square" rtlCol="0">
            <a:spAutoFit/>
          </a:bodyPr>
          <a:lstStyle/>
          <a:p>
            <a:pPr algn="just"/>
            <a:r>
              <a:rPr lang="en-US" sz="2400" dirty="0"/>
              <a:t>DevOpsSchool provides you the DevOps Training in </a:t>
            </a:r>
            <a:r>
              <a:rPr lang="en-US" sz="2400" dirty="0" smtClean="0"/>
              <a:t>different </a:t>
            </a:r>
            <a:r>
              <a:rPr lang="en-US" sz="2400" dirty="0"/>
              <a:t>cities like Bangalore, Pune, </a:t>
            </a:r>
            <a:r>
              <a:rPr lang="en-US" sz="2400" dirty="0" smtClean="0"/>
              <a:t>Hyderabad </a:t>
            </a:r>
            <a:r>
              <a:rPr lang="en-US" sz="2400" dirty="0"/>
              <a:t>etc.</a:t>
            </a:r>
          </a:p>
        </p:txBody>
      </p:sp>
    </p:spTree>
    <p:extLst>
      <p:ext uri="{BB962C8B-B14F-4D97-AF65-F5344CB8AC3E}">
        <p14:creationId xmlns:p14="http://schemas.microsoft.com/office/powerpoint/2010/main" val="323176891"/>
      </p:ext>
    </p:extLst>
  </p:cSld>
  <p:clrMapOvr>
    <a:masterClrMapping/>
  </p:clrMapOvr>
  <p:transition spd="slow" advClick="0" advTm="8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3050632" y="668560"/>
            <a:ext cx="6811480" cy="523220"/>
          </a:xfrm>
          <a:prstGeom prst="rect">
            <a:avLst/>
          </a:prstGeom>
        </p:spPr>
        <p:txBody>
          <a:bodyPr wrap="none">
            <a:spAutoFit/>
          </a:bodyPr>
          <a:lstStyle/>
          <a:p>
            <a:r>
              <a:rPr lang="en-US" sz="2800" dirty="0" smtClean="0">
                <a:solidFill>
                  <a:srgbClr val="C00000"/>
                </a:solidFill>
                <a:latin typeface="Aharoni" panose="02010803020104030203" pitchFamily="2" charset="-79"/>
                <a:cs typeface="Aharoni" panose="02010803020104030203" pitchFamily="2" charset="-79"/>
              </a:rPr>
              <a:t>Qualities DevOps trainers should have:</a:t>
            </a:r>
            <a:endParaRPr lang="en-US" sz="2800" dirty="0">
              <a:solidFill>
                <a:srgbClr val="C00000"/>
              </a:solidFill>
              <a:latin typeface="Aharoni" panose="02010803020104030203" pitchFamily="2" charset="-79"/>
              <a:cs typeface="Aharoni" panose="02010803020104030203" pitchFamily="2" charset="-79"/>
            </a:endParaRPr>
          </a:p>
        </p:txBody>
      </p:sp>
      <p:sp>
        <p:nvSpPr>
          <p:cNvPr id="4" name="Rectangle 3"/>
          <p:cNvSpPr/>
          <p:nvPr/>
        </p:nvSpPr>
        <p:spPr>
          <a:xfrm>
            <a:off x="1286577" y="1328931"/>
            <a:ext cx="10339589" cy="830997"/>
          </a:xfrm>
          <a:prstGeom prst="rect">
            <a:avLst/>
          </a:prstGeom>
        </p:spPr>
        <p:txBody>
          <a:bodyPr wrap="square">
            <a:spAutoFit/>
          </a:bodyPr>
          <a:lstStyle/>
          <a:p>
            <a:pPr marL="285750" indent="-285750">
              <a:buFont typeface="Arial" panose="020B0604020202020204" pitchFamily="34" charset="0"/>
              <a:buChar char="•"/>
            </a:pPr>
            <a:r>
              <a:rPr lang="en-US" sz="2400" dirty="0" smtClean="0"/>
              <a:t>A good trainer knows the material, lives it, breathes it, and can infuse their own experience into it.</a:t>
            </a:r>
            <a:endParaRPr lang="en-US" sz="2400" dirty="0"/>
          </a:p>
        </p:txBody>
      </p:sp>
      <p:sp>
        <p:nvSpPr>
          <p:cNvPr id="5" name="TextBox 4"/>
          <p:cNvSpPr txBox="1"/>
          <p:nvPr/>
        </p:nvSpPr>
        <p:spPr>
          <a:xfrm>
            <a:off x="1246630" y="2297079"/>
            <a:ext cx="10339589"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good trainer makes delivering a class look easy and seamless.</a:t>
            </a:r>
          </a:p>
          <a:p>
            <a:endParaRPr lang="en-US" dirty="0"/>
          </a:p>
        </p:txBody>
      </p:sp>
      <p:sp>
        <p:nvSpPr>
          <p:cNvPr id="6" name="TextBox 5"/>
          <p:cNvSpPr txBox="1"/>
          <p:nvPr/>
        </p:nvSpPr>
        <p:spPr>
          <a:xfrm>
            <a:off x="1246630" y="2889068"/>
            <a:ext cx="10367493"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great trainer is attuned to his or her own energy level and that of the class.</a:t>
            </a:r>
          </a:p>
          <a:p>
            <a:endParaRPr lang="en-US" dirty="0"/>
          </a:p>
        </p:txBody>
      </p:sp>
      <p:sp>
        <p:nvSpPr>
          <p:cNvPr id="7" name="Rectangle 6"/>
          <p:cNvSpPr/>
          <p:nvPr/>
        </p:nvSpPr>
        <p:spPr>
          <a:xfrm>
            <a:off x="1286577" y="3488859"/>
            <a:ext cx="10339589" cy="830997"/>
          </a:xfrm>
          <a:prstGeom prst="rect">
            <a:avLst/>
          </a:prstGeom>
        </p:spPr>
        <p:txBody>
          <a:bodyPr wrap="square">
            <a:spAutoFit/>
          </a:bodyPr>
          <a:lstStyle/>
          <a:p>
            <a:pPr marL="342900" indent="-342900">
              <a:buFont typeface="Arial" panose="020B0604020202020204" pitchFamily="34" charset="0"/>
              <a:buChar char="•"/>
            </a:pPr>
            <a:r>
              <a:rPr lang="en-US" sz="2400" dirty="0" smtClean="0"/>
              <a:t>Because trainers are role Models, they should be mature, confident and enthusiastic.</a:t>
            </a:r>
            <a:endParaRPr lang="en-US" sz="2400" dirty="0"/>
          </a:p>
        </p:txBody>
      </p:sp>
      <p:sp>
        <p:nvSpPr>
          <p:cNvPr id="8" name="Rectangle 7"/>
          <p:cNvSpPr/>
          <p:nvPr/>
        </p:nvSpPr>
        <p:spPr>
          <a:xfrm>
            <a:off x="1244968" y="4368201"/>
            <a:ext cx="10603595" cy="830997"/>
          </a:xfrm>
          <a:prstGeom prst="rect">
            <a:avLst/>
          </a:prstGeom>
        </p:spPr>
        <p:txBody>
          <a:bodyPr wrap="square">
            <a:spAutoFit/>
          </a:bodyPr>
          <a:lstStyle/>
          <a:p>
            <a:pPr marL="342900" indent="-342900">
              <a:buFont typeface="Arial" panose="020B0604020202020204" pitchFamily="34" charset="0"/>
              <a:buChar char="•"/>
            </a:pPr>
            <a:r>
              <a:rPr lang="en-US" sz="2400" dirty="0" smtClean="0"/>
              <a:t>Readiness to allow and encourage participants to learn from themselves and the class in order to create as many organic learning moments as possible.</a:t>
            </a:r>
            <a:endParaRPr lang="en-US" sz="2400" dirty="0"/>
          </a:p>
        </p:txBody>
      </p:sp>
    </p:spTree>
    <p:extLst>
      <p:ext uri="{BB962C8B-B14F-4D97-AF65-F5344CB8AC3E}">
        <p14:creationId xmlns:p14="http://schemas.microsoft.com/office/powerpoint/2010/main" val="3462062979"/>
      </p:ext>
    </p:extLst>
  </p:cSld>
  <p:clrMapOvr>
    <a:masterClrMapping/>
  </p:clrMapOvr>
  <mc:AlternateContent xmlns:mc="http://schemas.openxmlformats.org/markup-compatibility/2006">
    <mc:Choice xmlns:p14="http://schemas.microsoft.com/office/powerpoint/2010/main" Requires="p14">
      <p:transition spd="slow" p14:dur="2000" advClick="0" advTm="8000"/>
    </mc:Choice>
    <mc:Fallback>
      <p:transition spd="slow"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3013656" y="1741764"/>
            <a:ext cx="7634832" cy="830997"/>
          </a:xfrm>
          <a:prstGeom prst="rect">
            <a:avLst/>
          </a:prstGeom>
        </p:spPr>
        <p:txBody>
          <a:bodyPr wrap="square">
            <a:spAutoFit/>
          </a:bodyPr>
          <a:lstStyle/>
          <a:p>
            <a:r>
              <a:rPr lang="en-US" sz="2400" dirty="0" smtClean="0"/>
              <a:t>       For DevOps Related Videos, Learning Materials, </a:t>
            </a:r>
          </a:p>
          <a:p>
            <a:r>
              <a:rPr lang="en-US" sz="2400" dirty="0" smtClean="0"/>
              <a:t>DevOps Course Training, Technical Support or many more.</a:t>
            </a:r>
            <a:endParaRPr lang="en-US" sz="2400" dirty="0"/>
          </a:p>
        </p:txBody>
      </p:sp>
      <p:sp>
        <p:nvSpPr>
          <p:cNvPr id="4" name="TextBox 3"/>
          <p:cNvSpPr txBox="1"/>
          <p:nvPr/>
        </p:nvSpPr>
        <p:spPr>
          <a:xfrm>
            <a:off x="4102701" y="2803784"/>
            <a:ext cx="4624471" cy="523220"/>
          </a:xfrm>
          <a:prstGeom prst="rect">
            <a:avLst/>
          </a:prstGeom>
          <a:noFill/>
        </p:spPr>
        <p:txBody>
          <a:bodyPr wrap="none" rtlCol="0">
            <a:spAutoFit/>
          </a:bodyPr>
          <a:lstStyle/>
          <a:p>
            <a:r>
              <a:rPr lang="en-US" sz="2800" dirty="0">
                <a:solidFill>
                  <a:srgbClr val="0070C0"/>
                </a:solidFill>
                <a:latin typeface="Aharoni" panose="02010803020104030203" pitchFamily="2" charset="-79"/>
                <a:cs typeface="Aharoni" panose="02010803020104030203" pitchFamily="2" charset="-79"/>
              </a:rPr>
              <a:t>Call us </a:t>
            </a:r>
            <a:r>
              <a:rPr lang="en-US" sz="2800" dirty="0" smtClean="0">
                <a:solidFill>
                  <a:srgbClr val="0070C0"/>
                </a:solidFill>
                <a:latin typeface="Aharoni" panose="02010803020104030203" pitchFamily="2" charset="-79"/>
                <a:cs typeface="Aharoni" panose="02010803020104030203" pitchFamily="2" charset="-79"/>
              </a:rPr>
              <a:t>on:</a:t>
            </a:r>
            <a:r>
              <a:rPr lang="en-US" dirty="0" smtClean="0">
                <a:solidFill>
                  <a:srgbClr val="0070C0"/>
                </a:solidFill>
              </a:rPr>
              <a:t> </a:t>
            </a:r>
            <a:r>
              <a:rPr lang="en-US" sz="2800" dirty="0">
                <a:latin typeface="Franklin Gothic Demi Cond" panose="020B0706030402020204" pitchFamily="34" charset="0"/>
              </a:rPr>
              <a:t>+91 700 483 5930 </a:t>
            </a:r>
          </a:p>
        </p:txBody>
      </p:sp>
      <p:sp>
        <p:nvSpPr>
          <p:cNvPr id="7" name="Rectangle 6"/>
          <p:cNvSpPr/>
          <p:nvPr/>
        </p:nvSpPr>
        <p:spPr>
          <a:xfrm>
            <a:off x="3499219" y="3789049"/>
            <a:ext cx="6347981" cy="523220"/>
          </a:xfrm>
          <a:prstGeom prst="rect">
            <a:avLst/>
          </a:prstGeom>
        </p:spPr>
        <p:txBody>
          <a:bodyPr wrap="square">
            <a:spAutoFit/>
          </a:bodyPr>
          <a:lstStyle/>
          <a:p>
            <a:r>
              <a:rPr lang="en-US" sz="2800" dirty="0" smtClean="0">
                <a:solidFill>
                  <a:srgbClr val="0070C0"/>
                </a:solidFill>
                <a:latin typeface="Aharoni" panose="02010803020104030203" pitchFamily="2" charset="-79"/>
                <a:cs typeface="Aharoni" panose="02010803020104030203" pitchFamily="2" charset="-79"/>
              </a:rPr>
              <a:t>Website:</a:t>
            </a:r>
            <a:r>
              <a:rPr lang="en-US" sz="2800" dirty="0" smtClean="0">
                <a:latin typeface="Aharoni" panose="02010803020104030203" pitchFamily="2" charset="-79"/>
                <a:cs typeface="Aharoni" panose="02010803020104030203" pitchFamily="2" charset="-79"/>
              </a:rPr>
              <a:t> www.DevOpsSchool.com</a:t>
            </a:r>
            <a:endParaRPr lang="en-US" sz="2800" dirty="0">
              <a:latin typeface="Aharoni" panose="02010803020104030203" pitchFamily="2" charset="-79"/>
              <a:cs typeface="Aharoni" panose="02010803020104030203" pitchFamily="2" charset="-79"/>
            </a:endParaRPr>
          </a:p>
        </p:txBody>
      </p:sp>
      <p:sp>
        <p:nvSpPr>
          <p:cNvPr id="8" name="Rectangle 7"/>
          <p:cNvSpPr/>
          <p:nvPr/>
        </p:nvSpPr>
        <p:spPr>
          <a:xfrm>
            <a:off x="3499219" y="3265829"/>
            <a:ext cx="5953874" cy="523220"/>
          </a:xfrm>
          <a:prstGeom prst="rect">
            <a:avLst/>
          </a:prstGeom>
        </p:spPr>
        <p:txBody>
          <a:bodyPr wrap="none">
            <a:spAutoFit/>
          </a:bodyPr>
          <a:lstStyle/>
          <a:p>
            <a:r>
              <a:rPr lang="en-US" sz="2800" dirty="0" smtClean="0">
                <a:solidFill>
                  <a:srgbClr val="0070C0"/>
                </a:solidFill>
                <a:latin typeface="Aharoni" panose="02010803020104030203" pitchFamily="2" charset="-79"/>
                <a:cs typeface="Aharoni" panose="02010803020104030203" pitchFamily="2" charset="-79"/>
              </a:rPr>
              <a:t>Email:</a:t>
            </a:r>
            <a:r>
              <a:rPr lang="en-US" sz="2800" dirty="0" smtClean="0">
                <a:latin typeface="Aharoni" panose="02010803020104030203" pitchFamily="2" charset="-79"/>
                <a:cs typeface="Aharoni" panose="02010803020104030203" pitchFamily="2" charset="-79"/>
              </a:rPr>
              <a:t> Contact@DevopsSchool.com</a:t>
            </a:r>
            <a:endParaRPr lang="en-US" sz="2800" dirty="0">
              <a:latin typeface="Aharoni" panose="02010803020104030203" pitchFamily="2" charset="-79"/>
              <a:cs typeface="Aharoni" panose="02010803020104030203" pitchFamily="2" charset="-79"/>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219" y="278862"/>
            <a:ext cx="5581332" cy="154377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099" y="4669720"/>
            <a:ext cx="5027674" cy="1287682"/>
          </a:xfrm>
          <a:prstGeom prst="rect">
            <a:avLst/>
          </a:prstGeom>
        </p:spPr>
      </p:pic>
    </p:spTree>
    <p:extLst>
      <p:ext uri="{BB962C8B-B14F-4D97-AF65-F5344CB8AC3E}">
        <p14:creationId xmlns:p14="http://schemas.microsoft.com/office/powerpoint/2010/main" val="3240180643"/>
      </p:ext>
    </p:extLst>
  </p:cSld>
  <p:clrMapOvr>
    <a:masterClrMapping/>
  </p:clrMapOvr>
  <mc:AlternateContent xmlns:mc="http://schemas.openxmlformats.org/markup-compatibility/2006">
    <mc:Choice xmlns:p14="http://schemas.microsoft.com/office/powerpoint/2010/main" Requires="p14">
      <p:transition spd="slow" p14:dur="4000" advTm="6000">
        <p14:vortex dir="r"/>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679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Arial</vt:lpstr>
      <vt:lpstr>Calibri</vt:lpstr>
      <vt:lpstr>Calibri Light</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8</cp:revision>
  <dcterms:created xsi:type="dcterms:W3CDTF">2019-01-11T12:51:14Z</dcterms:created>
  <dcterms:modified xsi:type="dcterms:W3CDTF">2019-01-23T07:29:04Z</dcterms:modified>
</cp:coreProperties>
</file>