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E1CB05-74E9-4EA1-9DAE-B105F95F92D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347519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1CB05-74E9-4EA1-9DAE-B105F95F92D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62435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1CB05-74E9-4EA1-9DAE-B105F95F92D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131302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1CB05-74E9-4EA1-9DAE-B105F95F92D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351044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E1CB05-74E9-4EA1-9DAE-B105F95F92D1}"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24989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E1CB05-74E9-4EA1-9DAE-B105F95F92D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232357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E1CB05-74E9-4EA1-9DAE-B105F95F92D1}"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326535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E1CB05-74E9-4EA1-9DAE-B105F95F92D1}"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16772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1CB05-74E9-4EA1-9DAE-B105F95F92D1}"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146999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1CB05-74E9-4EA1-9DAE-B105F95F92D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396491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1CB05-74E9-4EA1-9DAE-B105F95F92D1}"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6E0AB-2733-4B38-ADE0-47BCB3A887AC}" type="slidenum">
              <a:rPr lang="en-US" smtClean="0"/>
              <a:t>‹#›</a:t>
            </a:fld>
            <a:endParaRPr lang="en-US"/>
          </a:p>
        </p:txBody>
      </p:sp>
    </p:spTree>
    <p:extLst>
      <p:ext uri="{BB962C8B-B14F-4D97-AF65-F5344CB8AC3E}">
        <p14:creationId xmlns:p14="http://schemas.microsoft.com/office/powerpoint/2010/main" val="371779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1CB05-74E9-4EA1-9DAE-B105F95F92D1}"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6E0AB-2733-4B38-ADE0-47BCB3A887AC}" type="slidenum">
              <a:rPr lang="en-US" smtClean="0"/>
              <a:t>‹#›</a:t>
            </a:fld>
            <a:endParaRPr lang="en-US"/>
          </a:p>
        </p:txBody>
      </p:sp>
    </p:spTree>
    <p:extLst>
      <p:ext uri="{BB962C8B-B14F-4D97-AF65-F5344CB8AC3E}">
        <p14:creationId xmlns:p14="http://schemas.microsoft.com/office/powerpoint/2010/main" val="394091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7933386" y="1944710"/>
            <a:ext cx="2962141" cy="901521"/>
          </a:xfrm>
          <a:prstGeom prst="rect">
            <a:avLst/>
          </a:prstGeom>
          <a:noFill/>
        </p:spPr>
        <p:txBody>
          <a:bodyPr wrap="square" rtlCol="0">
            <a:spAutoFit/>
          </a:bodyPr>
          <a:lstStyle/>
          <a:p>
            <a:endParaRPr lang="en-US" dirty="0"/>
          </a:p>
        </p:txBody>
      </p:sp>
      <p:sp>
        <p:nvSpPr>
          <p:cNvPr id="4" name="TextBox 3"/>
          <p:cNvSpPr txBox="1"/>
          <p:nvPr/>
        </p:nvSpPr>
        <p:spPr>
          <a:xfrm>
            <a:off x="7323786" y="2266682"/>
            <a:ext cx="4868214" cy="2123658"/>
          </a:xfrm>
          <a:prstGeom prst="rect">
            <a:avLst/>
          </a:prstGeom>
          <a:noFill/>
        </p:spPr>
        <p:txBody>
          <a:bodyPr wrap="square" rtlCol="0">
            <a:spAutoFit/>
          </a:bodyPr>
          <a:lstStyle/>
          <a:p>
            <a:r>
              <a:rPr lang="en-US" sz="4400" dirty="0" smtClean="0">
                <a:solidFill>
                  <a:schemeClr val="bg1"/>
                </a:solidFill>
                <a:latin typeface="Aharoni" panose="02010803020104030203" pitchFamily="2" charset="-79"/>
                <a:cs typeface="Aharoni" panose="02010803020104030203" pitchFamily="2" charset="-79"/>
              </a:rPr>
              <a:t> DevOps Trainers</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In</a:t>
            </a:r>
          </a:p>
          <a:p>
            <a:r>
              <a:rPr lang="en-US" sz="4400" dirty="0">
                <a:solidFill>
                  <a:schemeClr val="bg1"/>
                </a:solidFill>
                <a:latin typeface="Aharoni" panose="02010803020104030203" pitchFamily="2" charset="-79"/>
                <a:cs typeface="Aharoni" panose="02010803020104030203" pitchFamily="2" charset="-79"/>
              </a:rPr>
              <a:t> </a:t>
            </a:r>
            <a:r>
              <a:rPr lang="en-US" sz="4400" dirty="0" smtClean="0">
                <a:solidFill>
                  <a:schemeClr val="bg1"/>
                </a:solidFill>
                <a:latin typeface="Aharoni" panose="02010803020104030203" pitchFamily="2" charset="-79"/>
                <a:cs typeface="Aharoni" panose="02010803020104030203" pitchFamily="2" charset="-79"/>
              </a:rPr>
              <a:t>        DELHI</a:t>
            </a:r>
            <a:endParaRPr lang="en-US" sz="4400" dirty="0">
              <a:solidFill>
                <a:schemeClr val="bg1"/>
              </a:solidFill>
              <a:latin typeface="Aharoni" panose="02010803020104030203" pitchFamily="2" charset="-79"/>
              <a:cs typeface="Aharoni" panose="02010803020104030203" pitchFamily="2" charset="-79"/>
            </a:endParaRPr>
          </a:p>
        </p:txBody>
      </p:sp>
      <p:sp>
        <p:nvSpPr>
          <p:cNvPr id="5" name="TextBox 4"/>
          <p:cNvSpPr txBox="1"/>
          <p:nvPr/>
        </p:nvSpPr>
        <p:spPr>
          <a:xfrm>
            <a:off x="9704231" y="6472356"/>
            <a:ext cx="2382592" cy="400110"/>
          </a:xfrm>
          <a:prstGeom prst="rect">
            <a:avLst/>
          </a:prstGeom>
          <a:noFill/>
        </p:spPr>
        <p:txBody>
          <a:bodyPr wrap="square" rtlCol="0">
            <a:spAutoFit/>
          </a:bodyPr>
          <a:lstStyle/>
          <a:p>
            <a:r>
              <a:rPr lang="en-US" sz="2000" dirty="0" smtClean="0">
                <a:solidFill>
                  <a:schemeClr val="bg1"/>
                </a:solidFill>
              </a:rPr>
              <a:t>Author: Bittu Kumar</a:t>
            </a:r>
            <a:endParaRPr lang="en-US" sz="2000" dirty="0">
              <a:solidFill>
                <a:schemeClr val="bg1"/>
              </a:solidFill>
            </a:endParaRPr>
          </a:p>
        </p:txBody>
      </p:sp>
    </p:spTree>
    <p:extLst>
      <p:ext uri="{BB962C8B-B14F-4D97-AF65-F5344CB8AC3E}">
        <p14:creationId xmlns:p14="http://schemas.microsoft.com/office/powerpoint/2010/main" val="2011991458"/>
      </p:ext>
    </p:extLst>
  </p:cSld>
  <p:clrMapOvr>
    <a:masterClrMapping/>
  </p:clrMapOvr>
  <p:transition spd="slow" advClick="0" advTm="300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199" y="-25058"/>
            <a:ext cx="5628068" cy="1223493"/>
          </a:xfrm>
          <a:prstGeom prst="rect">
            <a:avLst/>
          </a:prstGeom>
        </p:spPr>
      </p:pic>
      <p:sp>
        <p:nvSpPr>
          <p:cNvPr id="4" name="TextBox 3"/>
          <p:cNvSpPr txBox="1"/>
          <p:nvPr/>
        </p:nvSpPr>
        <p:spPr>
          <a:xfrm>
            <a:off x="358461" y="1493949"/>
            <a:ext cx="11475077" cy="1107996"/>
          </a:xfrm>
          <a:prstGeom prst="rect">
            <a:avLst/>
          </a:prstGeom>
          <a:noFill/>
        </p:spPr>
        <p:txBody>
          <a:bodyPr wrap="square" rtlCol="0">
            <a:spAutoFit/>
          </a:bodyPr>
          <a:lstStyle/>
          <a:p>
            <a:r>
              <a:rPr lang="en-US" sz="2400" dirty="0" smtClean="0">
                <a:solidFill>
                  <a:schemeClr val="bg1"/>
                </a:solidFill>
              </a:rPr>
              <a:t>For DevOps Related Videos, Learning Materials, DevOps Course Training, Technical Support</a:t>
            </a:r>
          </a:p>
          <a:p>
            <a:r>
              <a:rPr lang="en-US" sz="2400" dirty="0">
                <a:solidFill>
                  <a:schemeClr val="bg1"/>
                </a:solidFill>
              </a:rPr>
              <a:t> </a:t>
            </a:r>
            <a:r>
              <a:rPr lang="en-US" sz="2400" dirty="0" smtClean="0">
                <a:solidFill>
                  <a:schemeClr val="bg1"/>
                </a:solidFill>
              </a:rPr>
              <a:t>                                                            or many more.</a:t>
            </a:r>
          </a:p>
          <a:p>
            <a:endParaRPr lang="en-US" dirty="0"/>
          </a:p>
        </p:txBody>
      </p:sp>
      <p:sp>
        <p:nvSpPr>
          <p:cNvPr id="5" name="Rectangle 4"/>
          <p:cNvSpPr/>
          <p:nvPr/>
        </p:nvSpPr>
        <p:spPr>
          <a:xfrm>
            <a:off x="2926327" y="2549236"/>
            <a:ext cx="5826147" cy="646331"/>
          </a:xfrm>
          <a:prstGeom prst="rect">
            <a:avLst/>
          </a:prstGeom>
        </p:spPr>
        <p:txBody>
          <a:bodyPr wrap="none">
            <a:spAutoFit/>
          </a:bodyPr>
          <a:lstStyle/>
          <a:p>
            <a:r>
              <a:rPr lang="en-US" sz="3600" dirty="0" smtClean="0">
                <a:solidFill>
                  <a:schemeClr val="bg1"/>
                </a:solidFill>
                <a:latin typeface="Aharoni" panose="02010803020104030203" pitchFamily="2" charset="-79"/>
                <a:cs typeface="Aharoni" panose="02010803020104030203" pitchFamily="2" charset="-79"/>
              </a:rPr>
              <a:t>Call us on:</a:t>
            </a:r>
            <a:r>
              <a:rPr lang="en-US" sz="3600" dirty="0" smtClean="0">
                <a:solidFill>
                  <a:schemeClr val="bg1"/>
                </a:solidFill>
              </a:rPr>
              <a:t> </a:t>
            </a:r>
            <a:r>
              <a:rPr lang="en-US" sz="3600" dirty="0" smtClean="0">
                <a:solidFill>
                  <a:schemeClr val="bg1"/>
                </a:solidFill>
                <a:latin typeface="Franklin Gothic Demi Cond" panose="020B0706030402020204" pitchFamily="34" charset="0"/>
              </a:rPr>
              <a:t>+91 700 483 5930</a:t>
            </a:r>
            <a:endParaRPr lang="en-US" sz="3600" dirty="0">
              <a:solidFill>
                <a:schemeClr val="bg1"/>
              </a:solidFill>
            </a:endParaRPr>
          </a:p>
        </p:txBody>
      </p:sp>
      <p:sp>
        <p:nvSpPr>
          <p:cNvPr id="7" name="Rectangle 6"/>
          <p:cNvSpPr/>
          <p:nvPr/>
        </p:nvSpPr>
        <p:spPr>
          <a:xfrm>
            <a:off x="2568048" y="3218730"/>
            <a:ext cx="6864440" cy="584775"/>
          </a:xfrm>
          <a:prstGeom prst="rect">
            <a:avLst/>
          </a:prstGeom>
        </p:spPr>
        <p:txBody>
          <a:bodyPr wrap="square">
            <a:spAutoFit/>
          </a:bodyPr>
          <a:lstStyle/>
          <a:p>
            <a:r>
              <a:rPr lang="en-US" sz="3200" dirty="0" smtClean="0">
                <a:solidFill>
                  <a:schemeClr val="bg1"/>
                </a:solidFill>
                <a:latin typeface="Aharoni" panose="02010803020104030203" pitchFamily="2" charset="-79"/>
                <a:cs typeface="Aharoni" panose="02010803020104030203" pitchFamily="2" charset="-79"/>
              </a:rPr>
              <a:t> Email: Contact@DevopsSchool.com</a:t>
            </a:r>
            <a:endParaRPr lang="en-US" sz="3200" dirty="0">
              <a:solidFill>
                <a:schemeClr val="bg1"/>
              </a:solidFill>
              <a:latin typeface="Aharoni" panose="02010803020104030203" pitchFamily="2" charset="-79"/>
              <a:cs typeface="Aharoni" panose="02010803020104030203" pitchFamily="2" charset="-79"/>
            </a:endParaRPr>
          </a:p>
        </p:txBody>
      </p:sp>
      <p:sp>
        <p:nvSpPr>
          <p:cNvPr id="8" name="Rectangle 7"/>
          <p:cNvSpPr/>
          <p:nvPr/>
        </p:nvSpPr>
        <p:spPr>
          <a:xfrm>
            <a:off x="2658199" y="3803506"/>
            <a:ext cx="6875600" cy="584775"/>
          </a:xfrm>
          <a:prstGeom prst="rect">
            <a:avLst/>
          </a:prstGeom>
        </p:spPr>
        <p:txBody>
          <a:bodyPr wrap="none">
            <a:spAutoFit/>
          </a:bodyPr>
          <a:lstStyle/>
          <a:p>
            <a:r>
              <a:rPr lang="en-US" sz="3200" dirty="0" smtClean="0">
                <a:solidFill>
                  <a:schemeClr val="bg1"/>
                </a:solidFill>
                <a:latin typeface="Aharoni" panose="02010803020104030203" pitchFamily="2" charset="-79"/>
                <a:cs typeface="Aharoni" panose="02010803020104030203" pitchFamily="2" charset="-79"/>
              </a:rPr>
              <a:t>Website: www.DevOpsSchool.com</a:t>
            </a:r>
            <a:endParaRPr lang="en-US" sz="3200" dirty="0">
              <a:solidFill>
                <a:schemeClr val="bg1"/>
              </a:solidFill>
              <a:latin typeface="Aharoni" panose="02010803020104030203" pitchFamily="2" charset="-79"/>
              <a:cs typeface="Aharoni" panose="02010803020104030203" pitchFamily="2" charset="-79"/>
            </a:endParaRPr>
          </a:p>
        </p:txBody>
      </p:sp>
      <p:sp>
        <p:nvSpPr>
          <p:cNvPr id="9" name="TextBox 8"/>
          <p:cNvSpPr txBox="1"/>
          <p:nvPr/>
        </p:nvSpPr>
        <p:spPr>
          <a:xfrm>
            <a:off x="4224270" y="4792143"/>
            <a:ext cx="2931956" cy="830997"/>
          </a:xfrm>
          <a:prstGeom prst="rect">
            <a:avLst/>
          </a:prstGeom>
          <a:noFill/>
        </p:spPr>
        <p:txBody>
          <a:bodyPr wrap="none" rtlCol="0">
            <a:spAutoFit/>
          </a:bodyPr>
          <a:lstStyle/>
          <a:p>
            <a:r>
              <a:rPr lang="en-US" sz="4800" dirty="0" smtClean="0">
                <a:solidFill>
                  <a:schemeClr val="bg1"/>
                </a:solidFill>
                <a:latin typeface="Adobe Garamond Pro Bold" panose="02020702060506020403" pitchFamily="18" charset="0"/>
              </a:rPr>
              <a:t>Thank You</a:t>
            </a:r>
            <a:endParaRPr lang="en-US" sz="4800" dirty="0">
              <a:solidFill>
                <a:schemeClr val="bg1"/>
              </a:solidFill>
              <a:latin typeface="Adobe Garamond Pro Bold" panose="02020702060506020403" pitchFamily="18" charset="0"/>
            </a:endParaRPr>
          </a:p>
        </p:txBody>
      </p:sp>
    </p:spTree>
    <p:extLst>
      <p:ext uri="{BB962C8B-B14F-4D97-AF65-F5344CB8AC3E}">
        <p14:creationId xmlns:p14="http://schemas.microsoft.com/office/powerpoint/2010/main" val="1550227852"/>
      </p:ext>
    </p:extLst>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551644" y="1351508"/>
            <a:ext cx="11372045" cy="4524315"/>
          </a:xfrm>
          <a:prstGeom prst="rect">
            <a:avLst/>
          </a:prstGeom>
          <a:noFill/>
        </p:spPr>
        <p:txBody>
          <a:bodyPr wrap="square" rtlCol="0">
            <a:spAutoFit/>
          </a:bodyPr>
          <a:lstStyle/>
          <a:p>
            <a:pPr algn="just"/>
            <a:r>
              <a:rPr lang="en-US" sz="2400" dirty="0" smtClean="0">
                <a:solidFill>
                  <a:schemeClr val="bg1"/>
                </a:solidFill>
              </a:rPr>
              <a:t>DevOps, DevOps &amp; DevOps....2018 is ended and it passed with full noise of DevOps amongst IT working professionals. The year 2019 is not going to be different, this year also we are going to listen this word more than 2018. The reason is very simple, DevOps is maturing day by day and every enterprise wants to adopt it. This adoption process gives money minded people a great chance to make money from it. Therefore, nowadays you can see a lot of DevOps trainers in Delhi who offer their services to Corporates and Individuals. </a:t>
            </a:r>
            <a:endParaRPr lang="en-US" sz="2400" dirty="0" smtClean="0">
              <a:solidFill>
                <a:schemeClr val="bg1"/>
              </a:solidFill>
            </a:endParaRPr>
          </a:p>
          <a:p>
            <a:pPr algn="just"/>
            <a:r>
              <a:rPr lang="en-US" sz="2400" dirty="0" smtClean="0">
                <a:solidFill>
                  <a:schemeClr val="bg1"/>
                </a:solidFill>
              </a:rPr>
              <a:t>Peoples </a:t>
            </a:r>
            <a:r>
              <a:rPr lang="en-US" sz="2400" dirty="0" smtClean="0">
                <a:solidFill>
                  <a:schemeClr val="bg1"/>
                </a:solidFill>
              </a:rPr>
              <a:t>who have only few years of experience they also called themselves experienced DevOps trainers and offering their services to Corporates and individuals. But, DevOps is not like a software or tool which can be learn in few days and start using it. Therefore, always do your </a:t>
            </a:r>
            <a:r>
              <a:rPr lang="en-US" sz="2400" dirty="0" smtClean="0">
                <a:solidFill>
                  <a:schemeClr val="bg1"/>
                </a:solidFill>
              </a:rPr>
              <a:t>research </a:t>
            </a:r>
            <a:r>
              <a:rPr lang="en-US" sz="2400" dirty="0" smtClean="0">
                <a:solidFill>
                  <a:schemeClr val="bg1"/>
                </a:solidFill>
              </a:rPr>
              <a:t>before hiring or taking consulting services from DevOps trainers specially in Delhi area. </a:t>
            </a:r>
            <a:endParaRPr lang="en-US" sz="2400" dirty="0">
              <a:solidFill>
                <a:schemeClr val="bg1"/>
              </a:solidFill>
            </a:endParaRPr>
          </a:p>
        </p:txBody>
      </p:sp>
    </p:spTree>
    <p:extLst>
      <p:ext uri="{BB962C8B-B14F-4D97-AF65-F5344CB8AC3E}">
        <p14:creationId xmlns:p14="http://schemas.microsoft.com/office/powerpoint/2010/main" val="2878300318"/>
      </p:ext>
    </p:extLst>
  </p:cSld>
  <p:clrMapOvr>
    <a:masterClrMapping/>
  </p:clrMapOvr>
  <p:transition spd="slow" advClick="0" advTm="8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915177" y="408712"/>
            <a:ext cx="3863663" cy="584775"/>
          </a:xfrm>
          <a:prstGeom prst="rect">
            <a:avLst/>
          </a:prstGeom>
          <a:noFill/>
        </p:spPr>
        <p:txBody>
          <a:bodyPr wrap="square" rtlCol="0">
            <a:spAutoFit/>
          </a:bodyPr>
          <a:lstStyle/>
          <a:p>
            <a:r>
              <a:rPr lang="en-US" sz="3200" dirty="0" smtClean="0">
                <a:solidFill>
                  <a:schemeClr val="bg1"/>
                </a:solidFill>
                <a:latin typeface="Aharoni" panose="02010803020104030203" pitchFamily="2" charset="-79"/>
                <a:cs typeface="Aharoni" panose="02010803020104030203" pitchFamily="2" charset="-79"/>
              </a:rPr>
              <a:t>What is DevOps?</a:t>
            </a:r>
            <a:endParaRPr lang="en-US" sz="32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708338" y="1584101"/>
            <a:ext cx="11153104" cy="830997"/>
          </a:xfrm>
          <a:prstGeom prst="rect">
            <a:avLst/>
          </a:prstGeom>
          <a:noFill/>
        </p:spPr>
        <p:txBody>
          <a:bodyPr wrap="square" rtlCol="0">
            <a:spAutoFit/>
          </a:bodyPr>
          <a:lstStyle/>
          <a:p>
            <a:r>
              <a:rPr lang="en-US" sz="2400" dirty="0" smtClean="0">
                <a:solidFill>
                  <a:schemeClr val="bg1"/>
                </a:solidFill>
              </a:rPr>
              <a:t>These days if you will ask 20 peoples what is DevOps? You will get 20 different answers from them. But at DevOpsSchool.com we define it in very simple words.</a:t>
            </a:r>
            <a:endParaRPr lang="en-US" sz="2400" dirty="0">
              <a:solidFill>
                <a:schemeClr val="bg1"/>
              </a:solidFill>
            </a:endParaRPr>
          </a:p>
        </p:txBody>
      </p:sp>
      <p:sp>
        <p:nvSpPr>
          <p:cNvPr id="5" name="TextBox 4"/>
          <p:cNvSpPr txBox="1"/>
          <p:nvPr/>
        </p:nvSpPr>
        <p:spPr>
          <a:xfrm>
            <a:off x="708338" y="2585193"/>
            <a:ext cx="10972800" cy="830997"/>
          </a:xfrm>
          <a:prstGeom prst="rect">
            <a:avLst/>
          </a:prstGeom>
          <a:noFill/>
        </p:spPr>
        <p:txBody>
          <a:bodyPr wrap="square" rtlCol="0">
            <a:spAutoFit/>
          </a:bodyPr>
          <a:lstStyle/>
          <a:p>
            <a:pPr algn="just"/>
            <a:r>
              <a:rPr lang="en-US" sz="2400" dirty="0" smtClean="0">
                <a:solidFill>
                  <a:schemeClr val="bg1"/>
                </a:solidFill>
              </a:rPr>
              <a:t>DevOps is the collaboration of multiple peoples, process and different tools which helps us in continuous delivery of new products and features to our end users.</a:t>
            </a:r>
            <a:endParaRPr lang="en-US" sz="2400" dirty="0">
              <a:solidFill>
                <a:schemeClr val="bg1"/>
              </a:solidFill>
            </a:endParaRPr>
          </a:p>
        </p:txBody>
      </p:sp>
      <p:sp>
        <p:nvSpPr>
          <p:cNvPr id="6" name="TextBox 5"/>
          <p:cNvSpPr txBox="1"/>
          <p:nvPr/>
        </p:nvSpPr>
        <p:spPr>
          <a:xfrm>
            <a:off x="708338" y="3494399"/>
            <a:ext cx="10972800" cy="1569660"/>
          </a:xfrm>
          <a:prstGeom prst="rect">
            <a:avLst/>
          </a:prstGeom>
          <a:noFill/>
        </p:spPr>
        <p:txBody>
          <a:bodyPr wrap="square" rtlCol="0">
            <a:spAutoFit/>
          </a:bodyPr>
          <a:lstStyle/>
          <a:p>
            <a:pPr algn="just"/>
            <a:r>
              <a:rPr lang="en-US" sz="2400" dirty="0" smtClean="0">
                <a:solidFill>
                  <a:schemeClr val="bg1"/>
                </a:solidFill>
              </a:rPr>
              <a:t>In other words we can say this DevOps culture help multidisciplinary team like Development and Operation work in association in shared environment with the help of multiple automation tools which helps them to deliver new product or features to the end user with quality and in minimum time.</a:t>
            </a:r>
            <a:endParaRPr lang="en-US" sz="24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749" y="3651024"/>
            <a:ext cx="5048518" cy="3206976"/>
          </a:xfrm>
          <a:prstGeom prst="rect">
            <a:avLst/>
          </a:prstGeom>
        </p:spPr>
      </p:pic>
    </p:spTree>
    <p:extLst>
      <p:ext uri="{BB962C8B-B14F-4D97-AF65-F5344CB8AC3E}">
        <p14:creationId xmlns:p14="http://schemas.microsoft.com/office/powerpoint/2010/main" val="3749903100"/>
      </p:ext>
    </p:extLst>
  </p:cSld>
  <p:clrMapOvr>
    <a:masterClrMapping/>
  </p:clrMapOvr>
  <mc:AlternateContent xmlns:mc="http://schemas.openxmlformats.org/markup-compatibility/2006">
    <mc:Choice xmlns:p14="http://schemas.microsoft.com/office/powerpoint/2010/main" Requires="p14">
      <p:transition spd="slow" p14:dur="2000" advClick="0" advTm="7000"/>
    </mc:Choice>
    <mc:Fallback>
      <p:transition spd="slow" advClick="0" advTm="7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764406" y="373487"/>
            <a:ext cx="6593983" cy="523220"/>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Why everyone should learn DevOps?</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463639" y="1266038"/>
            <a:ext cx="11449317" cy="1200329"/>
          </a:xfrm>
          <a:prstGeom prst="rect">
            <a:avLst/>
          </a:prstGeom>
          <a:noFill/>
        </p:spPr>
        <p:txBody>
          <a:bodyPr wrap="square" rtlCol="0">
            <a:spAutoFit/>
          </a:bodyPr>
          <a:lstStyle/>
          <a:p>
            <a:pPr algn="just"/>
            <a:r>
              <a:rPr lang="en-US" sz="2400" dirty="0" smtClean="0">
                <a:solidFill>
                  <a:schemeClr val="bg1"/>
                </a:solidFill>
              </a:rPr>
              <a:t>Every IT professionals are hearing "DevOps" word these days and they are wondering why they should learn DevOps? We are mentioning few prime benefits of learning DevOps for an IT professional.</a:t>
            </a:r>
            <a:endParaRPr lang="en-US" sz="2400" dirty="0">
              <a:solidFill>
                <a:schemeClr val="bg1"/>
              </a:solidFill>
            </a:endParaRPr>
          </a:p>
        </p:txBody>
      </p:sp>
      <p:sp>
        <p:nvSpPr>
          <p:cNvPr id="5" name="TextBox 4"/>
          <p:cNvSpPr txBox="1"/>
          <p:nvPr/>
        </p:nvSpPr>
        <p:spPr>
          <a:xfrm>
            <a:off x="450759" y="2466367"/>
            <a:ext cx="11475076"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bg1"/>
                </a:solidFill>
              </a:rPr>
              <a:t>Career growth:- There are various Jobs in the software industry are under uncertainty these days due to Automation evolution. Therefore instead of thinking about job loss one can invest their time on DevOps learning which will help you to become valuable for any organization, which means in a short time you can prove yourself and take a lead position in any organization.</a:t>
            </a:r>
            <a:endParaRPr lang="en-US" sz="2400" dirty="0">
              <a:solidFill>
                <a:schemeClr val="bg1"/>
              </a:solidFill>
            </a:endParaRPr>
          </a:p>
        </p:txBody>
      </p:sp>
      <p:sp>
        <p:nvSpPr>
          <p:cNvPr id="6" name="TextBox 5"/>
          <p:cNvSpPr txBox="1"/>
          <p:nvPr/>
        </p:nvSpPr>
        <p:spPr>
          <a:xfrm>
            <a:off x="386364" y="4405359"/>
            <a:ext cx="11603865"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Lucrative package:- Every IT organization whether its small, medium or large size company they wants to hire DevOps experts who can help them in the adoption of DevOps practices and process. But, there is big gap between demand and availability of DevOps professionals. This is the reason organizations are hiring DevOps professionals by offering them a higher package salary.</a:t>
            </a:r>
            <a:endParaRPr lang="en-US" sz="2400" dirty="0">
              <a:solidFill>
                <a:schemeClr val="bg1"/>
              </a:solidFill>
            </a:endParaRPr>
          </a:p>
        </p:txBody>
      </p:sp>
    </p:spTree>
    <p:extLst>
      <p:ext uri="{BB962C8B-B14F-4D97-AF65-F5344CB8AC3E}">
        <p14:creationId xmlns:p14="http://schemas.microsoft.com/office/powerpoint/2010/main" val="1438664560"/>
      </p:ext>
    </p:extLst>
  </p:cSld>
  <p:clrMapOvr>
    <a:masterClrMapping/>
  </p:clrMapOvr>
  <mc:AlternateContent xmlns:mc="http://schemas.openxmlformats.org/markup-compatibility/2006">
    <mc:Choice xmlns:p14="http://schemas.microsoft.com/office/powerpoint/2010/main" Requires="p14">
      <p:transition spd="slow" p14:dur="3400" advClick="0" advTm="8000">
        <p14:reveal/>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47730" y="1352282"/>
            <a:ext cx="11565228"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Most demanding job:- Recent surveys from leading technological research organizations showing that requirement of DevOps professionals showing a curve rising upwards and it going to be this way for next 3 to 4 years for sure.  Which means it is one of the most demanding Job of the software industry and it is going to stay at top for next few years.</a:t>
            </a:r>
            <a:endParaRPr lang="en-US" sz="2400" dirty="0">
              <a:solidFill>
                <a:schemeClr val="bg1"/>
              </a:solidFill>
            </a:endParaRPr>
          </a:p>
        </p:txBody>
      </p:sp>
      <p:sp>
        <p:nvSpPr>
          <p:cNvPr id="4" name="TextBox 3"/>
          <p:cNvSpPr txBox="1"/>
          <p:nvPr/>
        </p:nvSpPr>
        <p:spPr>
          <a:xfrm>
            <a:off x="347730" y="2921942"/>
            <a:ext cx="1156522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bg1"/>
                </a:solidFill>
              </a:rPr>
              <a:t>Improved Skills &amp; Knowledge:- DevOps promotes collaboration between cross-functional teams like QA professionals, Operation Engineers, Business analysts and Developers. Therefore, any individual who will learn and work in DevOps culture, they can improve their skills and knowledge immensely by working in collaboration and communication.</a:t>
            </a:r>
            <a:endParaRPr lang="en-US" sz="2400" dirty="0">
              <a:solidFill>
                <a:schemeClr val="bg1"/>
              </a:solidFill>
            </a:endParaRPr>
          </a:p>
        </p:txBody>
      </p:sp>
      <p:sp>
        <p:nvSpPr>
          <p:cNvPr id="5" name="TextBox 4"/>
          <p:cNvSpPr txBox="1"/>
          <p:nvPr/>
        </p:nvSpPr>
        <p:spPr>
          <a:xfrm>
            <a:off x="347730" y="4491602"/>
            <a:ext cx="11565228"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solidFill>
                  <a:schemeClr val="bg1"/>
                </a:solidFill>
              </a:rPr>
              <a:t>Productivity &amp; Effectiveness:- The most valuable benefit of DevOps learning is that it empower teams to deliver their best work by pulling off the cultural divide between Dev and Ops teams which minimizes months work in few hours by DevOps implementation , which ultimately helps in achieve higher productivity goals by faster resolution of problems and faster delivery of features to end users.</a:t>
            </a:r>
            <a:endParaRPr lang="en-US" sz="2400" dirty="0">
              <a:solidFill>
                <a:schemeClr val="bg1"/>
              </a:solidFill>
            </a:endParaRPr>
          </a:p>
        </p:txBody>
      </p:sp>
    </p:spTree>
    <p:extLst>
      <p:ext uri="{BB962C8B-B14F-4D97-AF65-F5344CB8AC3E}">
        <p14:creationId xmlns:p14="http://schemas.microsoft.com/office/powerpoint/2010/main" val="820843127"/>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112134" y="515155"/>
            <a:ext cx="6478073" cy="523220"/>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How right DevOps training will help?</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616039" y="1282958"/>
            <a:ext cx="10959921" cy="3416320"/>
          </a:xfrm>
          <a:prstGeom prst="rect">
            <a:avLst/>
          </a:prstGeom>
          <a:noFill/>
        </p:spPr>
        <p:txBody>
          <a:bodyPr wrap="square" rtlCol="0">
            <a:spAutoFit/>
          </a:bodyPr>
          <a:lstStyle/>
          <a:p>
            <a:pPr algn="just"/>
            <a:r>
              <a:rPr lang="en-US" sz="2400" dirty="0" smtClean="0">
                <a:solidFill>
                  <a:schemeClr val="bg1"/>
                </a:solidFill>
              </a:rPr>
              <a:t>Right DevOps training can make a huge difference between success or failure in Individual Career growth and as well as for Organization growth. Learning and implementing DevOps culture in real work environment is not that easy as it sounds. Without having the right DevOps skills its really difficult to make use of right tools with right problems which can turn into a great failure. Not only the wrong selection of tools but also to deal with challenges you needs to build a DevOps mindset which can not be develop just by learning and using some tools. To conquer all these things right DevOps training makes you ready to deal with all challenges which you will face while working on realtime environment.</a:t>
            </a:r>
            <a:endParaRPr lang="en-US" sz="2400" dirty="0">
              <a:solidFill>
                <a:schemeClr val="bg1"/>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7593" y="4340181"/>
            <a:ext cx="5883915" cy="1893195"/>
          </a:xfrm>
          <a:prstGeom prst="rect">
            <a:avLst/>
          </a:prstGeom>
        </p:spPr>
      </p:pic>
    </p:spTree>
    <p:extLst>
      <p:ext uri="{BB962C8B-B14F-4D97-AF65-F5344CB8AC3E}">
        <p14:creationId xmlns:p14="http://schemas.microsoft.com/office/powerpoint/2010/main" val="1608650357"/>
      </p:ext>
    </p:extLst>
  </p:cSld>
  <p:clrMapOvr>
    <a:masterClrMapping/>
  </p:clrMapOvr>
  <p:transition spd="slow" advClick="0"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44699" y="360608"/>
            <a:ext cx="9247031" cy="830997"/>
          </a:xfrm>
          <a:prstGeom prst="rect">
            <a:avLst/>
          </a:prstGeom>
          <a:noFill/>
        </p:spPr>
        <p:txBody>
          <a:bodyPr wrap="square" rtlCol="0">
            <a:spAutoFit/>
          </a:bodyPr>
          <a:lstStyle/>
          <a:p>
            <a:r>
              <a:rPr lang="en-US" sz="2400" dirty="0" smtClean="0">
                <a:solidFill>
                  <a:schemeClr val="bg1"/>
                </a:solidFill>
                <a:latin typeface="Aharoni" panose="02010803020104030203" pitchFamily="2" charset="-79"/>
                <a:cs typeface="Aharoni" panose="02010803020104030203" pitchFamily="2" charset="-79"/>
              </a:rPr>
              <a:t>How DevOpsSchool.com will help in your DevOps Training Needs?</a:t>
            </a:r>
            <a:endParaRPr lang="en-US" sz="24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386366" y="1429555"/>
            <a:ext cx="11500834" cy="830997"/>
          </a:xfrm>
          <a:prstGeom prst="rect">
            <a:avLst/>
          </a:prstGeom>
          <a:noFill/>
        </p:spPr>
        <p:txBody>
          <a:bodyPr wrap="square" rtlCol="0">
            <a:spAutoFit/>
          </a:bodyPr>
          <a:lstStyle/>
          <a:p>
            <a:pPr algn="just"/>
            <a:r>
              <a:rPr lang="en-US" sz="2400" dirty="0" smtClean="0">
                <a:solidFill>
                  <a:schemeClr val="bg1"/>
                </a:solidFill>
              </a:rPr>
              <a:t>DevOps is playing very vital role thus finding the excellent Docker trainers and training institute is very much important.</a:t>
            </a:r>
            <a:endParaRPr lang="en-US" sz="2400" dirty="0">
              <a:solidFill>
                <a:schemeClr val="bg1"/>
              </a:solidFill>
            </a:endParaRPr>
          </a:p>
        </p:txBody>
      </p:sp>
      <p:sp>
        <p:nvSpPr>
          <p:cNvPr id="5" name="TextBox 4"/>
          <p:cNvSpPr txBox="1"/>
          <p:nvPr/>
        </p:nvSpPr>
        <p:spPr>
          <a:xfrm>
            <a:off x="476518" y="2289999"/>
            <a:ext cx="11410682"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By providing you Skillful trainers:- We have qualified DevOps trainers with at least 15 years of experience in training and working in the IT, Agile, scm, B&amp;R and DevOps domains. They are highly motivated and loves to share their expertise.</a:t>
            </a:r>
            <a:endParaRPr lang="en-US" sz="2400" dirty="0">
              <a:solidFill>
                <a:schemeClr val="bg1"/>
              </a:solidFill>
            </a:endParaRPr>
          </a:p>
        </p:txBody>
      </p:sp>
      <p:sp>
        <p:nvSpPr>
          <p:cNvPr id="6" name="TextBox 5"/>
          <p:cNvSpPr txBox="1"/>
          <p:nvPr/>
        </p:nvSpPr>
        <p:spPr>
          <a:xfrm>
            <a:off x="476518" y="3519775"/>
            <a:ext cx="11410682"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Structured course content:- Our DevOps course designed very well with researched and structured methodology which covers best practices and toolsets which is in high demand or useful for organizations and individuals.</a:t>
            </a:r>
            <a:endParaRPr lang="en-US" sz="2400" dirty="0">
              <a:solidFill>
                <a:schemeClr val="bg1"/>
              </a:solidFill>
            </a:endParaRPr>
          </a:p>
        </p:txBody>
      </p:sp>
      <p:sp>
        <p:nvSpPr>
          <p:cNvPr id="7" name="TextBox 6"/>
          <p:cNvSpPr txBox="1"/>
          <p:nvPr/>
        </p:nvSpPr>
        <p:spPr>
          <a:xfrm>
            <a:off x="476518" y="4720104"/>
            <a:ext cx="11410682"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Hands on Approach:- We provide hands on approach like practical's, labs, real-life examples, real-time projects in our DevOps training sessions which made our participants industry ready.</a:t>
            </a:r>
            <a:endParaRPr lang="en-US" sz="2400" dirty="0">
              <a:solidFill>
                <a:schemeClr val="bg1"/>
              </a:solidFill>
            </a:endParaRPr>
          </a:p>
        </p:txBody>
      </p:sp>
    </p:spTree>
    <p:extLst>
      <p:ext uri="{BB962C8B-B14F-4D97-AF65-F5344CB8AC3E}">
        <p14:creationId xmlns:p14="http://schemas.microsoft.com/office/powerpoint/2010/main" val="1146250475"/>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89398" y="1403797"/>
            <a:ext cx="11423560" cy="120032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solidFill>
                  <a:schemeClr val="bg1"/>
                </a:solidFill>
              </a:rPr>
              <a:t>Technical Support:- We take complete responsibility of our participants after the training also. If participants will face issues in future while doing things they can reach us 24x7 for technical assistance.</a:t>
            </a:r>
            <a:endParaRPr lang="en-US" sz="2400" dirty="0">
              <a:solidFill>
                <a:schemeClr val="bg1"/>
              </a:solidFill>
            </a:endParaRPr>
          </a:p>
        </p:txBody>
      </p:sp>
      <p:sp>
        <p:nvSpPr>
          <p:cNvPr id="4" name="TextBox 3"/>
          <p:cNvSpPr txBox="1"/>
          <p:nvPr/>
        </p:nvSpPr>
        <p:spPr>
          <a:xfrm>
            <a:off x="489398" y="2849935"/>
            <a:ext cx="11320529" cy="523220"/>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What are the Location of DevOps Training by DevOpsSchool.com</a:t>
            </a:r>
            <a:endParaRPr lang="en-US" sz="2800" dirty="0">
              <a:solidFill>
                <a:schemeClr val="bg1"/>
              </a:solidFill>
              <a:latin typeface="Aharoni" panose="02010803020104030203" pitchFamily="2" charset="-79"/>
              <a:cs typeface="Aharoni" panose="02010803020104030203" pitchFamily="2" charset="-79"/>
            </a:endParaRPr>
          </a:p>
        </p:txBody>
      </p:sp>
      <p:sp>
        <p:nvSpPr>
          <p:cNvPr id="8"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Pune</a:t>
            </a:r>
            <a:r>
              <a:rPr kumimoji="0" lang="en-US" sz="11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901522" y="3494846"/>
            <a:ext cx="1837106" cy="1569660"/>
          </a:xfrm>
          <a:prstGeom prst="rect">
            <a:avLst/>
          </a:prstGeom>
        </p:spPr>
        <p:txBody>
          <a:bodyPr wrap="none">
            <a:spAutoFit/>
          </a:bodyPr>
          <a:lstStyle/>
          <a:p>
            <a:pPr marL="285750" indent="-285750">
              <a:buFont typeface="Arial" panose="020B0604020202020204" pitchFamily="34" charset="0"/>
              <a:buChar char="•"/>
            </a:pPr>
            <a:r>
              <a:rPr lang="en-US" sz="2400" dirty="0" smtClean="0">
                <a:solidFill>
                  <a:schemeClr val="bg1"/>
                </a:solidFill>
              </a:rPr>
              <a:t>Pune</a:t>
            </a:r>
            <a:endParaRPr lang="en-US" sz="2400" dirty="0">
              <a:solidFill>
                <a:schemeClr val="bg1"/>
              </a:solidFill>
            </a:endParaRPr>
          </a:p>
          <a:p>
            <a:pPr marL="285750" indent="-285750">
              <a:buFont typeface="Arial" panose="020B0604020202020204" pitchFamily="34" charset="0"/>
              <a:buChar char="•"/>
            </a:pPr>
            <a:r>
              <a:rPr lang="en-US" sz="2400" dirty="0" smtClean="0">
                <a:solidFill>
                  <a:schemeClr val="bg1"/>
                </a:solidFill>
              </a:rPr>
              <a:t>Delhi</a:t>
            </a:r>
            <a:endParaRPr lang="en-US" sz="2400" dirty="0">
              <a:solidFill>
                <a:schemeClr val="bg1"/>
              </a:solidFill>
            </a:endParaRPr>
          </a:p>
          <a:p>
            <a:pPr marL="285750" indent="-285750">
              <a:buFont typeface="Arial" panose="020B0604020202020204" pitchFamily="34" charset="0"/>
              <a:buChar char="•"/>
            </a:pPr>
            <a:r>
              <a:rPr lang="en-US" sz="2400" dirty="0" smtClean="0">
                <a:solidFill>
                  <a:schemeClr val="bg1"/>
                </a:solidFill>
              </a:rPr>
              <a:t>Hyderabad</a:t>
            </a:r>
            <a:endParaRPr lang="en-US" sz="2400" dirty="0">
              <a:solidFill>
                <a:schemeClr val="bg1"/>
              </a:solidFill>
            </a:endParaRPr>
          </a:p>
          <a:p>
            <a:pPr marL="285750" indent="-285750">
              <a:buFont typeface="Arial" panose="020B0604020202020204" pitchFamily="34" charset="0"/>
              <a:buChar char="•"/>
            </a:pPr>
            <a:r>
              <a:rPr lang="en-US" sz="2400" dirty="0" smtClean="0">
                <a:solidFill>
                  <a:schemeClr val="bg1"/>
                </a:solidFill>
              </a:rPr>
              <a:t>Bangalore</a:t>
            </a:r>
            <a:endParaRPr lang="en-US" sz="24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870" y="4249992"/>
            <a:ext cx="3101661" cy="2608008"/>
          </a:xfrm>
          <a:prstGeom prst="rect">
            <a:avLst/>
          </a:prstGeom>
        </p:spPr>
      </p:pic>
      <p:sp>
        <p:nvSpPr>
          <p:cNvPr id="6" name="TextBox 5"/>
          <p:cNvSpPr txBox="1"/>
          <p:nvPr/>
        </p:nvSpPr>
        <p:spPr>
          <a:xfrm>
            <a:off x="5177307" y="4746245"/>
            <a:ext cx="1455313" cy="369332"/>
          </a:xfrm>
          <a:prstGeom prst="rect">
            <a:avLst/>
          </a:prstGeom>
          <a:noFill/>
        </p:spPr>
        <p:txBody>
          <a:bodyPr wrap="square" rtlCol="0">
            <a:spAutoFit/>
          </a:bodyPr>
          <a:lstStyle/>
          <a:p>
            <a:r>
              <a:rPr lang="en-US" b="1" dirty="0" smtClean="0"/>
              <a:t>Location</a:t>
            </a:r>
            <a:endParaRPr lang="en-US" b="1" dirty="0"/>
          </a:p>
        </p:txBody>
      </p:sp>
    </p:spTree>
    <p:extLst>
      <p:ext uri="{BB962C8B-B14F-4D97-AF65-F5344CB8AC3E}">
        <p14:creationId xmlns:p14="http://schemas.microsoft.com/office/powerpoint/2010/main" val="938199071"/>
      </p:ext>
    </p:extLst>
  </p:cSld>
  <p:clrMapOvr>
    <a:masterClrMapping/>
  </p:clrMapOvr>
  <mc:AlternateContent xmlns:mc="http://schemas.openxmlformats.org/markup-compatibility/2006">
    <mc:Choice xmlns:p14="http://schemas.microsoft.com/office/powerpoint/2010/main" Requires="p14">
      <p:transition spd="slow" p14:dur="2000" advClick="0" advTm="6000"/>
    </mc:Choice>
    <mc:Fallback>
      <p:transition spd="slow" advClick="0"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86366" y="206061"/>
            <a:ext cx="9002332" cy="954107"/>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Who is the corporate trainer for DevOps Training </a:t>
            </a:r>
          </a:p>
          <a:p>
            <a:r>
              <a:rPr lang="en-US" sz="2800" dirty="0" smtClean="0">
                <a:solidFill>
                  <a:schemeClr val="bg1"/>
                </a:solidFill>
                <a:latin typeface="Aharoni" panose="02010803020104030203" pitchFamily="2" charset="-79"/>
                <a:cs typeface="Aharoni" panose="02010803020104030203" pitchFamily="2" charset="-79"/>
              </a:rPr>
              <a:t>by DevOpsSchool.com</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386366" y="1366229"/>
            <a:ext cx="11500834" cy="1938992"/>
          </a:xfrm>
          <a:prstGeom prst="rect">
            <a:avLst/>
          </a:prstGeom>
          <a:noFill/>
        </p:spPr>
        <p:txBody>
          <a:bodyPr wrap="square" rtlCol="0">
            <a:spAutoFit/>
          </a:bodyPr>
          <a:lstStyle/>
          <a:p>
            <a:pPr algn="just"/>
            <a:r>
              <a:rPr lang="en-US" sz="2400" dirty="0" smtClean="0">
                <a:solidFill>
                  <a:schemeClr val="bg1"/>
                </a:solidFill>
              </a:rPr>
              <a:t>Finding experienced and quality corporate trainer and coaches is really a tough task these days. But, you can rely on DevOps School for best corporate DevOps trainers in Delhi region. As we are community of DevOps professionals across the world who really wants to grow by sharing our knowledge with the person who are looking for it. Find some top names of Corporates DevOps trainer in Delhi region.</a:t>
            </a:r>
            <a:endParaRPr lang="en-US" sz="2400" dirty="0">
              <a:solidFill>
                <a:schemeClr val="bg1"/>
              </a:solidFill>
            </a:endParaRPr>
          </a:p>
        </p:txBody>
      </p:sp>
      <p:sp>
        <p:nvSpPr>
          <p:cNvPr id="5" name="TextBox 4"/>
          <p:cNvSpPr txBox="1"/>
          <p:nvPr/>
        </p:nvSpPr>
        <p:spPr>
          <a:xfrm>
            <a:off x="386366" y="3429000"/>
            <a:ext cx="10728101" cy="523220"/>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What Clients says about DevOpsSchool.com and Our trainers?</a:t>
            </a:r>
            <a:endParaRPr lang="en-US" sz="2800" dirty="0">
              <a:solidFill>
                <a:schemeClr val="bg1"/>
              </a:solidFill>
              <a:latin typeface="Aharoni" panose="02010803020104030203" pitchFamily="2" charset="-79"/>
              <a:cs typeface="Aharoni" panose="02010803020104030203" pitchFamily="2" charset="-79"/>
            </a:endParaRPr>
          </a:p>
        </p:txBody>
      </p:sp>
      <p:sp>
        <p:nvSpPr>
          <p:cNvPr id="6" name="TextBox 5"/>
          <p:cNvSpPr txBox="1"/>
          <p:nvPr/>
        </p:nvSpPr>
        <p:spPr>
          <a:xfrm>
            <a:off x="386366" y="4011402"/>
            <a:ext cx="11629622" cy="1938992"/>
          </a:xfrm>
          <a:prstGeom prst="rect">
            <a:avLst/>
          </a:prstGeom>
          <a:noFill/>
        </p:spPr>
        <p:txBody>
          <a:bodyPr wrap="square" rtlCol="0">
            <a:spAutoFit/>
          </a:bodyPr>
          <a:lstStyle/>
          <a:p>
            <a:pPr algn="just"/>
            <a:r>
              <a:rPr lang="en-US" sz="2400" dirty="0" smtClean="0">
                <a:solidFill>
                  <a:schemeClr val="bg1"/>
                </a:solidFill>
              </a:rPr>
              <a:t>The best way to determine credibility of any DevOps institute and DevOps trainers is to check feedback passed by participants who have done their DevOps training with that particular institute or with that trainer. In the below section you can check "DevOps School" reviews, feedback and ratings from participants who took there DevOps courses from us and successfully completed their DevOps training in Delhi region.</a:t>
            </a:r>
            <a:endParaRPr lang="en-US" sz="2400" dirty="0">
              <a:solidFill>
                <a:schemeClr val="bg1"/>
              </a:solidFill>
            </a:endParaRPr>
          </a:p>
        </p:txBody>
      </p:sp>
    </p:spTree>
    <p:extLst>
      <p:ext uri="{BB962C8B-B14F-4D97-AF65-F5344CB8AC3E}">
        <p14:creationId xmlns:p14="http://schemas.microsoft.com/office/powerpoint/2010/main" val="395992759"/>
      </p:ext>
    </p:extLst>
  </p:cSld>
  <p:clrMapOvr>
    <a:masterClrMapping/>
  </p:clrMapOvr>
  <mc:AlternateContent xmlns:mc="http://schemas.openxmlformats.org/markup-compatibility/2006">
    <mc:Choice xmlns:p14="http://schemas.microsoft.com/office/powerpoint/2010/main" Requires="p14">
      <p:transition spd="slow" p14:dur="2500" advTm="8000">
        <p:checker/>
      </p:transition>
    </mc:Choice>
    <mc:Fallback>
      <p:transition spd="slow" advTm="8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1168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Garamond Pro Bold</vt:lpstr>
      <vt:lpstr>Aharoni</vt:lpstr>
      <vt:lpstr>Arial</vt:lpstr>
      <vt:lpstr>Calibri</vt:lpstr>
      <vt:lpstr>Calibri Light</vt:lpstr>
      <vt:lpstr>Courier New</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10</cp:revision>
  <dcterms:created xsi:type="dcterms:W3CDTF">2019-01-12T06:15:41Z</dcterms:created>
  <dcterms:modified xsi:type="dcterms:W3CDTF">2019-01-23T07:52:26Z</dcterms:modified>
</cp:coreProperties>
</file>