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D3D34-6185-4E10-8EF2-DCE13A06CCC2}"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7EA69-0382-47E6-B782-D709BD058378}" type="slidenum">
              <a:rPr lang="en-US" smtClean="0"/>
              <a:t>‹#›</a:t>
            </a:fld>
            <a:endParaRPr lang="en-US"/>
          </a:p>
        </p:txBody>
      </p:sp>
    </p:spTree>
    <p:extLst>
      <p:ext uri="{BB962C8B-B14F-4D97-AF65-F5344CB8AC3E}">
        <p14:creationId xmlns:p14="http://schemas.microsoft.com/office/powerpoint/2010/main" val="31143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47EA69-0382-47E6-B782-D709BD058378}" type="slidenum">
              <a:rPr lang="en-US" smtClean="0"/>
              <a:t>4</a:t>
            </a:fld>
            <a:endParaRPr lang="en-US"/>
          </a:p>
        </p:txBody>
      </p:sp>
    </p:spTree>
    <p:extLst>
      <p:ext uri="{BB962C8B-B14F-4D97-AF65-F5344CB8AC3E}">
        <p14:creationId xmlns:p14="http://schemas.microsoft.com/office/powerpoint/2010/main" val="39577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020FC9-80CA-4A2C-BDB8-2AF58A3F9DB8}"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25AD3-E5DD-4915-830F-0B73CFB84074}" type="slidenum">
              <a:rPr lang="en-US" smtClean="0"/>
              <a:t>‹#›</a:t>
            </a:fld>
            <a:endParaRPr lang="en-US"/>
          </a:p>
        </p:txBody>
      </p:sp>
    </p:spTree>
    <p:extLst>
      <p:ext uri="{BB962C8B-B14F-4D97-AF65-F5344CB8AC3E}">
        <p14:creationId xmlns:p14="http://schemas.microsoft.com/office/powerpoint/2010/main" val="303255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20FC9-80CA-4A2C-BDB8-2AF58A3F9DB8}"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25AD3-E5DD-4915-830F-0B73CFB84074}" type="slidenum">
              <a:rPr lang="en-US" smtClean="0"/>
              <a:t>‹#›</a:t>
            </a:fld>
            <a:endParaRPr lang="en-US"/>
          </a:p>
        </p:txBody>
      </p:sp>
    </p:spTree>
    <p:extLst>
      <p:ext uri="{BB962C8B-B14F-4D97-AF65-F5344CB8AC3E}">
        <p14:creationId xmlns:p14="http://schemas.microsoft.com/office/powerpoint/2010/main" val="218784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20FC9-80CA-4A2C-BDB8-2AF58A3F9DB8}"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25AD3-E5DD-4915-830F-0B73CFB84074}" type="slidenum">
              <a:rPr lang="en-US" smtClean="0"/>
              <a:t>‹#›</a:t>
            </a:fld>
            <a:endParaRPr lang="en-US"/>
          </a:p>
        </p:txBody>
      </p:sp>
    </p:spTree>
    <p:extLst>
      <p:ext uri="{BB962C8B-B14F-4D97-AF65-F5344CB8AC3E}">
        <p14:creationId xmlns:p14="http://schemas.microsoft.com/office/powerpoint/2010/main" val="280303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20FC9-80CA-4A2C-BDB8-2AF58A3F9DB8}"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25AD3-E5DD-4915-830F-0B73CFB84074}" type="slidenum">
              <a:rPr lang="en-US" smtClean="0"/>
              <a:t>‹#›</a:t>
            </a:fld>
            <a:endParaRPr lang="en-US"/>
          </a:p>
        </p:txBody>
      </p:sp>
    </p:spTree>
    <p:extLst>
      <p:ext uri="{BB962C8B-B14F-4D97-AF65-F5344CB8AC3E}">
        <p14:creationId xmlns:p14="http://schemas.microsoft.com/office/powerpoint/2010/main" val="3774002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020FC9-80CA-4A2C-BDB8-2AF58A3F9DB8}"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25AD3-E5DD-4915-830F-0B73CFB84074}" type="slidenum">
              <a:rPr lang="en-US" smtClean="0"/>
              <a:t>‹#›</a:t>
            </a:fld>
            <a:endParaRPr lang="en-US"/>
          </a:p>
        </p:txBody>
      </p:sp>
    </p:spTree>
    <p:extLst>
      <p:ext uri="{BB962C8B-B14F-4D97-AF65-F5344CB8AC3E}">
        <p14:creationId xmlns:p14="http://schemas.microsoft.com/office/powerpoint/2010/main" val="188814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020FC9-80CA-4A2C-BDB8-2AF58A3F9DB8}"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25AD3-E5DD-4915-830F-0B73CFB84074}" type="slidenum">
              <a:rPr lang="en-US" smtClean="0"/>
              <a:t>‹#›</a:t>
            </a:fld>
            <a:endParaRPr lang="en-US"/>
          </a:p>
        </p:txBody>
      </p:sp>
    </p:spTree>
    <p:extLst>
      <p:ext uri="{BB962C8B-B14F-4D97-AF65-F5344CB8AC3E}">
        <p14:creationId xmlns:p14="http://schemas.microsoft.com/office/powerpoint/2010/main" val="225441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020FC9-80CA-4A2C-BDB8-2AF58A3F9DB8}"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25AD3-E5DD-4915-830F-0B73CFB84074}" type="slidenum">
              <a:rPr lang="en-US" smtClean="0"/>
              <a:t>‹#›</a:t>
            </a:fld>
            <a:endParaRPr lang="en-US"/>
          </a:p>
        </p:txBody>
      </p:sp>
    </p:spTree>
    <p:extLst>
      <p:ext uri="{BB962C8B-B14F-4D97-AF65-F5344CB8AC3E}">
        <p14:creationId xmlns:p14="http://schemas.microsoft.com/office/powerpoint/2010/main" val="345391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020FC9-80CA-4A2C-BDB8-2AF58A3F9DB8}"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25AD3-E5DD-4915-830F-0B73CFB84074}" type="slidenum">
              <a:rPr lang="en-US" smtClean="0"/>
              <a:t>‹#›</a:t>
            </a:fld>
            <a:endParaRPr lang="en-US"/>
          </a:p>
        </p:txBody>
      </p:sp>
    </p:spTree>
    <p:extLst>
      <p:ext uri="{BB962C8B-B14F-4D97-AF65-F5344CB8AC3E}">
        <p14:creationId xmlns:p14="http://schemas.microsoft.com/office/powerpoint/2010/main" val="34584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20FC9-80CA-4A2C-BDB8-2AF58A3F9DB8}"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025AD3-E5DD-4915-830F-0B73CFB84074}" type="slidenum">
              <a:rPr lang="en-US" smtClean="0"/>
              <a:t>‹#›</a:t>
            </a:fld>
            <a:endParaRPr lang="en-US"/>
          </a:p>
        </p:txBody>
      </p:sp>
    </p:spTree>
    <p:extLst>
      <p:ext uri="{BB962C8B-B14F-4D97-AF65-F5344CB8AC3E}">
        <p14:creationId xmlns:p14="http://schemas.microsoft.com/office/powerpoint/2010/main" val="369201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20FC9-80CA-4A2C-BDB8-2AF58A3F9DB8}"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25AD3-E5DD-4915-830F-0B73CFB84074}" type="slidenum">
              <a:rPr lang="en-US" smtClean="0"/>
              <a:t>‹#›</a:t>
            </a:fld>
            <a:endParaRPr lang="en-US"/>
          </a:p>
        </p:txBody>
      </p:sp>
    </p:spTree>
    <p:extLst>
      <p:ext uri="{BB962C8B-B14F-4D97-AF65-F5344CB8AC3E}">
        <p14:creationId xmlns:p14="http://schemas.microsoft.com/office/powerpoint/2010/main" val="313257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20FC9-80CA-4A2C-BDB8-2AF58A3F9DB8}"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25AD3-E5DD-4915-830F-0B73CFB84074}" type="slidenum">
              <a:rPr lang="en-US" smtClean="0"/>
              <a:t>‹#›</a:t>
            </a:fld>
            <a:endParaRPr lang="en-US"/>
          </a:p>
        </p:txBody>
      </p:sp>
    </p:spTree>
    <p:extLst>
      <p:ext uri="{BB962C8B-B14F-4D97-AF65-F5344CB8AC3E}">
        <p14:creationId xmlns:p14="http://schemas.microsoft.com/office/powerpoint/2010/main" val="360555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20FC9-80CA-4A2C-BDB8-2AF58A3F9DB8}"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25AD3-E5DD-4915-830F-0B73CFB84074}" type="slidenum">
              <a:rPr lang="en-US" smtClean="0"/>
              <a:t>‹#›</a:t>
            </a:fld>
            <a:endParaRPr lang="en-US"/>
          </a:p>
        </p:txBody>
      </p:sp>
    </p:spTree>
    <p:extLst>
      <p:ext uri="{BB962C8B-B14F-4D97-AF65-F5344CB8AC3E}">
        <p14:creationId xmlns:p14="http://schemas.microsoft.com/office/powerpoint/2010/main" val="302843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92440863"/>
      </p:ext>
    </p:extLst>
  </p:cSld>
  <p:clrMapOvr>
    <a:masterClrMapping/>
  </p:clrMapOvr>
  <mc:AlternateContent xmlns:mc="http://schemas.openxmlformats.org/markup-compatibility/2006">
    <mc:Choice xmlns:p14="http://schemas.microsoft.com/office/powerpoint/2010/main" Requires="p14">
      <p:transition spd="slow" p14:dur="1600" advClick="0" advTm="3000">
        <p14:prism isContent="1" isInverted="1"/>
      </p:transition>
    </mc:Choice>
    <mc:Fallback>
      <p:transitio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2212" y="277438"/>
            <a:ext cx="6245448" cy="1727464"/>
          </a:xfrm>
          <a:prstGeom prst="rect">
            <a:avLst/>
          </a:prstGeom>
        </p:spPr>
      </p:pic>
      <p:sp>
        <p:nvSpPr>
          <p:cNvPr id="4" name="TextBox 3"/>
          <p:cNvSpPr txBox="1"/>
          <p:nvPr/>
        </p:nvSpPr>
        <p:spPr>
          <a:xfrm>
            <a:off x="2550017" y="1717987"/>
            <a:ext cx="7984901" cy="830997"/>
          </a:xfrm>
          <a:prstGeom prst="rect">
            <a:avLst/>
          </a:prstGeom>
          <a:noFill/>
        </p:spPr>
        <p:txBody>
          <a:bodyPr wrap="square" rtlCol="0">
            <a:spAutoFit/>
          </a:bodyPr>
          <a:lstStyle/>
          <a:p>
            <a:r>
              <a:rPr lang="en-US" sz="2400" dirty="0" smtClean="0"/>
              <a:t>        For DevOps Related Videos, Learning Materials, </a:t>
            </a:r>
          </a:p>
          <a:p>
            <a:r>
              <a:rPr lang="en-US" sz="2400" dirty="0" smtClean="0"/>
              <a:t>DevOps Course Training, Technical Support or many more.</a:t>
            </a:r>
            <a:endParaRPr lang="en-US" sz="2400" dirty="0"/>
          </a:p>
        </p:txBody>
      </p:sp>
      <p:sp>
        <p:nvSpPr>
          <p:cNvPr id="5" name="TextBox 4"/>
          <p:cNvSpPr txBox="1"/>
          <p:nvPr/>
        </p:nvSpPr>
        <p:spPr>
          <a:xfrm>
            <a:off x="4102701" y="2803784"/>
            <a:ext cx="4624471" cy="523220"/>
          </a:xfrm>
          <a:prstGeom prst="rect">
            <a:avLst/>
          </a:prstGeom>
          <a:noFill/>
        </p:spPr>
        <p:txBody>
          <a:bodyPr wrap="none" rtlCol="0">
            <a:spAutoFit/>
          </a:bodyPr>
          <a:lstStyle/>
          <a:p>
            <a:r>
              <a:rPr lang="en-US" sz="2800" dirty="0">
                <a:solidFill>
                  <a:srgbClr val="0070C0"/>
                </a:solidFill>
                <a:latin typeface="Aharoni" panose="02010803020104030203" pitchFamily="2" charset="-79"/>
                <a:cs typeface="Aharoni" panose="02010803020104030203" pitchFamily="2" charset="-79"/>
              </a:rPr>
              <a:t>Call us </a:t>
            </a:r>
            <a:r>
              <a:rPr lang="en-US" sz="2800" dirty="0" smtClean="0">
                <a:solidFill>
                  <a:srgbClr val="0070C0"/>
                </a:solidFill>
                <a:latin typeface="Aharoni" panose="02010803020104030203" pitchFamily="2" charset="-79"/>
                <a:cs typeface="Aharoni" panose="02010803020104030203" pitchFamily="2" charset="-79"/>
              </a:rPr>
              <a:t>on:</a:t>
            </a:r>
            <a:r>
              <a:rPr lang="en-US" dirty="0" smtClean="0">
                <a:solidFill>
                  <a:srgbClr val="0070C0"/>
                </a:solidFill>
              </a:rPr>
              <a:t> </a:t>
            </a:r>
            <a:r>
              <a:rPr lang="en-US" sz="2800" dirty="0">
                <a:latin typeface="Franklin Gothic Demi Cond" panose="020B0706030402020204" pitchFamily="34" charset="0"/>
              </a:rPr>
              <a:t>+91 700 483 5930 </a:t>
            </a:r>
          </a:p>
        </p:txBody>
      </p:sp>
      <p:sp>
        <p:nvSpPr>
          <p:cNvPr id="6" name="TextBox 5"/>
          <p:cNvSpPr txBox="1"/>
          <p:nvPr/>
        </p:nvSpPr>
        <p:spPr>
          <a:xfrm>
            <a:off x="3852377" y="3300212"/>
            <a:ext cx="5125121" cy="738664"/>
          </a:xfrm>
          <a:prstGeom prst="rect">
            <a:avLst/>
          </a:prstGeom>
          <a:noFill/>
        </p:spPr>
        <p:txBody>
          <a:bodyPr wrap="none" rtlCol="0">
            <a:spAutoFit/>
          </a:bodyPr>
          <a:lstStyle/>
          <a:p>
            <a:r>
              <a:rPr lang="en-US" sz="2400" dirty="0" smtClean="0">
                <a:solidFill>
                  <a:srgbClr val="0070C0"/>
                </a:solidFill>
                <a:latin typeface="Aharoni" panose="02010803020104030203" pitchFamily="2" charset="-79"/>
                <a:cs typeface="Aharoni" panose="02010803020104030203" pitchFamily="2" charset="-79"/>
              </a:rPr>
              <a:t>Email:</a:t>
            </a:r>
            <a:r>
              <a:rPr lang="en-US" sz="2400" dirty="0" smtClean="0">
                <a:latin typeface="Aharoni" panose="02010803020104030203" pitchFamily="2" charset="-79"/>
                <a:cs typeface="Aharoni" panose="02010803020104030203" pitchFamily="2" charset="-79"/>
              </a:rPr>
              <a:t> </a:t>
            </a:r>
            <a:r>
              <a:rPr lang="en-US" sz="2400" dirty="0">
                <a:latin typeface="Aharoni" panose="02010803020104030203" pitchFamily="2" charset="-79"/>
                <a:cs typeface="Aharoni" panose="02010803020104030203" pitchFamily="2" charset="-79"/>
              </a:rPr>
              <a:t>Contact@DevopsSchool.com</a:t>
            </a:r>
          </a:p>
          <a:p>
            <a:endParaRPr lang="en-US" dirty="0"/>
          </a:p>
        </p:txBody>
      </p:sp>
      <p:sp>
        <p:nvSpPr>
          <p:cNvPr id="7" name="TextBox 6"/>
          <p:cNvSpPr txBox="1"/>
          <p:nvPr/>
        </p:nvSpPr>
        <p:spPr>
          <a:xfrm>
            <a:off x="3777035" y="3702618"/>
            <a:ext cx="5200463" cy="461665"/>
          </a:xfrm>
          <a:prstGeom prst="rect">
            <a:avLst/>
          </a:prstGeom>
          <a:noFill/>
        </p:spPr>
        <p:txBody>
          <a:bodyPr wrap="none" rtlCol="0">
            <a:spAutoFit/>
          </a:bodyPr>
          <a:lstStyle/>
          <a:p>
            <a:r>
              <a:rPr lang="en-US" sz="2400" dirty="0" smtClean="0">
                <a:solidFill>
                  <a:srgbClr val="0070C0"/>
                </a:solidFill>
                <a:latin typeface="Aharoni" panose="02010803020104030203" pitchFamily="2" charset="-79"/>
                <a:cs typeface="Aharoni" panose="02010803020104030203" pitchFamily="2" charset="-79"/>
              </a:rPr>
              <a:t>Website:</a:t>
            </a:r>
            <a:r>
              <a:rPr lang="en-US" sz="2400" dirty="0" smtClean="0">
                <a:latin typeface="Aharoni" panose="02010803020104030203" pitchFamily="2" charset="-79"/>
                <a:cs typeface="Aharoni" panose="02010803020104030203" pitchFamily="2" charset="-79"/>
              </a:rPr>
              <a:t> www.DevOpsSchool.com</a:t>
            </a:r>
            <a:endParaRPr lang="en-US" sz="2400" dirty="0">
              <a:latin typeface="Aharoni" panose="02010803020104030203" pitchFamily="2" charset="-79"/>
              <a:cs typeface="Aharoni" panose="02010803020104030203" pitchFamily="2" charset="-79"/>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8630" y="4566689"/>
            <a:ext cx="5027674" cy="1287682"/>
          </a:xfrm>
          <a:prstGeom prst="rect">
            <a:avLst/>
          </a:prstGeom>
        </p:spPr>
      </p:pic>
    </p:spTree>
    <p:extLst>
      <p:ext uri="{BB962C8B-B14F-4D97-AF65-F5344CB8AC3E}">
        <p14:creationId xmlns:p14="http://schemas.microsoft.com/office/powerpoint/2010/main" val="2906453874"/>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43966" y="566670"/>
            <a:ext cx="5357611" cy="953037"/>
          </a:xfrm>
          <a:prstGeom prst="rect">
            <a:avLst/>
          </a:prstGeom>
          <a:noFill/>
        </p:spPr>
        <p:txBody>
          <a:bodyPr wrap="square" rtlCol="0">
            <a:spAutoFit/>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4572000" y="701687"/>
            <a:ext cx="4481848"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What is DevOps?</a:t>
            </a:r>
            <a:endParaRPr lang="en-US" sz="2800" dirty="0">
              <a:solidFill>
                <a:srgbClr val="C00000"/>
              </a:solidFill>
              <a:latin typeface="Aharoni" panose="02010803020104030203" pitchFamily="2" charset="-79"/>
              <a:cs typeface="Aharoni" panose="02010803020104030203" pitchFamily="2" charset="-79"/>
            </a:endParaRPr>
          </a:p>
        </p:txBody>
      </p:sp>
      <p:sp>
        <p:nvSpPr>
          <p:cNvPr id="6" name="TextBox 5"/>
          <p:cNvSpPr txBox="1"/>
          <p:nvPr/>
        </p:nvSpPr>
        <p:spPr>
          <a:xfrm>
            <a:off x="1133341" y="1301473"/>
            <a:ext cx="10354614" cy="3046988"/>
          </a:xfrm>
          <a:prstGeom prst="rect">
            <a:avLst/>
          </a:prstGeom>
          <a:noFill/>
        </p:spPr>
        <p:txBody>
          <a:bodyPr wrap="square" rtlCol="0">
            <a:spAutoFit/>
          </a:bodyPr>
          <a:lstStyle/>
          <a:p>
            <a:pPr algn="just"/>
            <a:r>
              <a:rPr lang="en-US" sz="2400" dirty="0" smtClean="0"/>
              <a:t>DevOps is the most trending in recent times and lot of people and organizations are using it. So What actually DevOps is? DevOps is a culture, methodology and union of people process, and products to enable continuous delivery of value to our end users. There are tools commonly used in DevOps environments. These include continuous integration and continuous delivery or continuous deployment tools, with an emphasis on task automation. In some DevOps models, teams of quality assurance and security also integrate with development and operations throughout the lifecycle of the product/services.</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383" y="4079247"/>
            <a:ext cx="3271234" cy="2488977"/>
          </a:xfrm>
          <a:prstGeom prst="rect">
            <a:avLst/>
          </a:prstGeom>
        </p:spPr>
      </p:pic>
    </p:spTree>
    <p:extLst>
      <p:ext uri="{BB962C8B-B14F-4D97-AF65-F5344CB8AC3E}">
        <p14:creationId xmlns:p14="http://schemas.microsoft.com/office/powerpoint/2010/main" val="3290165113"/>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078050" y="888643"/>
            <a:ext cx="6954592"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Why everyone should learn DevOps?</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860998" y="1592167"/>
            <a:ext cx="9620518" cy="2308324"/>
          </a:xfrm>
          <a:prstGeom prst="rect">
            <a:avLst/>
          </a:prstGeom>
          <a:noFill/>
        </p:spPr>
        <p:txBody>
          <a:bodyPr wrap="square" rtlCol="0">
            <a:spAutoFit/>
          </a:bodyPr>
          <a:lstStyle/>
          <a:p>
            <a:pPr algn="just"/>
            <a:r>
              <a:rPr lang="en-US" sz="2400" dirty="0" smtClean="0"/>
              <a:t>Today's all leading IT companies are adopting DevOps culture so having the right skill-set in DevOps will make you stand apart from the crowd, as DevOps is trending these days everyone knows of DevOps, but actually there are few people who understand it and have the skills to implement and work according to it. So this gives a huge opportunity for anyone seeking to make a mark for himself.</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667" y="3532032"/>
            <a:ext cx="6096000" cy="3048000"/>
          </a:xfrm>
          <a:prstGeom prst="rect">
            <a:avLst/>
          </a:prstGeom>
        </p:spPr>
      </p:pic>
    </p:spTree>
    <p:extLst>
      <p:ext uri="{BB962C8B-B14F-4D97-AF65-F5344CB8AC3E}">
        <p14:creationId xmlns:p14="http://schemas.microsoft.com/office/powerpoint/2010/main" val="7220845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6000">
        <p15:prstTrans prst="pageCurlDouble"/>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129566" y="631065"/>
            <a:ext cx="6516710" cy="523220"/>
          </a:xfrm>
          <a:prstGeom prst="rect">
            <a:avLst/>
          </a:prstGeom>
          <a:noFill/>
        </p:spPr>
        <p:txBody>
          <a:bodyPr wrap="square" rtlCol="0">
            <a:spAutoFit/>
          </a:bodyPr>
          <a:lstStyle/>
          <a:p>
            <a:r>
              <a:rPr lang="en-US" sz="2800" dirty="0" smtClean="0">
                <a:solidFill>
                  <a:srgbClr val="C00000"/>
                </a:solidFill>
                <a:latin typeface="Aharoni" panose="02010803020104030203" pitchFamily="2" charset="-79"/>
                <a:cs typeface="Aharoni" panose="02010803020104030203" pitchFamily="2" charset="-79"/>
              </a:rPr>
              <a:t>How right DevOps training will help?</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2073500" y="1407540"/>
            <a:ext cx="5383369" cy="461665"/>
          </a:xfrm>
          <a:prstGeom prst="rect">
            <a:avLst/>
          </a:prstGeom>
          <a:noFill/>
        </p:spPr>
        <p:txBody>
          <a:bodyPr wrap="square" rtlCol="0">
            <a:spAutoFit/>
          </a:bodyPr>
          <a:lstStyle/>
          <a:p>
            <a:r>
              <a:rPr lang="en-US" sz="2400" dirty="0" smtClean="0">
                <a:latin typeface="Aharoni" panose="02010803020104030203" pitchFamily="2" charset="-79"/>
                <a:cs typeface="Aharoni" panose="02010803020104030203" pitchFamily="2" charset="-79"/>
              </a:rPr>
              <a:t>The benefits of DevOps include:-</a:t>
            </a:r>
            <a:endParaRPr lang="en-US" sz="2400" dirty="0">
              <a:latin typeface="Aharoni" panose="02010803020104030203" pitchFamily="2" charset="-79"/>
              <a:cs typeface="Aharoni" panose="02010803020104030203" pitchFamily="2" charset="-79"/>
            </a:endParaRPr>
          </a:p>
        </p:txBody>
      </p:sp>
      <p:sp>
        <p:nvSpPr>
          <p:cNvPr id="5" name="TextBox 4"/>
          <p:cNvSpPr txBox="1"/>
          <p:nvPr/>
        </p:nvSpPr>
        <p:spPr>
          <a:xfrm>
            <a:off x="1667814" y="1954750"/>
            <a:ext cx="994249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olidFill>
                  <a:srgbClr val="0070C0"/>
                </a:solidFill>
              </a:rPr>
              <a:t>Increased productivity- </a:t>
            </a:r>
            <a:r>
              <a:rPr lang="en-US" sz="2400" dirty="0" smtClean="0"/>
              <a:t>Developers learn operations skills and members of the ops team learn development skills. This helps everyone identify problems and fix those problems quickly. Because DevOps teams collaborate all the time, employees are constantly learning new things and becoming even more skilled.</a:t>
            </a:r>
            <a:endParaRPr lang="en-US" sz="2400" dirty="0"/>
          </a:p>
        </p:txBody>
      </p:sp>
      <p:sp>
        <p:nvSpPr>
          <p:cNvPr id="6" name="TextBox 5"/>
          <p:cNvSpPr txBox="1"/>
          <p:nvPr/>
        </p:nvSpPr>
        <p:spPr>
          <a:xfrm>
            <a:off x="1667814" y="3979287"/>
            <a:ext cx="10051961"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olidFill>
                  <a:srgbClr val="0070C0"/>
                </a:solidFill>
              </a:rPr>
              <a:t>Faster Software Releases- </a:t>
            </a:r>
            <a:r>
              <a:rPr lang="en-US" sz="2400" dirty="0" smtClean="0"/>
              <a:t>DevOps makes the SDLC process really agile, this ensures in time releases. Organizations can analyze user behavior pretty quickly and incorporate those changes in the next release. This gives the organization competitive advantage over it’s competitors, and users get a better product.</a:t>
            </a:r>
            <a:endParaRPr lang="en-US" sz="2400" dirty="0"/>
          </a:p>
        </p:txBody>
      </p:sp>
    </p:spTree>
    <p:extLst>
      <p:ext uri="{BB962C8B-B14F-4D97-AF65-F5344CB8AC3E}">
        <p14:creationId xmlns:p14="http://schemas.microsoft.com/office/powerpoint/2010/main" val="49820233"/>
      </p:ext>
    </p:extLst>
  </p:cSld>
  <p:clrMapOvr>
    <a:masterClrMapping/>
  </p:clrMapOvr>
  <mc:AlternateContent xmlns:mc="http://schemas.openxmlformats.org/markup-compatibility/2006">
    <mc:Choice xmlns:p14="http://schemas.microsoft.com/office/powerpoint/2010/main" Requires="p14">
      <p:transition spd="slow" p14:dur="1400" advClick="0" advTm="8000">
        <p14:doors dir="vert"/>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378038" y="798490"/>
            <a:ext cx="10264461"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olidFill>
                  <a:srgbClr val="0070C0"/>
                </a:solidFill>
              </a:rPr>
              <a:t>360 Degree view of the software project-</a:t>
            </a:r>
            <a:r>
              <a:rPr lang="en-US" sz="2400" dirty="0" smtClean="0"/>
              <a:t> In DevOps there are various phases and stages are involved like configuration management, continuous integration, source code management, containerization, continuous testing and continuous monitoring. Once you will learn DevOps concept you will get an idea of what is happening in production and testing departments.</a:t>
            </a:r>
            <a:endParaRPr lang="en-US" sz="2400" dirty="0"/>
          </a:p>
        </p:txBody>
      </p:sp>
      <p:sp>
        <p:nvSpPr>
          <p:cNvPr id="4" name="TextBox 3"/>
          <p:cNvSpPr txBox="1"/>
          <p:nvPr/>
        </p:nvSpPr>
        <p:spPr>
          <a:xfrm>
            <a:off x="1378038" y="2737482"/>
            <a:ext cx="10264461"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olidFill>
                  <a:srgbClr val="0070C0"/>
                </a:solidFill>
              </a:rPr>
              <a:t>Easy to Get the Job- </a:t>
            </a:r>
            <a:r>
              <a:rPr lang="en-US" sz="2400" dirty="0" smtClean="0"/>
              <a:t>The demand for DevOps professionals required in the market are always on peak but the number of qualified professionals is not enough that can meet the requirement of the organizations. So, a huge opportunity window is present for these professionals. So by learning DevOps and acquiring the right skill you can become market ready and grasp the job easily in no time.</a:t>
            </a:r>
            <a:endParaRPr lang="en-US" sz="2400" dirty="0"/>
          </a:p>
        </p:txBody>
      </p:sp>
      <p:sp>
        <p:nvSpPr>
          <p:cNvPr id="5" name="TextBox 4"/>
          <p:cNvSpPr txBox="1"/>
          <p:nvPr/>
        </p:nvSpPr>
        <p:spPr>
          <a:xfrm>
            <a:off x="1378038" y="5027054"/>
            <a:ext cx="10264461"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olidFill>
                  <a:srgbClr val="0070C0"/>
                </a:solidFill>
              </a:rPr>
              <a:t>Security -</a:t>
            </a:r>
            <a:r>
              <a:rPr lang="en-US" sz="2400" dirty="0" smtClean="0"/>
              <a:t> Security will never be compromised in a DevOps culture. Single team of engineers are using automated compliance policies and configuration management technique to retain security.</a:t>
            </a:r>
            <a:endParaRPr lang="en-US" sz="2400" dirty="0"/>
          </a:p>
        </p:txBody>
      </p:sp>
    </p:spTree>
    <p:extLst>
      <p:ext uri="{BB962C8B-B14F-4D97-AF65-F5344CB8AC3E}">
        <p14:creationId xmlns:p14="http://schemas.microsoft.com/office/powerpoint/2010/main" val="3806048365"/>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596981" y="850006"/>
            <a:ext cx="10470524" cy="461665"/>
          </a:xfrm>
          <a:prstGeom prst="rect">
            <a:avLst/>
          </a:prstGeom>
          <a:noFill/>
        </p:spPr>
        <p:txBody>
          <a:bodyPr wrap="square" rtlCol="0">
            <a:spAutoFit/>
          </a:bodyPr>
          <a:lstStyle/>
          <a:p>
            <a:r>
              <a:rPr lang="en-US" sz="2400" dirty="0" smtClean="0">
                <a:solidFill>
                  <a:srgbClr val="C00000"/>
                </a:solidFill>
                <a:latin typeface="Aharoni" panose="02010803020104030203" pitchFamily="2" charset="-79"/>
                <a:cs typeface="Aharoni" panose="02010803020104030203" pitchFamily="2" charset="-79"/>
              </a:rPr>
              <a:t>How DevOpsSchool.com will help in your DevOps Training Needs?</a:t>
            </a:r>
            <a:endParaRPr lang="en-US" sz="24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596981" y="1311671"/>
            <a:ext cx="9968247" cy="1200329"/>
          </a:xfrm>
          <a:prstGeom prst="rect">
            <a:avLst/>
          </a:prstGeom>
          <a:noFill/>
        </p:spPr>
        <p:txBody>
          <a:bodyPr wrap="square" rtlCol="0">
            <a:spAutoFit/>
          </a:bodyPr>
          <a:lstStyle/>
          <a:p>
            <a:pPr algn="just"/>
            <a:r>
              <a:rPr lang="en-US" sz="2400" dirty="0" smtClean="0"/>
              <a:t>Therefore to get a comphrensive knowledge in DevOps field it's very important to learn DevOps from a recognized platform which will help you making you industry-ready on a fast-track manner:</a:t>
            </a:r>
            <a:endParaRPr lang="en-US" sz="2400" dirty="0"/>
          </a:p>
        </p:txBody>
      </p:sp>
      <p:sp>
        <p:nvSpPr>
          <p:cNvPr id="5" name="TextBox 4"/>
          <p:cNvSpPr txBox="1"/>
          <p:nvPr/>
        </p:nvSpPr>
        <p:spPr>
          <a:xfrm>
            <a:off x="1596981" y="2627290"/>
            <a:ext cx="8384146" cy="461665"/>
          </a:xfrm>
          <a:prstGeom prst="rect">
            <a:avLst/>
          </a:prstGeom>
          <a:noFill/>
        </p:spPr>
        <p:txBody>
          <a:bodyPr wrap="square" rtlCol="0">
            <a:spAutoFit/>
          </a:bodyPr>
          <a:lstStyle/>
          <a:p>
            <a:r>
              <a:rPr lang="en-US" sz="2400" dirty="0" smtClean="0">
                <a:latin typeface="Aharoni" panose="02010803020104030203" pitchFamily="2" charset="-79"/>
                <a:cs typeface="Aharoni" panose="02010803020104030203" pitchFamily="2" charset="-79"/>
              </a:rPr>
              <a:t>Here are some of the DevOps training outcome:</a:t>
            </a:r>
            <a:endParaRPr lang="en-US" sz="2400" dirty="0">
              <a:latin typeface="Aharoni" panose="02010803020104030203" pitchFamily="2" charset="-79"/>
              <a:cs typeface="Aharoni" panose="02010803020104030203" pitchFamily="2" charset="-79"/>
            </a:endParaRPr>
          </a:p>
        </p:txBody>
      </p:sp>
      <p:sp>
        <p:nvSpPr>
          <p:cNvPr id="6" name="TextBox 5"/>
          <p:cNvSpPr txBox="1"/>
          <p:nvPr/>
        </p:nvSpPr>
        <p:spPr>
          <a:xfrm>
            <a:off x="1622739" y="3204245"/>
            <a:ext cx="9298546"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Improve software quality through DevOps best practices and principles.</a:t>
            </a:r>
          </a:p>
          <a:p>
            <a:pPr marL="342900" indent="-342900" algn="just">
              <a:buFont typeface="Arial" panose="020B0604020202020204" pitchFamily="34" charset="0"/>
              <a:buChar char="•"/>
            </a:pPr>
            <a:r>
              <a:rPr lang="en-US" sz="2400" dirty="0" smtClean="0"/>
              <a:t>Learn/Work with tools like Ansible, Chef, Puppet, Docker, Jenkins etc.</a:t>
            </a:r>
          </a:p>
          <a:p>
            <a:pPr marL="342900" indent="-342900" algn="just">
              <a:buFont typeface="Arial" panose="020B0604020202020204" pitchFamily="34" charset="0"/>
              <a:buChar char="•"/>
            </a:pPr>
            <a:r>
              <a:rPr lang="en-US" sz="2400" dirty="0" smtClean="0"/>
              <a:t>Master the automation process in software installation, configuration and testing.</a:t>
            </a:r>
          </a:p>
          <a:p>
            <a:pPr marL="342900" indent="-342900" algn="just">
              <a:buFont typeface="Arial" panose="020B0604020202020204" pitchFamily="34" charset="0"/>
              <a:buChar char="•"/>
            </a:pPr>
            <a:r>
              <a:rPr lang="en-US" sz="2400" dirty="0" smtClean="0"/>
              <a:t>Ensure shorter delivery cycles and keep the client in the loop for better end software product.</a:t>
            </a:r>
            <a:endParaRPr lang="en-US" sz="2400" dirty="0"/>
          </a:p>
        </p:txBody>
      </p:sp>
    </p:spTree>
    <p:extLst>
      <p:ext uri="{BB962C8B-B14F-4D97-AF65-F5344CB8AC3E}">
        <p14:creationId xmlns:p14="http://schemas.microsoft.com/office/powerpoint/2010/main" val="3284785413"/>
      </p:ext>
    </p:extLst>
  </p:cSld>
  <p:clrMapOvr>
    <a:masterClrMapping/>
  </p:clrMapOvr>
  <p:transition spd="med" advClick="0" advTm="800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709115" y="797510"/>
            <a:ext cx="7765961" cy="5262979"/>
          </a:xfrm>
          <a:prstGeom prst="rect">
            <a:avLst/>
          </a:prstGeom>
          <a:noFill/>
        </p:spPr>
        <p:txBody>
          <a:bodyPr wrap="square" rtlCol="0">
            <a:spAutoFit/>
          </a:bodyPr>
          <a:lstStyle/>
          <a:p>
            <a:pPr algn="just"/>
            <a:r>
              <a:rPr lang="en-US" sz="2400" dirty="0"/>
              <a:t>If you are looking for such a DevOps training/trainer in Pune then I would suggest you DevOpsSchool. The reason behind is that DevOpsSchool is one of the oldest (15+ years) and experienced name in this domain which suggest that the quality of training is top-notch as well as shows the credibility and reliability of the institute. </a:t>
            </a:r>
            <a:endParaRPr lang="en-US" sz="2400" dirty="0" smtClean="0"/>
          </a:p>
          <a:p>
            <a:pPr algn="just"/>
            <a:endParaRPr lang="en-US" sz="2400" dirty="0" smtClean="0"/>
          </a:p>
          <a:p>
            <a:pPr algn="just"/>
            <a:r>
              <a:rPr lang="en-US" sz="2400" dirty="0" smtClean="0"/>
              <a:t>The </a:t>
            </a:r>
            <a:r>
              <a:rPr lang="en-US" sz="2400" dirty="0"/>
              <a:t>second thing is that their courses constitute of theory plus practical which ensures that the candidates get the in-depth knowledge and skills. Apart from that these courses are meticulously designed and industry relevant which will help you understand the importance of DevOps and embrace the concepts of how to implement various aspects of DevOps.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31" y="888642"/>
            <a:ext cx="2956775" cy="4790941"/>
          </a:xfrm>
          <a:prstGeom prst="rect">
            <a:avLst/>
          </a:prstGeom>
        </p:spPr>
      </p:pic>
    </p:spTree>
    <p:extLst>
      <p:ext uri="{BB962C8B-B14F-4D97-AF65-F5344CB8AC3E}">
        <p14:creationId xmlns:p14="http://schemas.microsoft.com/office/powerpoint/2010/main" val="1115365892"/>
      </p:ext>
    </p:extLst>
  </p:cSld>
  <p:clrMapOvr>
    <a:masterClrMapping/>
  </p:clrMapOvr>
  <mc:AlternateContent xmlns:mc="http://schemas.openxmlformats.org/markup-compatibility/2006">
    <mc:Choice xmlns:p14="http://schemas.microsoft.com/office/powerpoint/2010/main" Requires="p14">
      <p:transition spd="slow" p14:dur="2000" advClick="0" advTm="8000"/>
    </mc:Choice>
    <mc:Fallback>
      <p:transition spd="slow" advClick="0" advTm="8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558347" y="1585089"/>
            <a:ext cx="10419005" cy="461665"/>
          </a:xfrm>
          <a:prstGeom prst="rect">
            <a:avLst/>
          </a:prstGeom>
          <a:noFill/>
        </p:spPr>
        <p:txBody>
          <a:bodyPr wrap="square" rtlCol="0">
            <a:spAutoFit/>
          </a:bodyPr>
          <a:lstStyle/>
          <a:p>
            <a:r>
              <a:rPr lang="en-US" sz="2400" b="1" dirty="0">
                <a:solidFill>
                  <a:srgbClr val="C00000"/>
                </a:solidFill>
                <a:latin typeface="Aharoni" panose="02010803020104030203" pitchFamily="2" charset="-79"/>
                <a:cs typeface="Aharoni" panose="02010803020104030203" pitchFamily="2" charset="-79"/>
              </a:rPr>
              <a:t>What are the Location of DevOps Training and by DevOpsSchool.com?</a:t>
            </a:r>
            <a:endParaRPr lang="en-US" sz="24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558347" y="2420661"/>
            <a:ext cx="10212945" cy="3046988"/>
          </a:xfrm>
          <a:prstGeom prst="rect">
            <a:avLst/>
          </a:prstGeom>
          <a:noFill/>
        </p:spPr>
        <p:txBody>
          <a:bodyPr wrap="square" rtlCol="0">
            <a:spAutoFit/>
          </a:bodyPr>
          <a:lstStyle/>
          <a:p>
            <a:pPr algn="just"/>
            <a:r>
              <a:rPr lang="en-US" sz="2400" dirty="0"/>
              <a:t>In terms of recognition, DevOpsSchool is having its global presence and in India as well including cities like Pune, Hyderabad, Mumbai, Chennai etc. Apart from that their trainers are also well experienced having experience of more than 15 years in corporate and individual training of DevOps. DevOpsSchool trainers are passionate teachers with great teaching skills and </a:t>
            </a:r>
            <a:r>
              <a:rPr lang="en-US" sz="2400" dirty="0" smtClean="0"/>
              <a:t>successfully </a:t>
            </a:r>
            <a:r>
              <a:rPr lang="en-US" sz="2400" dirty="0"/>
              <a:t>completed 6050 </a:t>
            </a:r>
            <a:r>
              <a:rPr lang="en-US" sz="2400" dirty="0" smtClean="0"/>
              <a:t>Hrs. </a:t>
            </a:r>
            <a:r>
              <a:rPr lang="en-US" sz="2400" dirty="0"/>
              <a:t>of training with more than 4000 satisfied participants. And also helped many companies to on-board their tools, processes and teams on DevOps culture and practices.</a:t>
            </a:r>
          </a:p>
        </p:txBody>
      </p:sp>
    </p:spTree>
    <p:extLst>
      <p:ext uri="{BB962C8B-B14F-4D97-AF65-F5344CB8AC3E}">
        <p14:creationId xmlns:p14="http://schemas.microsoft.com/office/powerpoint/2010/main" val="3707944770"/>
      </p:ext>
    </p:extLst>
  </p:cSld>
  <p:clrMapOvr>
    <a:masterClrMapping/>
  </p:clrMapOvr>
  <mc:AlternateContent xmlns:mc="http://schemas.openxmlformats.org/markup-compatibility/2006">
    <mc:Choice xmlns:p14="http://schemas.microsoft.com/office/powerpoint/2010/main" Requires="p14">
      <p:transition spd="slow" p14:dur="1600" advClick="0" advTm="8000">
        <p14:gallery dir="l"/>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79"/>
            <a:ext cx="12192000" cy="6858000"/>
          </a:xfrm>
          <a:prstGeom prst="rect">
            <a:avLst/>
          </a:prstGeom>
        </p:spPr>
      </p:pic>
      <p:sp>
        <p:nvSpPr>
          <p:cNvPr id="3" name="TextBox 2"/>
          <p:cNvSpPr txBox="1"/>
          <p:nvPr/>
        </p:nvSpPr>
        <p:spPr>
          <a:xfrm>
            <a:off x="2715295" y="516881"/>
            <a:ext cx="8487178" cy="800219"/>
          </a:xfrm>
          <a:prstGeom prst="rect">
            <a:avLst/>
          </a:prstGeom>
          <a:noFill/>
        </p:spPr>
        <p:txBody>
          <a:bodyPr wrap="square" rtlCol="0">
            <a:spAutoFit/>
          </a:bodyPr>
          <a:lstStyle/>
          <a:p>
            <a:r>
              <a:rPr lang="en-US" sz="2800" dirty="0">
                <a:solidFill>
                  <a:srgbClr val="C00000"/>
                </a:solidFill>
                <a:latin typeface="Aharoni" panose="02010803020104030203" pitchFamily="2" charset="-79"/>
                <a:cs typeface="Aharoni" panose="02010803020104030203" pitchFamily="2" charset="-79"/>
              </a:rPr>
              <a:t>Qualities DevOps trainers should </a:t>
            </a:r>
            <a:r>
              <a:rPr lang="en-US" sz="2800" dirty="0" smtClean="0">
                <a:solidFill>
                  <a:srgbClr val="C00000"/>
                </a:solidFill>
                <a:latin typeface="Aharoni" panose="02010803020104030203" pitchFamily="2" charset="-79"/>
                <a:cs typeface="Aharoni" panose="02010803020104030203" pitchFamily="2" charset="-79"/>
              </a:rPr>
              <a:t>have:</a:t>
            </a:r>
            <a:endParaRPr lang="en-US" sz="2800" dirty="0">
              <a:solidFill>
                <a:srgbClr val="C00000"/>
              </a:solidFill>
              <a:latin typeface="Aharoni" panose="02010803020104030203" pitchFamily="2" charset="-79"/>
              <a:cs typeface="Aharoni" panose="02010803020104030203" pitchFamily="2" charset="-79"/>
            </a:endParaRPr>
          </a:p>
          <a:p>
            <a:endParaRPr lang="en-US" dirty="0"/>
          </a:p>
        </p:txBody>
      </p:sp>
      <p:sp>
        <p:nvSpPr>
          <p:cNvPr id="4" name="TextBox 3"/>
          <p:cNvSpPr txBox="1"/>
          <p:nvPr/>
        </p:nvSpPr>
        <p:spPr>
          <a:xfrm>
            <a:off x="1451018" y="1317100"/>
            <a:ext cx="10356761"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 good trainer knows the material, lives it, breathes it, and can infuse their own experience into it.</a:t>
            </a:r>
            <a:endParaRPr lang="en-US" sz="2400" dirty="0"/>
          </a:p>
        </p:txBody>
      </p:sp>
      <p:sp>
        <p:nvSpPr>
          <p:cNvPr id="5" name="TextBox 4"/>
          <p:cNvSpPr txBox="1"/>
          <p:nvPr/>
        </p:nvSpPr>
        <p:spPr>
          <a:xfrm>
            <a:off x="1451018" y="2148097"/>
            <a:ext cx="1015069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good trainer makes delivering a class look easy and seamless.</a:t>
            </a:r>
            <a:endParaRPr lang="en-US" sz="2400" dirty="0"/>
          </a:p>
        </p:txBody>
      </p:sp>
      <p:sp>
        <p:nvSpPr>
          <p:cNvPr id="6" name="TextBox 5"/>
          <p:cNvSpPr txBox="1"/>
          <p:nvPr/>
        </p:nvSpPr>
        <p:spPr>
          <a:xfrm>
            <a:off x="1451018" y="2678439"/>
            <a:ext cx="1026660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great trainer is attuned to his or her own energy level and that of the class.</a:t>
            </a:r>
            <a:endParaRPr lang="en-US" sz="2400" dirty="0"/>
          </a:p>
        </p:txBody>
      </p:sp>
      <p:sp>
        <p:nvSpPr>
          <p:cNvPr id="7" name="TextBox 6"/>
          <p:cNvSpPr txBox="1"/>
          <p:nvPr/>
        </p:nvSpPr>
        <p:spPr>
          <a:xfrm>
            <a:off x="1420967" y="3249823"/>
            <a:ext cx="10700198"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Because trainers are role Models, they should be mature, confident and enthusiastic.</a:t>
            </a:r>
            <a:endParaRPr lang="en-US" sz="2400" dirty="0"/>
          </a:p>
        </p:txBody>
      </p:sp>
      <p:sp>
        <p:nvSpPr>
          <p:cNvPr id="8" name="TextBox 7"/>
          <p:cNvSpPr txBox="1"/>
          <p:nvPr/>
        </p:nvSpPr>
        <p:spPr>
          <a:xfrm>
            <a:off x="1420967" y="4106349"/>
            <a:ext cx="6113174"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Readiness to allow and encourage participants to learn from themselves and the class in order to create as many organic learning moments as possible.</a:t>
            </a:r>
            <a:endParaRPr 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141" y="3760631"/>
            <a:ext cx="4508679" cy="2998105"/>
          </a:xfrm>
          <a:prstGeom prst="rect">
            <a:avLst/>
          </a:prstGeom>
        </p:spPr>
      </p:pic>
    </p:spTree>
    <p:extLst>
      <p:ext uri="{BB962C8B-B14F-4D97-AF65-F5344CB8AC3E}">
        <p14:creationId xmlns:p14="http://schemas.microsoft.com/office/powerpoint/2010/main" val="565774398"/>
      </p:ext>
    </p:extLst>
  </p:cSld>
  <p:clrMapOvr>
    <a:masterClrMapping/>
  </p:clrMapOvr>
  <mc:AlternateContent xmlns:mc="http://schemas.openxmlformats.org/markup-compatibility/2006">
    <mc:Choice xmlns:p14="http://schemas.microsoft.com/office/powerpoint/2010/main" Requires="p14">
      <p:transition spd="slow" p14:dur="1600" advClick="0" advTm="8000">
        <p14:conveyor dir="l"/>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22" presetClass="entr" presetSubtype="4"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912</Words>
  <Application>Microsoft Office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Aharoni</vt:lpstr>
      <vt:lpstr>Arial</vt:lpstr>
      <vt:lpstr>Calibri</vt:lpstr>
      <vt:lpstr>Calibri Light</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11</cp:revision>
  <dcterms:created xsi:type="dcterms:W3CDTF">2019-01-11T11:08:33Z</dcterms:created>
  <dcterms:modified xsi:type="dcterms:W3CDTF">2019-01-23T08:11:20Z</dcterms:modified>
</cp:coreProperties>
</file>