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128AF0-E2D6-432B-B1B4-2DCC0BF6D38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24396-A837-41DF-853B-5C0CD838A57B}" type="slidenum">
              <a:rPr lang="en-US" smtClean="0"/>
              <a:t>‹#›</a:t>
            </a:fld>
            <a:endParaRPr lang="en-US"/>
          </a:p>
        </p:txBody>
      </p:sp>
    </p:spTree>
    <p:extLst>
      <p:ext uri="{BB962C8B-B14F-4D97-AF65-F5344CB8AC3E}">
        <p14:creationId xmlns:p14="http://schemas.microsoft.com/office/powerpoint/2010/main" val="416765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28AF0-E2D6-432B-B1B4-2DCC0BF6D38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24396-A837-41DF-853B-5C0CD838A57B}" type="slidenum">
              <a:rPr lang="en-US" smtClean="0"/>
              <a:t>‹#›</a:t>
            </a:fld>
            <a:endParaRPr lang="en-US"/>
          </a:p>
        </p:txBody>
      </p:sp>
    </p:spTree>
    <p:extLst>
      <p:ext uri="{BB962C8B-B14F-4D97-AF65-F5344CB8AC3E}">
        <p14:creationId xmlns:p14="http://schemas.microsoft.com/office/powerpoint/2010/main" val="944061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28AF0-E2D6-432B-B1B4-2DCC0BF6D38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24396-A837-41DF-853B-5C0CD838A57B}" type="slidenum">
              <a:rPr lang="en-US" smtClean="0"/>
              <a:t>‹#›</a:t>
            </a:fld>
            <a:endParaRPr lang="en-US"/>
          </a:p>
        </p:txBody>
      </p:sp>
    </p:spTree>
    <p:extLst>
      <p:ext uri="{BB962C8B-B14F-4D97-AF65-F5344CB8AC3E}">
        <p14:creationId xmlns:p14="http://schemas.microsoft.com/office/powerpoint/2010/main" val="85959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28AF0-E2D6-432B-B1B4-2DCC0BF6D38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24396-A837-41DF-853B-5C0CD838A57B}" type="slidenum">
              <a:rPr lang="en-US" smtClean="0"/>
              <a:t>‹#›</a:t>
            </a:fld>
            <a:endParaRPr lang="en-US"/>
          </a:p>
        </p:txBody>
      </p:sp>
    </p:spTree>
    <p:extLst>
      <p:ext uri="{BB962C8B-B14F-4D97-AF65-F5344CB8AC3E}">
        <p14:creationId xmlns:p14="http://schemas.microsoft.com/office/powerpoint/2010/main" val="65291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128AF0-E2D6-432B-B1B4-2DCC0BF6D38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24396-A837-41DF-853B-5C0CD838A57B}" type="slidenum">
              <a:rPr lang="en-US" smtClean="0"/>
              <a:t>‹#›</a:t>
            </a:fld>
            <a:endParaRPr lang="en-US"/>
          </a:p>
        </p:txBody>
      </p:sp>
    </p:spTree>
    <p:extLst>
      <p:ext uri="{BB962C8B-B14F-4D97-AF65-F5344CB8AC3E}">
        <p14:creationId xmlns:p14="http://schemas.microsoft.com/office/powerpoint/2010/main" val="16061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28AF0-E2D6-432B-B1B4-2DCC0BF6D38C}"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24396-A837-41DF-853B-5C0CD838A57B}" type="slidenum">
              <a:rPr lang="en-US" smtClean="0"/>
              <a:t>‹#›</a:t>
            </a:fld>
            <a:endParaRPr lang="en-US"/>
          </a:p>
        </p:txBody>
      </p:sp>
    </p:spTree>
    <p:extLst>
      <p:ext uri="{BB962C8B-B14F-4D97-AF65-F5344CB8AC3E}">
        <p14:creationId xmlns:p14="http://schemas.microsoft.com/office/powerpoint/2010/main" val="69956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128AF0-E2D6-432B-B1B4-2DCC0BF6D38C}"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224396-A837-41DF-853B-5C0CD838A57B}" type="slidenum">
              <a:rPr lang="en-US" smtClean="0"/>
              <a:t>‹#›</a:t>
            </a:fld>
            <a:endParaRPr lang="en-US"/>
          </a:p>
        </p:txBody>
      </p:sp>
    </p:spTree>
    <p:extLst>
      <p:ext uri="{BB962C8B-B14F-4D97-AF65-F5344CB8AC3E}">
        <p14:creationId xmlns:p14="http://schemas.microsoft.com/office/powerpoint/2010/main" val="204125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128AF0-E2D6-432B-B1B4-2DCC0BF6D38C}"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224396-A837-41DF-853B-5C0CD838A57B}" type="slidenum">
              <a:rPr lang="en-US" smtClean="0"/>
              <a:t>‹#›</a:t>
            </a:fld>
            <a:endParaRPr lang="en-US"/>
          </a:p>
        </p:txBody>
      </p:sp>
    </p:spTree>
    <p:extLst>
      <p:ext uri="{BB962C8B-B14F-4D97-AF65-F5344CB8AC3E}">
        <p14:creationId xmlns:p14="http://schemas.microsoft.com/office/powerpoint/2010/main" val="81117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28AF0-E2D6-432B-B1B4-2DCC0BF6D38C}"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224396-A837-41DF-853B-5C0CD838A57B}" type="slidenum">
              <a:rPr lang="en-US" smtClean="0"/>
              <a:t>‹#›</a:t>
            </a:fld>
            <a:endParaRPr lang="en-US"/>
          </a:p>
        </p:txBody>
      </p:sp>
    </p:spTree>
    <p:extLst>
      <p:ext uri="{BB962C8B-B14F-4D97-AF65-F5344CB8AC3E}">
        <p14:creationId xmlns:p14="http://schemas.microsoft.com/office/powerpoint/2010/main" val="219378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128AF0-E2D6-432B-B1B4-2DCC0BF6D38C}"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24396-A837-41DF-853B-5C0CD838A57B}" type="slidenum">
              <a:rPr lang="en-US" smtClean="0"/>
              <a:t>‹#›</a:t>
            </a:fld>
            <a:endParaRPr lang="en-US"/>
          </a:p>
        </p:txBody>
      </p:sp>
    </p:spTree>
    <p:extLst>
      <p:ext uri="{BB962C8B-B14F-4D97-AF65-F5344CB8AC3E}">
        <p14:creationId xmlns:p14="http://schemas.microsoft.com/office/powerpoint/2010/main" val="70789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128AF0-E2D6-432B-B1B4-2DCC0BF6D38C}"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24396-A837-41DF-853B-5C0CD838A57B}" type="slidenum">
              <a:rPr lang="en-US" smtClean="0"/>
              <a:t>‹#›</a:t>
            </a:fld>
            <a:endParaRPr lang="en-US"/>
          </a:p>
        </p:txBody>
      </p:sp>
    </p:spTree>
    <p:extLst>
      <p:ext uri="{BB962C8B-B14F-4D97-AF65-F5344CB8AC3E}">
        <p14:creationId xmlns:p14="http://schemas.microsoft.com/office/powerpoint/2010/main" val="4236365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28AF0-E2D6-432B-B1B4-2DCC0BF6D38C}"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24396-A837-41DF-853B-5C0CD838A57B}" type="slidenum">
              <a:rPr lang="en-US" smtClean="0"/>
              <a:t>‹#›</a:t>
            </a:fld>
            <a:endParaRPr lang="en-US"/>
          </a:p>
        </p:txBody>
      </p:sp>
    </p:spTree>
    <p:extLst>
      <p:ext uri="{BB962C8B-B14F-4D97-AF65-F5344CB8AC3E}">
        <p14:creationId xmlns:p14="http://schemas.microsoft.com/office/powerpoint/2010/main" val="149323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977820" y="1960602"/>
            <a:ext cx="9271803" cy="923330"/>
          </a:xfrm>
          <a:prstGeom prst="rect">
            <a:avLst/>
          </a:prstGeom>
          <a:noFill/>
        </p:spPr>
        <p:txBody>
          <a:bodyPr wrap="square" rtlCol="0">
            <a:spAutoFit/>
          </a:bodyPr>
          <a:lstStyle/>
          <a:p>
            <a:r>
              <a:rPr lang="en-US" sz="5400" dirty="0" smtClean="0">
                <a:latin typeface="Aharoni" panose="02010803020104030203" pitchFamily="2" charset="-79"/>
                <a:cs typeface="Aharoni" panose="02010803020104030203" pitchFamily="2" charset="-79"/>
              </a:rPr>
              <a:t>DevOps Trainers in Mumbai</a:t>
            </a:r>
            <a:endParaRPr lang="en-US" sz="5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562947304"/>
      </p:ext>
    </p:extLst>
  </p:cSld>
  <p:clrMapOvr>
    <a:masterClrMapping/>
  </p:clrMapOvr>
  <p:transition spd="slow" advClick="0" advTm="300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031088" y="532075"/>
            <a:ext cx="3480440" cy="584775"/>
          </a:xfrm>
          <a:prstGeom prst="rect">
            <a:avLst/>
          </a:prstGeom>
          <a:noFill/>
        </p:spPr>
        <p:txBody>
          <a:bodyPr wrap="none" rtlCol="0">
            <a:spAutoFit/>
          </a:bodyPr>
          <a:lstStyle/>
          <a:p>
            <a:r>
              <a:rPr lang="en-US" sz="3200" b="1" dirty="0">
                <a:solidFill>
                  <a:srgbClr val="C00000"/>
                </a:solidFill>
                <a:latin typeface="Aharoni" panose="02010803020104030203" pitchFamily="2" charset="-79"/>
                <a:cs typeface="Aharoni" panose="02010803020104030203" pitchFamily="2" charset="-79"/>
              </a:rPr>
              <a:t>What is DevOps?</a:t>
            </a:r>
            <a:endParaRPr lang="en-US" sz="32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865290" y="1374426"/>
            <a:ext cx="8461419" cy="2308324"/>
          </a:xfrm>
          <a:prstGeom prst="rect">
            <a:avLst/>
          </a:prstGeom>
          <a:noFill/>
        </p:spPr>
        <p:txBody>
          <a:bodyPr wrap="square" rtlCol="0">
            <a:spAutoFit/>
          </a:bodyPr>
          <a:lstStyle/>
          <a:p>
            <a:pPr algn="just"/>
            <a:r>
              <a:rPr lang="en-US" sz="2400" dirty="0"/>
              <a:t>DevOps is a process and software development methodology that embraces collaboration which allows delivering software frequently with minor </a:t>
            </a:r>
            <a:r>
              <a:rPr lang="en-US" sz="2400" dirty="0" err="1" smtClean="0"/>
              <a:t>iterable</a:t>
            </a:r>
            <a:r>
              <a:rPr lang="en-US" sz="2400" dirty="0" smtClean="0"/>
              <a:t> </a:t>
            </a:r>
            <a:r>
              <a:rPr lang="en-US" sz="2400" dirty="0"/>
              <a:t>changes in order to release new software and software updates as fast as possible. DevOps is popular because it is more flexible than other methods of developing software.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389" y="3327005"/>
            <a:ext cx="2781837" cy="2609943"/>
          </a:xfrm>
          <a:prstGeom prst="rect">
            <a:avLst/>
          </a:prstGeom>
        </p:spPr>
      </p:pic>
    </p:spTree>
    <p:extLst>
      <p:ext uri="{BB962C8B-B14F-4D97-AF65-F5344CB8AC3E}">
        <p14:creationId xmlns:p14="http://schemas.microsoft.com/office/powerpoint/2010/main" val="3093580117"/>
      </p:ext>
    </p:extLst>
  </p:cSld>
  <p:clrMapOvr>
    <a:masterClrMapping/>
  </p:clrMapOvr>
  <p:transition spd="med" advClick="0" advTm="5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2575775" y="386367"/>
            <a:ext cx="6800045"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Why everyone should learn DevOps?</a:t>
            </a:r>
            <a:endParaRPr lang="en-US" sz="2800" dirty="0">
              <a:solidFill>
                <a:srgbClr val="C00000"/>
              </a:solidFill>
              <a:latin typeface="Aharoni" panose="02010803020104030203" pitchFamily="2" charset="-79"/>
              <a:cs typeface="Aharoni" panose="02010803020104030203" pitchFamily="2" charset="-79"/>
            </a:endParaRPr>
          </a:p>
        </p:txBody>
      </p:sp>
      <p:sp>
        <p:nvSpPr>
          <p:cNvPr id="6" name="TextBox 5"/>
          <p:cNvSpPr txBox="1"/>
          <p:nvPr/>
        </p:nvSpPr>
        <p:spPr>
          <a:xfrm>
            <a:off x="978795" y="1197735"/>
            <a:ext cx="9453093" cy="1569660"/>
          </a:xfrm>
          <a:prstGeom prst="rect">
            <a:avLst/>
          </a:prstGeom>
          <a:noFill/>
        </p:spPr>
        <p:txBody>
          <a:bodyPr wrap="square" rtlCol="0">
            <a:spAutoFit/>
          </a:bodyPr>
          <a:lstStyle/>
          <a:p>
            <a:pPr algn="just"/>
            <a:r>
              <a:rPr lang="en-US" sz="2400" dirty="0" smtClean="0"/>
              <a:t>Introduction of DevOps process and methodology removes the communication gap between Dev and Ops team from an organization and therefore removes the dependency on the availability of an individual person or team in order for software delivery to progress.</a:t>
            </a:r>
            <a:endParaRPr lang="en-US" sz="2400" dirty="0"/>
          </a:p>
        </p:txBody>
      </p:sp>
      <p:sp>
        <p:nvSpPr>
          <p:cNvPr id="7" name="TextBox 6"/>
          <p:cNvSpPr txBox="1"/>
          <p:nvPr/>
        </p:nvSpPr>
        <p:spPr>
          <a:xfrm>
            <a:off x="978795" y="3055543"/>
            <a:ext cx="9453093" cy="1938992"/>
          </a:xfrm>
          <a:prstGeom prst="rect">
            <a:avLst/>
          </a:prstGeom>
          <a:noFill/>
        </p:spPr>
        <p:txBody>
          <a:bodyPr wrap="square" rtlCol="0">
            <a:spAutoFit/>
          </a:bodyPr>
          <a:lstStyle/>
          <a:p>
            <a:pPr algn="just"/>
            <a:r>
              <a:rPr lang="en-US" sz="2400" dirty="0" smtClean="0"/>
              <a:t>Quality of work improves with the use of automation software which removes toilsome, monotonous tasks. As a result, the burden of manual task is completely removed from staff members, they can then focus on more creative work that increases their job satisfaction and adds real value to the organization.</a:t>
            </a:r>
            <a:endParaRPr lang="en-US" sz="2400" dirty="0"/>
          </a:p>
        </p:txBody>
      </p:sp>
    </p:spTree>
    <p:extLst>
      <p:ext uri="{BB962C8B-B14F-4D97-AF65-F5344CB8AC3E}">
        <p14:creationId xmlns:p14="http://schemas.microsoft.com/office/powerpoint/2010/main" val="2047526006"/>
      </p:ext>
    </p:extLst>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472743" y="553792"/>
            <a:ext cx="6632620" cy="523220"/>
          </a:xfrm>
          <a:prstGeom prst="rect">
            <a:avLst/>
          </a:prstGeom>
          <a:noFill/>
        </p:spPr>
        <p:txBody>
          <a:bodyPr wrap="square" rtlCol="0">
            <a:spAutoFit/>
          </a:bodyPr>
          <a:lstStyle/>
          <a:p>
            <a:r>
              <a:rPr lang="en-US" sz="2800" b="1" dirty="0">
                <a:solidFill>
                  <a:srgbClr val="C00000"/>
                </a:solidFill>
                <a:latin typeface="Aharoni" panose="02010803020104030203" pitchFamily="2" charset="-79"/>
                <a:cs typeface="Aharoni" panose="02010803020104030203" pitchFamily="2" charset="-79"/>
              </a:rPr>
              <a:t>How right DevOps training will help?</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184856" y="1390919"/>
            <a:ext cx="9440214" cy="1569660"/>
          </a:xfrm>
          <a:prstGeom prst="rect">
            <a:avLst/>
          </a:prstGeom>
          <a:noFill/>
        </p:spPr>
        <p:txBody>
          <a:bodyPr wrap="square" rtlCol="0">
            <a:spAutoFit/>
          </a:bodyPr>
          <a:lstStyle/>
          <a:p>
            <a:pPr algn="just"/>
            <a:r>
              <a:rPr lang="en-US" sz="2400" dirty="0"/>
              <a:t>In recent times the popularity of DevOps has increased significantly and there is a huge demand for DevOps certified professionals in the industry. And to acquire the right skill-set in DevOps, a solid DevOps training can certainly help.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743" y="2587580"/>
            <a:ext cx="6096000" cy="3048000"/>
          </a:xfrm>
          <a:prstGeom prst="rect">
            <a:avLst/>
          </a:prstGeom>
        </p:spPr>
      </p:pic>
    </p:spTree>
    <p:extLst>
      <p:ext uri="{BB962C8B-B14F-4D97-AF65-F5344CB8AC3E}">
        <p14:creationId xmlns:p14="http://schemas.microsoft.com/office/powerpoint/2010/main" val="356842298"/>
      </p:ext>
    </p:extLst>
  </p:cSld>
  <p:clrMapOvr>
    <a:masterClrMapping/>
  </p:clrMapOvr>
  <p:transition spd="med" advClick="0" advTm="5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052292" y="166969"/>
            <a:ext cx="5164429"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Benefits of DevOps training</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643944" y="759614"/>
            <a:ext cx="9826580"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solidFill>
                  <a:srgbClr val="0070C0"/>
                </a:solidFill>
              </a:rPr>
              <a:t>Improvement in skills and knowledge: </a:t>
            </a:r>
            <a:r>
              <a:rPr lang="en-US" sz="2000" dirty="0" smtClean="0"/>
              <a:t>DevOps has lots of technical and business benefits which upon learning can be implemented in an enterprise. And the core concept of DevOps revolves around brand new decision-making methods and thought processes.</a:t>
            </a:r>
            <a:endParaRPr lang="en-US" sz="2000" dirty="0"/>
          </a:p>
        </p:txBody>
      </p:sp>
      <p:sp>
        <p:nvSpPr>
          <p:cNvPr id="5" name="TextBox 4"/>
          <p:cNvSpPr txBox="1"/>
          <p:nvPr/>
        </p:nvSpPr>
        <p:spPr>
          <a:xfrm>
            <a:off x="643944" y="1844703"/>
            <a:ext cx="10006884"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solidFill>
                  <a:srgbClr val="0070C0"/>
                </a:solidFill>
              </a:rPr>
              <a:t>Better Job Opportunities: </a:t>
            </a:r>
            <a:r>
              <a:rPr lang="en-US" sz="2000" dirty="0" smtClean="0"/>
              <a:t>There is a major gap between certified DevOps professional and their availability of the required DevOps professionals. Therefore one can take advantage of this huge deficit in highly skilled professionals by taking up a DevOps certification for validation of DevOps skillsets. This will ensure and guarantee much better job options.</a:t>
            </a:r>
            <a:endParaRPr lang="en-US" sz="2000" dirty="0"/>
          </a:p>
        </p:txBody>
      </p:sp>
      <p:sp>
        <p:nvSpPr>
          <p:cNvPr id="6" name="TextBox 5"/>
          <p:cNvSpPr txBox="1"/>
          <p:nvPr/>
        </p:nvSpPr>
        <p:spPr>
          <a:xfrm>
            <a:off x="695459" y="3251802"/>
            <a:ext cx="10212946"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rgbClr val="0070C0"/>
                </a:solidFill>
              </a:rPr>
              <a:t>Increased Salary: </a:t>
            </a:r>
            <a:r>
              <a:rPr lang="en-US" sz="2000" dirty="0" smtClean="0"/>
              <a:t>As corporates are adopting automation at a rapid rate, demand for 'DevOps talent' in the country has increased, thus a certified DevOps professional are seeing massive hikes in the pay package.</a:t>
            </a:r>
            <a:endParaRPr lang="en-US" sz="2000" dirty="0"/>
          </a:p>
        </p:txBody>
      </p:sp>
      <p:sp>
        <p:nvSpPr>
          <p:cNvPr id="7" name="TextBox 6"/>
          <p:cNvSpPr txBox="1"/>
          <p:nvPr/>
        </p:nvSpPr>
        <p:spPr>
          <a:xfrm>
            <a:off x="643944" y="4351125"/>
            <a:ext cx="10212946"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solidFill>
                  <a:srgbClr val="0070C0"/>
                </a:solidFill>
              </a:rPr>
              <a:t>Software Stability and Quality: </a:t>
            </a:r>
            <a:r>
              <a:rPr lang="en-US" sz="2000" dirty="0" smtClean="0"/>
              <a:t>DevOps principles once implemented will make sure that all processes and projects are closely monitored and the impact of changes within processes are known and understood well within the organization. DevOps leads to Stability and Reliability because of a higher frequency of release cycles, permitting the identification and resolution of issues instantaneously.</a:t>
            </a:r>
            <a:endParaRPr lang="en-US" sz="2000" dirty="0"/>
          </a:p>
        </p:txBody>
      </p:sp>
    </p:spTree>
    <p:extLst>
      <p:ext uri="{BB962C8B-B14F-4D97-AF65-F5344CB8AC3E}">
        <p14:creationId xmlns:p14="http://schemas.microsoft.com/office/powerpoint/2010/main" val="458278283"/>
      </p:ext>
    </p:extLst>
  </p:cSld>
  <p:clrMapOvr>
    <a:masterClrMapping/>
  </p:clrMapOvr>
  <p:transition spd="slow" advClick="0"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40913" y="296214"/>
            <a:ext cx="10045521" cy="523220"/>
          </a:xfrm>
          <a:prstGeom prst="rect">
            <a:avLst/>
          </a:prstGeom>
          <a:noFill/>
        </p:spPr>
        <p:txBody>
          <a:bodyPr wrap="square" rtlCol="0">
            <a:spAutoFit/>
          </a:bodyPr>
          <a:lstStyle/>
          <a:p>
            <a:r>
              <a:rPr lang="en-US" sz="2800" b="1" dirty="0">
                <a:solidFill>
                  <a:srgbClr val="C00000"/>
                </a:solidFill>
              </a:rPr>
              <a:t>How DevOpsSchool.com will help in your DevOps Training Needs?</a:t>
            </a:r>
            <a:endParaRPr lang="en-US" sz="2800" dirty="0">
              <a:solidFill>
                <a:srgbClr val="C00000"/>
              </a:solidFill>
            </a:endParaRPr>
          </a:p>
        </p:txBody>
      </p:sp>
      <p:sp>
        <p:nvSpPr>
          <p:cNvPr id="4" name="TextBox 3"/>
          <p:cNvSpPr txBox="1"/>
          <p:nvPr/>
        </p:nvSpPr>
        <p:spPr>
          <a:xfrm>
            <a:off x="540913" y="953037"/>
            <a:ext cx="9955369" cy="3785652"/>
          </a:xfrm>
          <a:prstGeom prst="rect">
            <a:avLst/>
          </a:prstGeom>
          <a:noFill/>
        </p:spPr>
        <p:txBody>
          <a:bodyPr wrap="square" rtlCol="0">
            <a:spAutoFit/>
          </a:bodyPr>
          <a:lstStyle/>
          <a:p>
            <a:pPr algn="just"/>
            <a:r>
              <a:rPr lang="en-US" sz="2400" dirty="0"/>
              <a:t>DevOpsSchool is the place where your search ends for best DevOps trainer/training in India or cities like Mumbai, Pune, Kolkata etc. In an ever-changing technology, one must be up on the toes to learn and apply the latest technologies. So, if you are looking to be industry recognized and upgrade your skills in DevOps you should go for DevOpsSchool. </a:t>
            </a:r>
            <a:endParaRPr lang="en-US" sz="2400" dirty="0" smtClean="0"/>
          </a:p>
          <a:p>
            <a:pPr algn="just"/>
            <a:endParaRPr lang="en-US" sz="2400" dirty="0"/>
          </a:p>
          <a:p>
            <a:pPr algn="just"/>
            <a:r>
              <a:rPr lang="en-US" sz="2400" dirty="0" smtClean="0"/>
              <a:t>This </a:t>
            </a:r>
            <a:r>
              <a:rPr lang="en-US" sz="2400" dirty="0"/>
              <a:t>is one of the best places to learn DevOps. The course content is very informative which covers the top 16 trending tools which are enough for you to get an in-depth knowledge of DevOps and industry-recognized certification programs.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1456" y="4395283"/>
            <a:ext cx="1643130" cy="1643130"/>
          </a:xfrm>
          <a:prstGeom prst="rect">
            <a:avLst/>
          </a:prstGeom>
        </p:spPr>
      </p:pic>
    </p:spTree>
    <p:extLst>
      <p:ext uri="{BB962C8B-B14F-4D97-AF65-F5344CB8AC3E}">
        <p14:creationId xmlns:p14="http://schemas.microsoft.com/office/powerpoint/2010/main" val="1978309446"/>
      </p:ext>
    </p:extLst>
  </p:cSld>
  <p:clrMapOvr>
    <a:masterClrMapping/>
  </p:clrMapOvr>
  <p:transition spd="med" advClick="0" advTm="10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50762" y="696447"/>
            <a:ext cx="10972801" cy="461665"/>
          </a:xfrm>
          <a:prstGeom prst="rect">
            <a:avLst/>
          </a:prstGeom>
          <a:noFill/>
        </p:spPr>
        <p:txBody>
          <a:bodyPr wrap="square" rtlCol="0">
            <a:spAutoFit/>
          </a:bodyPr>
          <a:lstStyle/>
          <a:p>
            <a:r>
              <a:rPr lang="en-US" sz="2400" b="1" dirty="0">
                <a:solidFill>
                  <a:srgbClr val="C00000"/>
                </a:solidFill>
                <a:latin typeface="Aharoni" panose="02010803020104030203" pitchFamily="2" charset="-79"/>
                <a:cs typeface="Aharoni" panose="02010803020104030203" pitchFamily="2" charset="-79"/>
              </a:rPr>
              <a:t>Who is the corporate trainer for DevOps Training by DevOpsSchool.com?</a:t>
            </a:r>
            <a:endParaRPr lang="en-US" sz="24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450762" y="1363792"/>
            <a:ext cx="10354614" cy="1569660"/>
          </a:xfrm>
          <a:prstGeom prst="rect">
            <a:avLst/>
          </a:prstGeom>
          <a:noFill/>
        </p:spPr>
        <p:txBody>
          <a:bodyPr wrap="square" rtlCol="0">
            <a:spAutoFit/>
          </a:bodyPr>
          <a:lstStyle/>
          <a:p>
            <a:pPr algn="just"/>
            <a:r>
              <a:rPr lang="en-US" sz="2400" dirty="0"/>
              <a:t>DevOpsSchool trainers are vastly experienced, serving the industry with more than 15 years and in-depth knowledge of DevOps domain. The trainer is Rajesh Kumar who believes in a hands-on approach and has a great teaching style which is engaging and interesting and even the whole concept is new to someone.</a:t>
            </a:r>
          </a:p>
        </p:txBody>
      </p:sp>
      <p:sp>
        <p:nvSpPr>
          <p:cNvPr id="5" name="TextBox 4"/>
          <p:cNvSpPr txBox="1"/>
          <p:nvPr/>
        </p:nvSpPr>
        <p:spPr>
          <a:xfrm>
            <a:off x="450762" y="3244334"/>
            <a:ext cx="9174306" cy="461665"/>
          </a:xfrm>
          <a:prstGeom prst="rect">
            <a:avLst/>
          </a:prstGeom>
          <a:noFill/>
        </p:spPr>
        <p:txBody>
          <a:bodyPr wrap="none" rtlCol="0">
            <a:spAutoFit/>
          </a:bodyPr>
          <a:lstStyle/>
          <a:p>
            <a:r>
              <a:rPr lang="en-US" sz="2400" b="1" dirty="0">
                <a:solidFill>
                  <a:srgbClr val="C00000"/>
                </a:solidFill>
                <a:latin typeface="Aharoni" panose="02010803020104030203" pitchFamily="2" charset="-79"/>
                <a:cs typeface="Aharoni" panose="02010803020104030203" pitchFamily="2" charset="-79"/>
              </a:rPr>
              <a:t>What Clients says about DevOpsSchool.com and Our trainers?</a:t>
            </a:r>
            <a:endParaRPr lang="en-US" sz="2400" dirty="0">
              <a:solidFill>
                <a:srgbClr val="C00000"/>
              </a:solidFill>
              <a:latin typeface="Aharoni" panose="02010803020104030203" pitchFamily="2" charset="-79"/>
              <a:cs typeface="Aharoni" panose="02010803020104030203" pitchFamily="2" charset="-79"/>
            </a:endParaRPr>
          </a:p>
        </p:txBody>
      </p:sp>
      <p:sp>
        <p:nvSpPr>
          <p:cNvPr id="6" name="TextBox 5"/>
          <p:cNvSpPr txBox="1"/>
          <p:nvPr/>
        </p:nvSpPr>
        <p:spPr>
          <a:xfrm>
            <a:off x="450762" y="3909288"/>
            <a:ext cx="10522038" cy="1200329"/>
          </a:xfrm>
          <a:prstGeom prst="rect">
            <a:avLst/>
          </a:prstGeom>
          <a:noFill/>
        </p:spPr>
        <p:txBody>
          <a:bodyPr wrap="square" rtlCol="0">
            <a:spAutoFit/>
          </a:bodyPr>
          <a:lstStyle/>
          <a:p>
            <a:pPr algn="just"/>
            <a:r>
              <a:rPr lang="en-US" sz="2400" dirty="0"/>
              <a:t>Customer feedback is an insight into what is the flaws and their actual experience about their service or product. You can evaluate DevOpsSchool by looking at the participant's reviews and feedback on various platforms.</a:t>
            </a:r>
          </a:p>
        </p:txBody>
      </p:sp>
    </p:spTree>
    <p:extLst>
      <p:ext uri="{BB962C8B-B14F-4D97-AF65-F5344CB8AC3E}">
        <p14:creationId xmlns:p14="http://schemas.microsoft.com/office/powerpoint/2010/main" val="64602905"/>
      </p:ext>
    </p:extLst>
  </p:cSld>
  <p:clrMapOvr>
    <a:masterClrMapping/>
  </p:clrMapOvr>
  <p:transition spd="slow" advClick="0"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395470" y="399246"/>
            <a:ext cx="8654603" cy="738664"/>
          </a:xfrm>
          <a:prstGeom prst="rect">
            <a:avLst/>
          </a:prstGeom>
          <a:noFill/>
        </p:spPr>
        <p:txBody>
          <a:bodyPr wrap="square" rtlCol="0">
            <a:spAutoFit/>
          </a:bodyPr>
          <a:lstStyle/>
          <a:p>
            <a:r>
              <a:rPr lang="en-US" sz="2400" dirty="0">
                <a:solidFill>
                  <a:srgbClr val="C00000"/>
                </a:solidFill>
                <a:latin typeface="Aharoni" panose="02010803020104030203" pitchFamily="2" charset="-79"/>
                <a:cs typeface="Aharoni" panose="02010803020104030203" pitchFamily="2" charset="-79"/>
              </a:rPr>
              <a:t>Qualities DevOps trainers should have</a:t>
            </a:r>
          </a:p>
          <a:p>
            <a:endParaRPr lang="en-US" dirty="0"/>
          </a:p>
        </p:txBody>
      </p:sp>
      <p:sp>
        <p:nvSpPr>
          <p:cNvPr id="4" name="TextBox 3"/>
          <p:cNvSpPr txBox="1"/>
          <p:nvPr/>
        </p:nvSpPr>
        <p:spPr>
          <a:xfrm>
            <a:off x="914400" y="1137910"/>
            <a:ext cx="9813701" cy="1107996"/>
          </a:xfrm>
          <a:prstGeom prst="rect">
            <a:avLst/>
          </a:prstGeom>
          <a:noFill/>
        </p:spPr>
        <p:txBody>
          <a:bodyPr wrap="square" rtlCol="0">
            <a:spAutoFit/>
          </a:bodyPr>
          <a:lstStyle/>
          <a:p>
            <a:pPr marL="342900" indent="-342900">
              <a:buFont typeface="Arial" panose="020B0604020202020204" pitchFamily="34" charset="0"/>
              <a:buChar char="•"/>
            </a:pPr>
            <a:r>
              <a:rPr lang="en-US" sz="2400" dirty="0"/>
              <a:t>A good trainer knows the material, lives it, breathes it, and can infuse their own experience into it.</a:t>
            </a:r>
          </a:p>
          <a:p>
            <a:pPr marL="285750" indent="-285750">
              <a:buFont typeface="Arial" panose="020B0604020202020204" pitchFamily="34" charset="0"/>
              <a:buChar char="•"/>
            </a:pPr>
            <a:endParaRPr lang="en-US" dirty="0"/>
          </a:p>
        </p:txBody>
      </p:sp>
      <p:sp>
        <p:nvSpPr>
          <p:cNvPr id="5" name="TextBox 4"/>
          <p:cNvSpPr txBox="1"/>
          <p:nvPr/>
        </p:nvSpPr>
        <p:spPr>
          <a:xfrm>
            <a:off x="914400" y="2047741"/>
            <a:ext cx="9259910"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a:t>A good trainer makes delivering a class look easy and seamless.</a:t>
            </a:r>
          </a:p>
          <a:p>
            <a:endParaRPr lang="en-US" dirty="0"/>
          </a:p>
        </p:txBody>
      </p:sp>
      <p:sp>
        <p:nvSpPr>
          <p:cNvPr id="6" name="TextBox 5"/>
          <p:cNvSpPr txBox="1"/>
          <p:nvPr/>
        </p:nvSpPr>
        <p:spPr>
          <a:xfrm>
            <a:off x="914399" y="2615238"/>
            <a:ext cx="10135673"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a:t>A great trainer is attuned to his or her own energy level and that of the </a:t>
            </a:r>
            <a:r>
              <a:rPr lang="en-US" sz="2400" dirty="0" smtClean="0"/>
              <a:t>class.</a:t>
            </a:r>
            <a:endParaRPr lang="en-US" sz="2400" dirty="0"/>
          </a:p>
          <a:p>
            <a:endParaRPr lang="en-US" dirty="0"/>
          </a:p>
        </p:txBody>
      </p:sp>
      <p:sp>
        <p:nvSpPr>
          <p:cNvPr id="7" name="TextBox 6"/>
          <p:cNvSpPr txBox="1"/>
          <p:nvPr/>
        </p:nvSpPr>
        <p:spPr>
          <a:xfrm>
            <a:off x="914399" y="3183888"/>
            <a:ext cx="10135673" cy="110799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Because trainers are role </a:t>
            </a:r>
            <a:r>
              <a:rPr lang="en-US" sz="2400" dirty="0" smtClean="0"/>
              <a:t>Models, </a:t>
            </a:r>
            <a:r>
              <a:rPr lang="en-US" sz="2400" dirty="0"/>
              <a:t>they should be mature, confident and enthusiastic.</a:t>
            </a:r>
          </a:p>
          <a:p>
            <a:endParaRPr lang="en-US" dirty="0"/>
          </a:p>
        </p:txBody>
      </p:sp>
      <p:sp>
        <p:nvSpPr>
          <p:cNvPr id="8" name="TextBox 7"/>
          <p:cNvSpPr txBox="1"/>
          <p:nvPr/>
        </p:nvSpPr>
        <p:spPr>
          <a:xfrm>
            <a:off x="914399" y="4089136"/>
            <a:ext cx="10135673"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Readiness to allow and encourage participants to learn from themselves and the class in order to create as many organic learning moments as possible</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028892624"/>
      </p:ext>
    </p:extLst>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519706" y="953186"/>
            <a:ext cx="8925059" cy="1200329"/>
          </a:xfrm>
          <a:prstGeom prst="rect">
            <a:avLst/>
          </a:prstGeom>
          <a:noFill/>
        </p:spPr>
        <p:txBody>
          <a:bodyPr wrap="square" rtlCol="0">
            <a:spAutoFit/>
          </a:bodyPr>
          <a:lstStyle/>
          <a:p>
            <a:r>
              <a:rPr lang="en-US" sz="2400" dirty="0" smtClean="0"/>
              <a:t>Contact us For DevOps Related Videos, Learning Materials, DevOps</a:t>
            </a:r>
          </a:p>
          <a:p>
            <a:r>
              <a:rPr lang="en-US" sz="2400" dirty="0"/>
              <a:t> </a:t>
            </a:r>
            <a:r>
              <a:rPr lang="en-US" sz="2400" dirty="0" smtClean="0"/>
              <a:t>            Course Training, Technical Support or many more. </a:t>
            </a:r>
          </a:p>
          <a:p>
            <a:endParaRPr lang="en-US" sz="2400" dirty="0"/>
          </a:p>
        </p:txBody>
      </p:sp>
      <p:sp>
        <p:nvSpPr>
          <p:cNvPr id="4" name="TextBox 3"/>
          <p:cNvSpPr txBox="1"/>
          <p:nvPr/>
        </p:nvSpPr>
        <p:spPr>
          <a:xfrm>
            <a:off x="4485068" y="358413"/>
            <a:ext cx="2331087" cy="584775"/>
          </a:xfrm>
          <a:prstGeom prst="rect">
            <a:avLst/>
          </a:prstGeom>
          <a:noFill/>
        </p:spPr>
        <p:txBody>
          <a:bodyPr wrap="none" rtlCol="0">
            <a:spAutoFit/>
          </a:bodyPr>
          <a:lstStyle/>
          <a:p>
            <a:r>
              <a:rPr lang="en-US" sz="3200" dirty="0" smtClean="0">
                <a:solidFill>
                  <a:srgbClr val="C00000"/>
                </a:solidFill>
                <a:latin typeface="Aharoni" panose="02010803020104030203" pitchFamily="2" charset="-79"/>
                <a:cs typeface="Aharoni" panose="02010803020104030203" pitchFamily="2" charset="-79"/>
              </a:rPr>
              <a:t>Contact Us:</a:t>
            </a:r>
            <a:endParaRPr lang="en-US" sz="3200" dirty="0">
              <a:solidFill>
                <a:srgbClr val="C00000"/>
              </a:solidFill>
              <a:latin typeface="Aharoni" panose="02010803020104030203" pitchFamily="2" charset="-79"/>
              <a:cs typeface="Aharoni" panose="02010803020104030203" pitchFamily="2" charset="-79"/>
            </a:endParaRPr>
          </a:p>
        </p:txBody>
      </p:sp>
      <p:sp>
        <p:nvSpPr>
          <p:cNvPr id="5" name="TextBox 4"/>
          <p:cNvSpPr txBox="1"/>
          <p:nvPr/>
        </p:nvSpPr>
        <p:spPr>
          <a:xfrm>
            <a:off x="3168200" y="1953318"/>
            <a:ext cx="5054589" cy="800219"/>
          </a:xfrm>
          <a:prstGeom prst="rect">
            <a:avLst/>
          </a:prstGeom>
          <a:noFill/>
        </p:spPr>
        <p:txBody>
          <a:bodyPr wrap="none" rtlCol="0">
            <a:spAutoFit/>
          </a:bodyPr>
          <a:lstStyle/>
          <a:p>
            <a:r>
              <a:rPr lang="en-US" sz="2800" dirty="0" smtClean="0">
                <a:solidFill>
                  <a:srgbClr val="0070C0"/>
                </a:solidFill>
                <a:latin typeface="Aharoni" panose="02010803020104030203" pitchFamily="2" charset="-79"/>
                <a:cs typeface="Aharoni" panose="02010803020104030203" pitchFamily="2" charset="-79"/>
              </a:rPr>
              <a:t>Call us on:</a:t>
            </a:r>
            <a:r>
              <a:rPr lang="en-US" sz="2800" dirty="0" smtClean="0">
                <a:solidFill>
                  <a:srgbClr val="C00000"/>
                </a:solidFill>
                <a:latin typeface="Aharoni" panose="02010803020104030203" pitchFamily="2" charset="-79"/>
                <a:cs typeface="Aharoni" panose="02010803020104030203" pitchFamily="2" charset="-79"/>
              </a:rPr>
              <a:t> </a:t>
            </a:r>
            <a:r>
              <a:rPr lang="en-US" sz="2800" dirty="0">
                <a:latin typeface="Adobe Gothic Std B" panose="020B0800000000000000" pitchFamily="34" charset="-128"/>
                <a:ea typeface="Adobe Gothic Std B" panose="020B0800000000000000" pitchFamily="34" charset="-128"/>
                <a:cs typeface="Aharoni" panose="02010803020104030203" pitchFamily="2" charset="-79"/>
              </a:rPr>
              <a:t>+91 700 483 5930</a:t>
            </a:r>
            <a:r>
              <a:rPr lang="en-US" sz="2800" dirty="0">
                <a:latin typeface="Aharoni" panose="02010803020104030203" pitchFamily="2" charset="-79"/>
                <a:cs typeface="Aharoni" panose="02010803020104030203" pitchFamily="2" charset="-79"/>
              </a:rPr>
              <a:t> </a:t>
            </a:r>
          </a:p>
          <a:p>
            <a:endParaRPr lang="en-US" dirty="0"/>
          </a:p>
        </p:txBody>
      </p:sp>
      <p:sp>
        <p:nvSpPr>
          <p:cNvPr id="6" name="TextBox 5"/>
          <p:cNvSpPr txBox="1"/>
          <p:nvPr/>
        </p:nvSpPr>
        <p:spPr>
          <a:xfrm>
            <a:off x="2649833" y="2495211"/>
            <a:ext cx="6001555" cy="800219"/>
          </a:xfrm>
          <a:prstGeom prst="rect">
            <a:avLst/>
          </a:prstGeom>
          <a:noFill/>
        </p:spPr>
        <p:txBody>
          <a:bodyPr wrap="square" rtlCol="0">
            <a:spAutoFit/>
          </a:bodyPr>
          <a:lstStyle/>
          <a:p>
            <a:r>
              <a:rPr lang="en-US" sz="2800" dirty="0" smtClean="0">
                <a:solidFill>
                  <a:srgbClr val="0070C0"/>
                </a:solidFill>
                <a:latin typeface="Aharoni" panose="02010803020104030203" pitchFamily="2" charset="-79"/>
                <a:cs typeface="Aharoni" panose="02010803020104030203" pitchFamily="2" charset="-79"/>
              </a:rPr>
              <a:t>Email:</a:t>
            </a:r>
            <a:r>
              <a:rPr lang="en-US" sz="2800" dirty="0" smtClean="0">
                <a:latin typeface="Aharoni" panose="02010803020104030203" pitchFamily="2" charset="-79"/>
                <a:cs typeface="Aharoni" panose="02010803020104030203" pitchFamily="2" charset="-79"/>
              </a:rPr>
              <a:t> Contact@DevopsSchool.com</a:t>
            </a:r>
            <a:endParaRPr lang="en-US" sz="2800" dirty="0">
              <a:latin typeface="Aharoni" panose="02010803020104030203" pitchFamily="2" charset="-79"/>
              <a:cs typeface="Aharoni" panose="02010803020104030203" pitchFamily="2" charset="-79"/>
            </a:endParaRPr>
          </a:p>
          <a:p>
            <a:endParaRPr lang="en-US" dirty="0"/>
          </a:p>
        </p:txBody>
      </p:sp>
      <p:sp>
        <p:nvSpPr>
          <p:cNvPr id="7" name="TextBox 6"/>
          <p:cNvSpPr txBox="1"/>
          <p:nvPr/>
        </p:nvSpPr>
        <p:spPr>
          <a:xfrm>
            <a:off x="3158581" y="3049066"/>
            <a:ext cx="4984057" cy="523220"/>
          </a:xfrm>
          <a:prstGeom prst="rect">
            <a:avLst/>
          </a:prstGeom>
          <a:noFill/>
        </p:spPr>
        <p:txBody>
          <a:bodyPr wrap="none" rtlCol="0">
            <a:spAutoFit/>
          </a:bodyPr>
          <a:lstStyle/>
          <a:p>
            <a:r>
              <a:rPr lang="en-US" sz="2800" dirty="0" smtClean="0">
                <a:solidFill>
                  <a:srgbClr val="0070C0"/>
                </a:solidFill>
                <a:latin typeface="Aharoni" panose="02010803020104030203" pitchFamily="2" charset="-79"/>
                <a:cs typeface="Aharoni" panose="02010803020104030203" pitchFamily="2" charset="-79"/>
              </a:rPr>
              <a:t>Website:</a:t>
            </a:r>
            <a:r>
              <a:rPr lang="en-US" sz="2800" dirty="0" smtClean="0">
                <a:latin typeface="Aharoni" panose="02010803020104030203" pitchFamily="2" charset="-79"/>
                <a:cs typeface="Aharoni" panose="02010803020104030203" pitchFamily="2" charset="-79"/>
              </a:rPr>
              <a:t> DevOpsSchool.com</a:t>
            </a:r>
            <a:endParaRPr lang="en-US" sz="2800" dirty="0">
              <a:latin typeface="Aharoni" panose="02010803020104030203" pitchFamily="2" charset="-79"/>
              <a:cs typeface="Aharoni" panose="02010803020104030203" pitchFamily="2" charset="-79"/>
            </a:endParaRPr>
          </a:p>
        </p:txBody>
      </p:sp>
      <p:sp>
        <p:nvSpPr>
          <p:cNvPr id="8" name="TextBox 7"/>
          <p:cNvSpPr txBox="1"/>
          <p:nvPr/>
        </p:nvSpPr>
        <p:spPr>
          <a:xfrm>
            <a:off x="4317552" y="3688508"/>
            <a:ext cx="2755883" cy="707886"/>
          </a:xfrm>
          <a:prstGeom prst="rect">
            <a:avLst/>
          </a:prstGeom>
          <a:noFill/>
        </p:spPr>
        <p:txBody>
          <a:bodyPr wrap="none" rtlCol="0">
            <a:spAutoFit/>
          </a:bodyPr>
          <a:lstStyle/>
          <a:p>
            <a:r>
              <a:rPr lang="en-US" sz="4000" dirty="0" smtClean="0">
                <a:solidFill>
                  <a:srgbClr val="C00000"/>
                </a:solidFill>
                <a:latin typeface="Aharoni" panose="02010803020104030203" pitchFamily="2" charset="-79"/>
                <a:cs typeface="Aharoni" panose="02010803020104030203" pitchFamily="2" charset="-79"/>
              </a:rPr>
              <a:t>Thank You</a:t>
            </a:r>
            <a:endParaRPr lang="en-US" sz="4000"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02088044"/>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767</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Adobe Gothic Std B</vt:lpstr>
      <vt:lpstr>Aharoni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10</cp:revision>
  <dcterms:created xsi:type="dcterms:W3CDTF">2019-01-11T08:49:52Z</dcterms:created>
  <dcterms:modified xsi:type="dcterms:W3CDTF">2019-01-23T09:20:52Z</dcterms:modified>
</cp:coreProperties>
</file>