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27862D-1733-4C8A-AE64-787B647EC41E}"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884507-C713-41C7-8147-A581DD13FDF5}" type="slidenum">
              <a:rPr lang="en-US" smtClean="0"/>
              <a:t>‹#›</a:t>
            </a:fld>
            <a:endParaRPr lang="en-US"/>
          </a:p>
        </p:txBody>
      </p:sp>
    </p:spTree>
    <p:extLst>
      <p:ext uri="{BB962C8B-B14F-4D97-AF65-F5344CB8AC3E}">
        <p14:creationId xmlns:p14="http://schemas.microsoft.com/office/powerpoint/2010/main" val="3878968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884507-C713-41C7-8147-A581DD13FDF5}" type="slidenum">
              <a:rPr lang="en-US" smtClean="0"/>
              <a:t>6</a:t>
            </a:fld>
            <a:endParaRPr lang="en-US"/>
          </a:p>
        </p:txBody>
      </p:sp>
    </p:spTree>
    <p:extLst>
      <p:ext uri="{BB962C8B-B14F-4D97-AF65-F5344CB8AC3E}">
        <p14:creationId xmlns:p14="http://schemas.microsoft.com/office/powerpoint/2010/main" val="2103377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4FBEB9-21BD-49B6-A45B-91FCA81CAB18}"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AC685-92C6-4BB4-A3F0-149EBB2F05A1}" type="slidenum">
              <a:rPr lang="en-US" smtClean="0"/>
              <a:t>‹#›</a:t>
            </a:fld>
            <a:endParaRPr lang="en-US"/>
          </a:p>
        </p:txBody>
      </p:sp>
    </p:spTree>
    <p:extLst>
      <p:ext uri="{BB962C8B-B14F-4D97-AF65-F5344CB8AC3E}">
        <p14:creationId xmlns:p14="http://schemas.microsoft.com/office/powerpoint/2010/main" val="550384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4FBEB9-21BD-49B6-A45B-91FCA81CAB18}"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AC685-92C6-4BB4-A3F0-149EBB2F05A1}" type="slidenum">
              <a:rPr lang="en-US" smtClean="0"/>
              <a:t>‹#›</a:t>
            </a:fld>
            <a:endParaRPr lang="en-US"/>
          </a:p>
        </p:txBody>
      </p:sp>
    </p:spTree>
    <p:extLst>
      <p:ext uri="{BB962C8B-B14F-4D97-AF65-F5344CB8AC3E}">
        <p14:creationId xmlns:p14="http://schemas.microsoft.com/office/powerpoint/2010/main" val="66439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4FBEB9-21BD-49B6-A45B-91FCA81CAB18}"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AC685-92C6-4BB4-A3F0-149EBB2F05A1}" type="slidenum">
              <a:rPr lang="en-US" smtClean="0"/>
              <a:t>‹#›</a:t>
            </a:fld>
            <a:endParaRPr lang="en-US"/>
          </a:p>
        </p:txBody>
      </p:sp>
    </p:spTree>
    <p:extLst>
      <p:ext uri="{BB962C8B-B14F-4D97-AF65-F5344CB8AC3E}">
        <p14:creationId xmlns:p14="http://schemas.microsoft.com/office/powerpoint/2010/main" val="2847799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4FBEB9-21BD-49B6-A45B-91FCA81CAB18}"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AC685-92C6-4BB4-A3F0-149EBB2F05A1}" type="slidenum">
              <a:rPr lang="en-US" smtClean="0"/>
              <a:t>‹#›</a:t>
            </a:fld>
            <a:endParaRPr lang="en-US"/>
          </a:p>
        </p:txBody>
      </p:sp>
    </p:spTree>
    <p:extLst>
      <p:ext uri="{BB962C8B-B14F-4D97-AF65-F5344CB8AC3E}">
        <p14:creationId xmlns:p14="http://schemas.microsoft.com/office/powerpoint/2010/main" val="1296926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4FBEB9-21BD-49B6-A45B-91FCA81CAB18}"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AC685-92C6-4BB4-A3F0-149EBB2F05A1}" type="slidenum">
              <a:rPr lang="en-US" smtClean="0"/>
              <a:t>‹#›</a:t>
            </a:fld>
            <a:endParaRPr lang="en-US"/>
          </a:p>
        </p:txBody>
      </p:sp>
    </p:spTree>
    <p:extLst>
      <p:ext uri="{BB962C8B-B14F-4D97-AF65-F5344CB8AC3E}">
        <p14:creationId xmlns:p14="http://schemas.microsoft.com/office/powerpoint/2010/main" val="269782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4FBEB9-21BD-49B6-A45B-91FCA81CAB18}"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AC685-92C6-4BB4-A3F0-149EBB2F05A1}" type="slidenum">
              <a:rPr lang="en-US" smtClean="0"/>
              <a:t>‹#›</a:t>
            </a:fld>
            <a:endParaRPr lang="en-US"/>
          </a:p>
        </p:txBody>
      </p:sp>
    </p:spTree>
    <p:extLst>
      <p:ext uri="{BB962C8B-B14F-4D97-AF65-F5344CB8AC3E}">
        <p14:creationId xmlns:p14="http://schemas.microsoft.com/office/powerpoint/2010/main" val="213892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4FBEB9-21BD-49B6-A45B-91FCA81CAB18}"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DAC685-92C6-4BB4-A3F0-149EBB2F05A1}" type="slidenum">
              <a:rPr lang="en-US" smtClean="0"/>
              <a:t>‹#›</a:t>
            </a:fld>
            <a:endParaRPr lang="en-US"/>
          </a:p>
        </p:txBody>
      </p:sp>
    </p:spTree>
    <p:extLst>
      <p:ext uri="{BB962C8B-B14F-4D97-AF65-F5344CB8AC3E}">
        <p14:creationId xmlns:p14="http://schemas.microsoft.com/office/powerpoint/2010/main" val="327974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4FBEB9-21BD-49B6-A45B-91FCA81CAB18}"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DAC685-92C6-4BB4-A3F0-149EBB2F05A1}" type="slidenum">
              <a:rPr lang="en-US" smtClean="0"/>
              <a:t>‹#›</a:t>
            </a:fld>
            <a:endParaRPr lang="en-US"/>
          </a:p>
        </p:txBody>
      </p:sp>
    </p:spTree>
    <p:extLst>
      <p:ext uri="{BB962C8B-B14F-4D97-AF65-F5344CB8AC3E}">
        <p14:creationId xmlns:p14="http://schemas.microsoft.com/office/powerpoint/2010/main" val="3439768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4FBEB9-21BD-49B6-A45B-91FCA81CAB18}"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DAC685-92C6-4BB4-A3F0-149EBB2F05A1}" type="slidenum">
              <a:rPr lang="en-US" smtClean="0"/>
              <a:t>‹#›</a:t>
            </a:fld>
            <a:endParaRPr lang="en-US"/>
          </a:p>
        </p:txBody>
      </p:sp>
    </p:spTree>
    <p:extLst>
      <p:ext uri="{BB962C8B-B14F-4D97-AF65-F5344CB8AC3E}">
        <p14:creationId xmlns:p14="http://schemas.microsoft.com/office/powerpoint/2010/main" val="534113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4FBEB9-21BD-49B6-A45B-91FCA81CAB18}"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AC685-92C6-4BB4-A3F0-149EBB2F05A1}" type="slidenum">
              <a:rPr lang="en-US" smtClean="0"/>
              <a:t>‹#›</a:t>
            </a:fld>
            <a:endParaRPr lang="en-US"/>
          </a:p>
        </p:txBody>
      </p:sp>
    </p:spTree>
    <p:extLst>
      <p:ext uri="{BB962C8B-B14F-4D97-AF65-F5344CB8AC3E}">
        <p14:creationId xmlns:p14="http://schemas.microsoft.com/office/powerpoint/2010/main" val="116785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4FBEB9-21BD-49B6-A45B-91FCA81CAB18}"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AC685-92C6-4BB4-A3F0-149EBB2F05A1}" type="slidenum">
              <a:rPr lang="en-US" smtClean="0"/>
              <a:t>‹#›</a:t>
            </a:fld>
            <a:endParaRPr lang="en-US"/>
          </a:p>
        </p:txBody>
      </p:sp>
    </p:spTree>
    <p:extLst>
      <p:ext uri="{BB962C8B-B14F-4D97-AF65-F5344CB8AC3E}">
        <p14:creationId xmlns:p14="http://schemas.microsoft.com/office/powerpoint/2010/main" val="2338153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FBEB9-21BD-49B6-A45B-91FCA81CAB18}" type="datetimeFigureOut">
              <a:rPr lang="en-US" smtClean="0"/>
              <a:t>1/23/2019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AC685-92C6-4BB4-A3F0-149EBB2F05A1}" type="slidenum">
              <a:rPr lang="en-US" smtClean="0"/>
              <a:t>‹#›</a:t>
            </a:fld>
            <a:endParaRPr lang="en-US"/>
          </a:p>
        </p:txBody>
      </p:sp>
    </p:spTree>
    <p:extLst>
      <p:ext uri="{BB962C8B-B14F-4D97-AF65-F5344CB8AC3E}">
        <p14:creationId xmlns:p14="http://schemas.microsoft.com/office/powerpoint/2010/main" val="100511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6722772" y="3429000"/>
            <a:ext cx="4764446" cy="2123658"/>
          </a:xfrm>
          <a:prstGeom prst="rect">
            <a:avLst/>
          </a:prstGeom>
          <a:noFill/>
        </p:spPr>
        <p:txBody>
          <a:bodyPr wrap="none" rtlCol="0">
            <a:spAutoFit/>
          </a:bodyPr>
          <a:lstStyle/>
          <a:p>
            <a:r>
              <a:rPr lang="en-US" sz="4400" dirty="0" smtClean="0">
                <a:solidFill>
                  <a:schemeClr val="bg1"/>
                </a:solidFill>
                <a:latin typeface="Aharoni" panose="02010803020104030203" pitchFamily="2" charset="-79"/>
                <a:cs typeface="Aharoni" panose="02010803020104030203" pitchFamily="2" charset="-79"/>
              </a:rPr>
              <a:t>DevOps Training </a:t>
            </a:r>
          </a:p>
          <a:p>
            <a:r>
              <a:rPr lang="en-US" sz="4400" dirty="0">
                <a:solidFill>
                  <a:schemeClr val="bg1"/>
                </a:solidFill>
                <a:latin typeface="Aharoni" panose="02010803020104030203" pitchFamily="2" charset="-79"/>
                <a:cs typeface="Aharoni" panose="02010803020104030203" pitchFamily="2" charset="-79"/>
              </a:rPr>
              <a:t> </a:t>
            </a:r>
            <a:r>
              <a:rPr lang="en-US" sz="4400" dirty="0" smtClean="0">
                <a:solidFill>
                  <a:schemeClr val="bg1"/>
                </a:solidFill>
                <a:latin typeface="Aharoni" panose="02010803020104030203" pitchFamily="2" charset="-79"/>
                <a:cs typeface="Aharoni" panose="02010803020104030203" pitchFamily="2" charset="-79"/>
              </a:rPr>
              <a:t>            In</a:t>
            </a:r>
          </a:p>
          <a:p>
            <a:r>
              <a:rPr lang="en-US" sz="4400" dirty="0">
                <a:solidFill>
                  <a:schemeClr val="bg1"/>
                </a:solidFill>
                <a:latin typeface="Aharoni" panose="02010803020104030203" pitchFamily="2" charset="-79"/>
                <a:cs typeface="Aharoni" panose="02010803020104030203" pitchFamily="2" charset="-79"/>
              </a:rPr>
              <a:t> </a:t>
            </a:r>
            <a:r>
              <a:rPr lang="en-US" sz="4400" dirty="0" smtClean="0">
                <a:solidFill>
                  <a:schemeClr val="bg1"/>
                </a:solidFill>
                <a:latin typeface="Aharoni" panose="02010803020104030203" pitchFamily="2" charset="-79"/>
                <a:cs typeface="Aharoni" panose="02010803020104030203" pitchFamily="2" charset="-79"/>
              </a:rPr>
              <a:t>      Bangalore</a:t>
            </a:r>
            <a:endParaRPr lang="en-US" sz="44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013703688"/>
      </p:ext>
    </p:extLst>
  </p:cSld>
  <p:clrMapOvr>
    <a:masterClrMapping/>
  </p:clrMapOvr>
  <mc:AlternateContent xmlns:mc="http://schemas.openxmlformats.org/markup-compatibility/2006">
    <mc:Choice xmlns:p14="http://schemas.microsoft.com/office/powerpoint/2010/main" Requires="p14">
      <p:transition spd="slow" p14:dur="1600" advClick="0" advTm="3000">
        <p14:conveyor dir="l"/>
      </p:transition>
    </mc:Choice>
    <mc:Fallback>
      <p:transition spd="slow" advClick="0"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4398134" y="502276"/>
            <a:ext cx="4056845" cy="523220"/>
          </a:xfrm>
          <a:prstGeom prst="rect">
            <a:avLst/>
          </a:prstGeom>
          <a:noFill/>
        </p:spPr>
        <p:txBody>
          <a:bodyPr wrap="square" rtlCol="0">
            <a:spAutoFit/>
          </a:bodyPr>
          <a:lstStyle/>
          <a:p>
            <a:r>
              <a:rPr lang="en-US" sz="2800" dirty="0" smtClean="0">
                <a:solidFill>
                  <a:srgbClr val="C00000"/>
                </a:solidFill>
                <a:latin typeface="Aharoni" panose="02010803020104030203" pitchFamily="2" charset="-79"/>
                <a:cs typeface="Aharoni" panose="02010803020104030203" pitchFamily="2" charset="-79"/>
              </a:rPr>
              <a:t>What is DevOps?</a:t>
            </a:r>
            <a:endParaRPr lang="en-US" sz="2800" dirty="0">
              <a:solidFill>
                <a:srgbClr val="C00000"/>
              </a:solidFill>
              <a:latin typeface="Aharoni" panose="02010803020104030203" pitchFamily="2" charset="-79"/>
              <a:cs typeface="Aharoni" panose="02010803020104030203" pitchFamily="2" charset="-79"/>
            </a:endParaRPr>
          </a:p>
        </p:txBody>
      </p:sp>
      <p:sp>
        <p:nvSpPr>
          <p:cNvPr id="5" name="TextBox 4"/>
          <p:cNvSpPr txBox="1"/>
          <p:nvPr/>
        </p:nvSpPr>
        <p:spPr>
          <a:xfrm>
            <a:off x="2859110" y="1197736"/>
            <a:ext cx="8718996" cy="4401205"/>
          </a:xfrm>
          <a:prstGeom prst="rect">
            <a:avLst/>
          </a:prstGeom>
          <a:noFill/>
        </p:spPr>
        <p:txBody>
          <a:bodyPr wrap="square" rtlCol="0">
            <a:spAutoFit/>
          </a:bodyPr>
          <a:lstStyle/>
          <a:p>
            <a:pPr algn="just"/>
            <a:r>
              <a:rPr lang="en-US" sz="2800" dirty="0" smtClean="0"/>
              <a:t>DevOps is a product management method that aims to integrate application development (Dev) and operations (Ops). The main purpose of this method is to support the automation. It also monitor all the steps in software creation: from building, testing and deployment. </a:t>
            </a:r>
            <a:endParaRPr lang="en-US" sz="2800" dirty="0" smtClean="0"/>
          </a:p>
          <a:p>
            <a:pPr algn="just"/>
            <a:r>
              <a:rPr lang="en-US" sz="2800" dirty="0" smtClean="0"/>
              <a:t>It </a:t>
            </a:r>
            <a:r>
              <a:rPr lang="en-US" sz="2800" dirty="0" smtClean="0"/>
              <a:t>deliver new software features and services. Adoption of DevOps process in your organization leads to customers’ satisfaction and great user-experience because new products and services are delivered quickly and with high quality.</a:t>
            </a:r>
            <a:endParaRPr lang="en-US"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730" y="1502351"/>
            <a:ext cx="2421228" cy="3853298"/>
          </a:xfrm>
          <a:prstGeom prst="rect">
            <a:avLst/>
          </a:prstGeom>
        </p:spPr>
      </p:pic>
    </p:spTree>
    <p:extLst>
      <p:ext uri="{BB962C8B-B14F-4D97-AF65-F5344CB8AC3E}">
        <p14:creationId xmlns:p14="http://schemas.microsoft.com/office/powerpoint/2010/main" val="1312814341"/>
      </p:ext>
    </p:extLst>
  </p:cSld>
  <p:clrMapOvr>
    <a:masterClrMapping/>
  </p:clrMapOvr>
  <mc:AlternateContent xmlns:mc="http://schemas.openxmlformats.org/markup-compatibility/2006">
    <mc:Choice xmlns:p14="http://schemas.microsoft.com/office/powerpoint/2010/main" Requires="p14">
      <p:transition spd="slow" p14:dur="1500" advClick="0" advTm="8000">
        <p14:window dir="vert"/>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807594" y="798490"/>
            <a:ext cx="6980349" cy="523220"/>
          </a:xfrm>
          <a:prstGeom prst="rect">
            <a:avLst/>
          </a:prstGeom>
          <a:noFill/>
        </p:spPr>
        <p:txBody>
          <a:bodyPr wrap="square" rtlCol="0">
            <a:spAutoFit/>
          </a:bodyPr>
          <a:lstStyle/>
          <a:p>
            <a:r>
              <a:rPr lang="en-US" sz="2800" dirty="0" smtClean="0">
                <a:solidFill>
                  <a:srgbClr val="C00000"/>
                </a:solidFill>
                <a:latin typeface="Aharoni" panose="02010803020104030203" pitchFamily="2" charset="-79"/>
                <a:cs typeface="Aharoni" panose="02010803020104030203" pitchFamily="2" charset="-79"/>
              </a:rPr>
              <a:t>Why everyone should learn DevOps?</a:t>
            </a:r>
            <a:endParaRPr lang="en-US" sz="28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1262130" y="1584101"/>
            <a:ext cx="6800045" cy="461665"/>
          </a:xfrm>
          <a:prstGeom prst="rect">
            <a:avLst/>
          </a:prstGeom>
          <a:noFill/>
        </p:spPr>
        <p:txBody>
          <a:bodyPr wrap="square" rtlCol="0">
            <a:spAutoFit/>
          </a:bodyPr>
          <a:lstStyle/>
          <a:p>
            <a:r>
              <a:rPr lang="en-US" sz="2400" dirty="0" smtClean="0">
                <a:latin typeface="Aharoni" panose="02010803020104030203" pitchFamily="2" charset="-79"/>
                <a:cs typeface="Aharoni" panose="02010803020104030203" pitchFamily="2" charset="-79"/>
              </a:rPr>
              <a:t>These are the main reason to learn DevOps:</a:t>
            </a:r>
            <a:endParaRPr lang="en-US" sz="2400" dirty="0">
              <a:latin typeface="Aharoni" panose="02010803020104030203" pitchFamily="2" charset="-79"/>
              <a:cs typeface="Aharoni" panose="02010803020104030203" pitchFamily="2" charset="-79"/>
            </a:endParaRPr>
          </a:p>
        </p:txBody>
      </p:sp>
      <p:sp>
        <p:nvSpPr>
          <p:cNvPr id="5" name="TextBox 4"/>
          <p:cNvSpPr txBox="1"/>
          <p:nvPr/>
        </p:nvSpPr>
        <p:spPr>
          <a:xfrm>
            <a:off x="1262129" y="2308157"/>
            <a:ext cx="8525813" cy="2246769"/>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t>Easily get a job in any Top companies.</a:t>
            </a:r>
          </a:p>
          <a:p>
            <a:pPr marL="342900" indent="-342900">
              <a:buFont typeface="Arial" panose="020B0604020202020204" pitchFamily="34" charset="0"/>
              <a:buChar char="•"/>
            </a:pPr>
            <a:r>
              <a:rPr lang="en-US" sz="2800" dirty="0" smtClean="0"/>
              <a:t>Fast Career Growth and high Paycheck.</a:t>
            </a:r>
          </a:p>
          <a:p>
            <a:pPr marL="342900" indent="-342900">
              <a:buFont typeface="Arial" panose="020B0604020202020204" pitchFamily="34" charset="0"/>
              <a:buChar char="•"/>
            </a:pPr>
            <a:r>
              <a:rPr lang="en-US" sz="2800" dirty="0" smtClean="0"/>
              <a:t>Less Software Failure and Faster software release.</a:t>
            </a:r>
          </a:p>
          <a:p>
            <a:pPr marL="342900" indent="-342900">
              <a:buFont typeface="Arial" panose="020B0604020202020204" pitchFamily="34" charset="0"/>
              <a:buChar char="•"/>
            </a:pPr>
            <a:r>
              <a:rPr lang="en-US" sz="2800" dirty="0" smtClean="0"/>
              <a:t>A valuable person for that company.</a:t>
            </a:r>
          </a:p>
          <a:p>
            <a:pPr marL="342900" indent="-342900">
              <a:buFont typeface="Arial" panose="020B0604020202020204" pitchFamily="34" charset="0"/>
              <a:buChar char="•"/>
            </a:pPr>
            <a:r>
              <a:rPr lang="en-US" sz="2800" dirty="0" smtClean="0"/>
              <a:t>It Professional or Fresher can learn DevOps.</a:t>
            </a:r>
            <a:endParaRPr lang="en-US" sz="28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9138" y="2308157"/>
            <a:ext cx="4614509" cy="3491646"/>
          </a:xfrm>
          <a:prstGeom prst="rect">
            <a:avLst/>
          </a:prstGeom>
        </p:spPr>
      </p:pic>
    </p:spTree>
    <p:extLst>
      <p:ext uri="{BB962C8B-B14F-4D97-AF65-F5344CB8AC3E}">
        <p14:creationId xmlns:p14="http://schemas.microsoft.com/office/powerpoint/2010/main" val="677932409"/>
      </p:ext>
    </p:extLst>
  </p:cSld>
  <p:clrMapOvr>
    <a:masterClrMapping/>
  </p:clrMapOvr>
  <mc:AlternateContent xmlns:mc="http://schemas.openxmlformats.org/markup-compatibility/2006">
    <mc:Choice xmlns:p14="http://schemas.microsoft.com/office/powerpoint/2010/main" Requires="p14">
      <p:transition spd="slow" p14:dur="1600" advClick="0" advTm="6000">
        <p14:prism isInverted="1"/>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078051" y="695460"/>
            <a:ext cx="6980350" cy="523220"/>
          </a:xfrm>
          <a:prstGeom prst="rect">
            <a:avLst/>
          </a:prstGeom>
          <a:noFill/>
        </p:spPr>
        <p:txBody>
          <a:bodyPr wrap="square" rtlCol="0">
            <a:spAutoFit/>
          </a:bodyPr>
          <a:lstStyle/>
          <a:p>
            <a:r>
              <a:rPr lang="en-US" sz="2800" dirty="0" smtClean="0">
                <a:solidFill>
                  <a:srgbClr val="C00000"/>
                </a:solidFill>
                <a:latin typeface="Aharoni" panose="02010803020104030203" pitchFamily="2" charset="-79"/>
                <a:cs typeface="Aharoni" panose="02010803020104030203" pitchFamily="2" charset="-79"/>
              </a:rPr>
              <a:t>How right DevOps training will help?</a:t>
            </a:r>
            <a:endParaRPr lang="en-US" sz="28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1481070" y="1674254"/>
            <a:ext cx="9620519" cy="3539430"/>
          </a:xfrm>
          <a:prstGeom prst="rect">
            <a:avLst/>
          </a:prstGeom>
          <a:noFill/>
        </p:spPr>
        <p:txBody>
          <a:bodyPr wrap="square" rtlCol="0">
            <a:spAutoFit/>
          </a:bodyPr>
          <a:lstStyle/>
          <a:p>
            <a:pPr algn="just"/>
            <a:r>
              <a:rPr lang="en-US" sz="2800" dirty="0" smtClean="0"/>
              <a:t>DevOps will help you master continuous development, deployment, monitoring and upgrading processes. This promotes continuous cooperation between Dev and Ops teams to create better results. Technical professionals and managers can optimize time and resources to learn from this process for achieving targets on time. The simple secret behind the success of DevOps is that it breaks the tasks into small goals, which can be completed and managed better.</a:t>
            </a:r>
            <a:endParaRPr lang="en-US" sz="2800" dirty="0"/>
          </a:p>
        </p:txBody>
      </p:sp>
    </p:spTree>
    <p:extLst>
      <p:ext uri="{BB962C8B-B14F-4D97-AF65-F5344CB8AC3E}">
        <p14:creationId xmlns:p14="http://schemas.microsoft.com/office/powerpoint/2010/main" val="2159260411"/>
      </p:ext>
    </p:extLst>
  </p:cSld>
  <p:clrMapOvr>
    <a:masterClrMapping/>
  </p:clrMapOvr>
  <mc:AlternateContent xmlns:mc="http://schemas.openxmlformats.org/markup-compatibility/2006">
    <mc:Choice xmlns:p14="http://schemas.microsoft.com/office/powerpoint/2010/main" Requires="p14">
      <p:transition spd="slow" p14:dur="1200" advClick="0" advTm="5000">
        <p14:prism/>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635616" y="927279"/>
            <a:ext cx="7250807" cy="523220"/>
          </a:xfrm>
          <a:prstGeom prst="rect">
            <a:avLst/>
          </a:prstGeom>
          <a:noFill/>
        </p:spPr>
        <p:txBody>
          <a:bodyPr wrap="square" rtlCol="0">
            <a:spAutoFit/>
          </a:bodyPr>
          <a:lstStyle/>
          <a:p>
            <a:r>
              <a:rPr lang="en-US" sz="2800" dirty="0" smtClean="0">
                <a:latin typeface="Aharoni" panose="02010803020104030203" pitchFamily="2" charset="-79"/>
                <a:cs typeface="Aharoni" panose="02010803020104030203" pitchFamily="2" charset="-79"/>
              </a:rPr>
              <a:t>There are other achievable benefits like :</a:t>
            </a:r>
            <a:endParaRPr lang="en-US" sz="2800" dirty="0">
              <a:latin typeface="Aharoni" panose="02010803020104030203" pitchFamily="2" charset="-79"/>
              <a:cs typeface="Aharoni" panose="02010803020104030203" pitchFamily="2" charset="-79"/>
            </a:endParaRPr>
          </a:p>
        </p:txBody>
      </p:sp>
      <p:sp>
        <p:nvSpPr>
          <p:cNvPr id="4" name="TextBox 3"/>
          <p:cNvSpPr txBox="1"/>
          <p:nvPr/>
        </p:nvSpPr>
        <p:spPr>
          <a:xfrm>
            <a:off x="1828800" y="1635617"/>
            <a:ext cx="7276563"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Reduce service delivery time</a:t>
            </a:r>
            <a:endParaRPr lang="en-US" sz="2400" dirty="0"/>
          </a:p>
        </p:txBody>
      </p:sp>
      <p:sp>
        <p:nvSpPr>
          <p:cNvPr id="5" name="TextBox 4"/>
          <p:cNvSpPr txBox="1"/>
          <p:nvPr/>
        </p:nvSpPr>
        <p:spPr>
          <a:xfrm>
            <a:off x="1828800" y="2097282"/>
            <a:ext cx="7173532"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Improved communication and collaboration</a:t>
            </a:r>
            <a:endParaRPr lang="en-US" sz="2400" dirty="0"/>
          </a:p>
        </p:txBody>
      </p:sp>
      <p:sp>
        <p:nvSpPr>
          <p:cNvPr id="6" name="TextBox 5"/>
          <p:cNvSpPr txBox="1"/>
          <p:nvPr/>
        </p:nvSpPr>
        <p:spPr>
          <a:xfrm>
            <a:off x="1828800" y="2558947"/>
            <a:ext cx="6915955"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Better defect detection</a:t>
            </a:r>
            <a:endParaRPr lang="en-US" sz="2400" dirty="0"/>
          </a:p>
        </p:txBody>
      </p:sp>
      <p:sp>
        <p:nvSpPr>
          <p:cNvPr id="7" name="TextBox 6"/>
          <p:cNvSpPr txBox="1"/>
          <p:nvPr/>
        </p:nvSpPr>
        <p:spPr>
          <a:xfrm>
            <a:off x="1828800" y="3020612"/>
            <a:ext cx="592428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Fast recovery from failure</a:t>
            </a:r>
            <a:endParaRPr lang="en-US" sz="2400" dirty="0"/>
          </a:p>
        </p:txBody>
      </p:sp>
      <p:sp>
        <p:nvSpPr>
          <p:cNvPr id="8" name="TextBox 7"/>
          <p:cNvSpPr txBox="1"/>
          <p:nvPr/>
        </p:nvSpPr>
        <p:spPr>
          <a:xfrm>
            <a:off x="1828800" y="3461752"/>
            <a:ext cx="5422005"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More time to innovate</a:t>
            </a:r>
            <a:endParaRPr lang="en-US" sz="2400" dirty="0"/>
          </a:p>
        </p:txBody>
      </p:sp>
      <p:sp>
        <p:nvSpPr>
          <p:cNvPr id="9" name="TextBox 8"/>
          <p:cNvSpPr txBox="1"/>
          <p:nvPr/>
        </p:nvSpPr>
        <p:spPr>
          <a:xfrm>
            <a:off x="1828800" y="3890194"/>
            <a:ext cx="560231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More stable with greater quality tools</a:t>
            </a:r>
            <a:endParaRPr lang="en-US" sz="2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0363" y="2572641"/>
            <a:ext cx="3810000" cy="3810000"/>
          </a:xfrm>
          <a:prstGeom prst="rect">
            <a:avLst/>
          </a:prstGeom>
        </p:spPr>
      </p:pic>
    </p:spTree>
    <p:extLst>
      <p:ext uri="{BB962C8B-B14F-4D97-AF65-F5344CB8AC3E}">
        <p14:creationId xmlns:p14="http://schemas.microsoft.com/office/powerpoint/2010/main" val="1896936306"/>
      </p:ext>
    </p:extLst>
  </p:cSld>
  <p:clrMapOvr>
    <a:masterClrMapping/>
  </p:clrMapOvr>
  <mc:AlternateContent xmlns:mc="http://schemas.openxmlformats.org/markup-compatibility/2006">
    <mc:Choice xmlns:p14="http://schemas.microsoft.com/office/powerpoint/2010/main" Requires="p14">
      <p:transition spd="slow" p14:dur="1200" advClick="0" advTm="6000">
        <p14:prism/>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11" y="0"/>
            <a:ext cx="12192000" cy="6858000"/>
          </a:xfrm>
          <a:prstGeom prst="rect">
            <a:avLst/>
          </a:prstGeom>
        </p:spPr>
      </p:pic>
      <p:sp>
        <p:nvSpPr>
          <p:cNvPr id="3" name="TextBox 2"/>
          <p:cNvSpPr txBox="1"/>
          <p:nvPr/>
        </p:nvSpPr>
        <p:spPr>
          <a:xfrm>
            <a:off x="960549" y="708338"/>
            <a:ext cx="10979239" cy="954107"/>
          </a:xfrm>
          <a:prstGeom prst="rect">
            <a:avLst/>
          </a:prstGeom>
          <a:noFill/>
        </p:spPr>
        <p:txBody>
          <a:bodyPr wrap="square" rtlCol="0">
            <a:spAutoFit/>
          </a:bodyPr>
          <a:lstStyle/>
          <a:p>
            <a:r>
              <a:rPr lang="en-US" sz="2800" dirty="0" smtClean="0">
                <a:solidFill>
                  <a:srgbClr val="C00000"/>
                </a:solidFill>
                <a:latin typeface="Aharoni" panose="02010803020104030203" pitchFamily="2" charset="-79"/>
                <a:cs typeface="Aharoni" panose="02010803020104030203" pitchFamily="2" charset="-79"/>
              </a:rPr>
              <a:t>How DevOpsSchool.com will help in your DevOps Training Needs?</a:t>
            </a:r>
            <a:endParaRPr lang="en-US" sz="28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960549" y="1764406"/>
            <a:ext cx="10318124" cy="4154984"/>
          </a:xfrm>
          <a:prstGeom prst="rect">
            <a:avLst/>
          </a:prstGeom>
          <a:noFill/>
        </p:spPr>
        <p:txBody>
          <a:bodyPr wrap="square" rtlCol="0">
            <a:spAutoFit/>
          </a:bodyPr>
          <a:lstStyle/>
          <a:p>
            <a:pPr algn="just"/>
            <a:r>
              <a:rPr lang="en-US" sz="2400" dirty="0" smtClean="0"/>
              <a:t>DevOpsSchool provides you the expert DevOps trainer at cost-efficient price. Our trainers have expert knowledge of DevOps and have 15 years of experience in this industry. We will provide you the course completion certification of that particular course. Which is industry recognized. Every participant have lifetime access of all learning materials like PDFs, PPTs, Videos etc. </a:t>
            </a:r>
            <a:endParaRPr lang="en-US" sz="2400" dirty="0" smtClean="0"/>
          </a:p>
          <a:p>
            <a:pPr algn="just"/>
            <a:endParaRPr lang="en-US" sz="2400" dirty="0"/>
          </a:p>
          <a:p>
            <a:pPr algn="just"/>
            <a:r>
              <a:rPr lang="en-US" sz="2400" dirty="0" smtClean="0"/>
              <a:t>Participants </a:t>
            </a:r>
            <a:r>
              <a:rPr lang="en-US" sz="2400" dirty="0" smtClean="0"/>
              <a:t>will also get the lifetime access of Quiz to every topic. we will provide you the training in different cities like Bangalore, Pune, and Hyderabad. If you are fresher's and want to learn with free contents on several topics then you also browse our Tutorial section. we also provide you the technical support for your projects which is very important for you to complete at any cost.</a:t>
            </a:r>
            <a:endParaRPr lang="en-US" sz="2400" dirty="0"/>
          </a:p>
        </p:txBody>
      </p:sp>
    </p:spTree>
    <p:extLst>
      <p:ext uri="{BB962C8B-B14F-4D97-AF65-F5344CB8AC3E}">
        <p14:creationId xmlns:p14="http://schemas.microsoft.com/office/powerpoint/2010/main" val="3741900108"/>
      </p:ext>
    </p:extLst>
  </p:cSld>
  <p:clrMapOvr>
    <a:masterClrMapping/>
  </p:clrMapOvr>
  <mc:AlternateContent xmlns:mc="http://schemas.openxmlformats.org/markup-compatibility/2006">
    <mc:Choice xmlns:p14="http://schemas.microsoft.com/office/powerpoint/2010/main" Requires="p14">
      <p:transition spd="slow" p14:dur="1600" advClick="0" advTm="8000">
        <p14:prism isContent="1" isInverted="1"/>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687132" y="1029239"/>
            <a:ext cx="9144000" cy="954107"/>
          </a:xfrm>
          <a:prstGeom prst="rect">
            <a:avLst/>
          </a:prstGeom>
          <a:noFill/>
        </p:spPr>
        <p:txBody>
          <a:bodyPr wrap="square" rtlCol="0">
            <a:spAutoFit/>
          </a:bodyPr>
          <a:lstStyle/>
          <a:p>
            <a:r>
              <a:rPr lang="en-US" sz="2800" dirty="0" smtClean="0">
                <a:solidFill>
                  <a:srgbClr val="C00000"/>
                </a:solidFill>
                <a:latin typeface="Aharoni" panose="02010803020104030203" pitchFamily="2" charset="-79"/>
                <a:cs typeface="Aharoni" panose="02010803020104030203" pitchFamily="2" charset="-79"/>
              </a:rPr>
              <a:t>Who is the corporate trainer for DevOps Training by DevOpsSchool.com</a:t>
            </a:r>
            <a:endParaRPr lang="en-US" sz="28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1687132" y="2163650"/>
            <a:ext cx="8873544" cy="1938992"/>
          </a:xfrm>
          <a:prstGeom prst="rect">
            <a:avLst/>
          </a:prstGeom>
          <a:noFill/>
        </p:spPr>
        <p:txBody>
          <a:bodyPr wrap="square" rtlCol="0">
            <a:spAutoFit/>
          </a:bodyPr>
          <a:lstStyle/>
          <a:p>
            <a:pPr algn="just"/>
            <a:r>
              <a:rPr lang="en-US" sz="2400" dirty="0" smtClean="0"/>
              <a:t>We will provide you the expert trainer from worldwide. Rajesh Kumar is one of the expert trainers that will give you the training of each topic. He is one of the top 10 DevOps trainer in India. if you have any query about topic then you can also join our LinkedIn, Facebook and Google groups.</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693" y="3487676"/>
            <a:ext cx="6096000" cy="3048000"/>
          </a:xfrm>
          <a:prstGeom prst="rect">
            <a:avLst/>
          </a:prstGeom>
        </p:spPr>
      </p:pic>
    </p:spTree>
    <p:extLst>
      <p:ext uri="{BB962C8B-B14F-4D97-AF65-F5344CB8AC3E}">
        <p14:creationId xmlns:p14="http://schemas.microsoft.com/office/powerpoint/2010/main" val="3199597214"/>
      </p:ext>
    </p:extLst>
  </p:cSld>
  <p:clrMapOvr>
    <a:masterClrMapping/>
  </p:clrMapOvr>
  <mc:AlternateContent xmlns:mc="http://schemas.openxmlformats.org/markup-compatibility/2006">
    <mc:Choice xmlns:p14="http://schemas.microsoft.com/office/powerpoint/2010/main" Requires="p14">
      <p:transition spd="slow" p14:dur="2000" advClick="0" advTm="5000">
        <p14:prism isContent="1"/>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53" y="0"/>
            <a:ext cx="12192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2212" y="277438"/>
            <a:ext cx="5375270" cy="1486777"/>
          </a:xfrm>
          <a:prstGeom prst="rect">
            <a:avLst/>
          </a:prstGeom>
        </p:spPr>
      </p:pic>
      <p:sp>
        <p:nvSpPr>
          <p:cNvPr id="4" name="Rectangle 3"/>
          <p:cNvSpPr/>
          <p:nvPr/>
        </p:nvSpPr>
        <p:spPr>
          <a:xfrm>
            <a:off x="2485623" y="1535004"/>
            <a:ext cx="7572777" cy="830997"/>
          </a:xfrm>
          <a:prstGeom prst="rect">
            <a:avLst/>
          </a:prstGeom>
        </p:spPr>
        <p:txBody>
          <a:bodyPr wrap="square">
            <a:spAutoFit/>
          </a:bodyPr>
          <a:lstStyle/>
          <a:p>
            <a:r>
              <a:rPr lang="en-US" dirty="0" smtClean="0"/>
              <a:t>        </a:t>
            </a:r>
            <a:r>
              <a:rPr lang="en-US" sz="2400" dirty="0" smtClean="0"/>
              <a:t>For DevOps Related Videos, Learning Materials, </a:t>
            </a:r>
          </a:p>
          <a:p>
            <a:r>
              <a:rPr lang="en-US" sz="2400" dirty="0" smtClean="0"/>
              <a:t>DevOps Course Training, Technical Support or many more.</a:t>
            </a:r>
            <a:endParaRPr lang="en-US" sz="2400" dirty="0"/>
          </a:p>
        </p:txBody>
      </p:sp>
      <p:sp>
        <p:nvSpPr>
          <p:cNvPr id="6" name="Rectangle 5"/>
          <p:cNvSpPr/>
          <p:nvPr/>
        </p:nvSpPr>
        <p:spPr>
          <a:xfrm>
            <a:off x="3493781" y="2457151"/>
            <a:ext cx="5204438" cy="584775"/>
          </a:xfrm>
          <a:prstGeom prst="rect">
            <a:avLst/>
          </a:prstGeom>
        </p:spPr>
        <p:txBody>
          <a:bodyPr wrap="none">
            <a:spAutoFit/>
          </a:bodyPr>
          <a:lstStyle/>
          <a:p>
            <a:r>
              <a:rPr lang="en-US" sz="3200" dirty="0" smtClean="0">
                <a:solidFill>
                  <a:srgbClr val="0070C0"/>
                </a:solidFill>
                <a:latin typeface="Aharoni" panose="02010803020104030203" pitchFamily="2" charset="-79"/>
                <a:cs typeface="Aharoni" panose="02010803020104030203" pitchFamily="2" charset="-79"/>
              </a:rPr>
              <a:t>Call us on:</a:t>
            </a:r>
            <a:r>
              <a:rPr lang="en-US" sz="3200" dirty="0" smtClean="0">
                <a:solidFill>
                  <a:srgbClr val="0070C0"/>
                </a:solidFill>
              </a:rPr>
              <a:t> </a:t>
            </a:r>
            <a:r>
              <a:rPr lang="en-US" sz="3200" dirty="0" smtClean="0">
                <a:latin typeface="Franklin Gothic Demi Cond" panose="020B0706030402020204" pitchFamily="34" charset="0"/>
              </a:rPr>
              <a:t>+91 700 483 5930</a:t>
            </a:r>
            <a:endParaRPr lang="en-US" sz="3200" dirty="0"/>
          </a:p>
        </p:txBody>
      </p:sp>
      <p:sp>
        <p:nvSpPr>
          <p:cNvPr id="7" name="Rectangle 6"/>
          <p:cNvSpPr/>
          <p:nvPr/>
        </p:nvSpPr>
        <p:spPr>
          <a:xfrm>
            <a:off x="3119063" y="2985174"/>
            <a:ext cx="5953874" cy="523220"/>
          </a:xfrm>
          <a:prstGeom prst="rect">
            <a:avLst/>
          </a:prstGeom>
        </p:spPr>
        <p:txBody>
          <a:bodyPr wrap="none">
            <a:spAutoFit/>
          </a:bodyPr>
          <a:lstStyle/>
          <a:p>
            <a:r>
              <a:rPr lang="en-US" sz="2800" dirty="0" smtClean="0">
                <a:solidFill>
                  <a:srgbClr val="0070C0"/>
                </a:solidFill>
                <a:latin typeface="Aharoni" panose="02010803020104030203" pitchFamily="2" charset="-79"/>
                <a:cs typeface="Aharoni" panose="02010803020104030203" pitchFamily="2" charset="-79"/>
              </a:rPr>
              <a:t>Email:</a:t>
            </a:r>
            <a:r>
              <a:rPr lang="en-US" sz="2800" dirty="0" smtClean="0">
                <a:latin typeface="Aharoni" panose="02010803020104030203" pitchFamily="2" charset="-79"/>
                <a:cs typeface="Aharoni" panose="02010803020104030203" pitchFamily="2" charset="-79"/>
              </a:rPr>
              <a:t> Contact@DevopsSchool.com</a:t>
            </a:r>
            <a:endParaRPr lang="en-US" sz="2800" dirty="0">
              <a:latin typeface="Aharoni" panose="02010803020104030203" pitchFamily="2" charset="-79"/>
              <a:cs typeface="Aharoni" panose="02010803020104030203" pitchFamily="2" charset="-79"/>
            </a:endParaRPr>
          </a:p>
        </p:txBody>
      </p:sp>
      <p:sp>
        <p:nvSpPr>
          <p:cNvPr id="8" name="Rectangle 7"/>
          <p:cNvSpPr/>
          <p:nvPr/>
        </p:nvSpPr>
        <p:spPr>
          <a:xfrm>
            <a:off x="3119063" y="3472258"/>
            <a:ext cx="6040436" cy="523220"/>
          </a:xfrm>
          <a:prstGeom prst="rect">
            <a:avLst/>
          </a:prstGeom>
        </p:spPr>
        <p:txBody>
          <a:bodyPr wrap="none">
            <a:spAutoFit/>
          </a:bodyPr>
          <a:lstStyle/>
          <a:p>
            <a:r>
              <a:rPr lang="en-US" sz="2800" dirty="0" smtClean="0">
                <a:solidFill>
                  <a:srgbClr val="0070C0"/>
                </a:solidFill>
                <a:latin typeface="Aharoni" panose="02010803020104030203" pitchFamily="2" charset="-79"/>
                <a:cs typeface="Aharoni" panose="02010803020104030203" pitchFamily="2" charset="-79"/>
              </a:rPr>
              <a:t>Website:</a:t>
            </a:r>
            <a:r>
              <a:rPr lang="en-US" sz="2800" dirty="0" smtClean="0">
                <a:latin typeface="Aharoni" panose="02010803020104030203" pitchFamily="2" charset="-79"/>
                <a:cs typeface="Aharoni" panose="02010803020104030203" pitchFamily="2" charset="-79"/>
              </a:rPr>
              <a:t> www.DevOpsSchool.com</a:t>
            </a:r>
            <a:endParaRPr lang="en-US" sz="2800" dirty="0">
              <a:latin typeface="Aharoni" panose="02010803020104030203" pitchFamily="2" charset="-79"/>
              <a:cs typeface="Aharoni" panose="02010803020104030203" pitchFamily="2" charset="-79"/>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6010" y="4366744"/>
            <a:ext cx="5027674" cy="1287682"/>
          </a:xfrm>
          <a:prstGeom prst="rect">
            <a:avLst/>
          </a:prstGeom>
        </p:spPr>
      </p:pic>
    </p:spTree>
    <p:extLst>
      <p:ext uri="{BB962C8B-B14F-4D97-AF65-F5344CB8AC3E}">
        <p14:creationId xmlns:p14="http://schemas.microsoft.com/office/powerpoint/2010/main" val="1089483867"/>
      </p:ext>
    </p:extLst>
  </p:cSld>
  <p:clrMapOvr>
    <a:masterClrMapping/>
  </p:clrMapOvr>
  <p:transition spd="slow" advClick="0" advTm="5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par>
                                <p:cTn id="17" presetID="16" presetClass="entr" presetSubtype="2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515</Words>
  <Application>Microsoft Office PowerPoint</Application>
  <PresentationFormat>Widescreen</PresentationFormat>
  <Paragraphs>34</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Aharoni</vt:lpstr>
      <vt:lpstr>Arial</vt:lpstr>
      <vt:lpstr>Calibri</vt:lpstr>
      <vt:lpstr>Calibri Light</vt:lpstr>
      <vt:lpstr>Franklin Gothic Demi Cond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Bittu Kumar</dc:creator>
  <cp:lastModifiedBy>Bittu Kumar</cp:lastModifiedBy>
  <cp:revision>8</cp:revision>
  <dcterms:created xsi:type="dcterms:W3CDTF">2019-01-12T07:32:58Z</dcterms:created>
  <dcterms:modified xsi:type="dcterms:W3CDTF">2019-01-23T10:32:38Z</dcterms:modified>
</cp:coreProperties>
</file>