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38C5C9-EC12-431B-AF87-63B6EC963C95}"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D2B8D-E44D-49C5-9202-6FDF056C359B}" type="slidenum">
              <a:rPr lang="en-US" smtClean="0"/>
              <a:t>‹#›</a:t>
            </a:fld>
            <a:endParaRPr lang="en-US"/>
          </a:p>
        </p:txBody>
      </p:sp>
    </p:spTree>
    <p:extLst>
      <p:ext uri="{BB962C8B-B14F-4D97-AF65-F5344CB8AC3E}">
        <p14:creationId xmlns:p14="http://schemas.microsoft.com/office/powerpoint/2010/main" val="362185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8C5C9-EC12-431B-AF87-63B6EC963C95}"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D2B8D-E44D-49C5-9202-6FDF056C359B}" type="slidenum">
              <a:rPr lang="en-US" smtClean="0"/>
              <a:t>‹#›</a:t>
            </a:fld>
            <a:endParaRPr lang="en-US"/>
          </a:p>
        </p:txBody>
      </p:sp>
    </p:spTree>
    <p:extLst>
      <p:ext uri="{BB962C8B-B14F-4D97-AF65-F5344CB8AC3E}">
        <p14:creationId xmlns:p14="http://schemas.microsoft.com/office/powerpoint/2010/main" val="1552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8C5C9-EC12-431B-AF87-63B6EC963C95}"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D2B8D-E44D-49C5-9202-6FDF056C359B}" type="slidenum">
              <a:rPr lang="en-US" smtClean="0"/>
              <a:t>‹#›</a:t>
            </a:fld>
            <a:endParaRPr lang="en-US"/>
          </a:p>
        </p:txBody>
      </p:sp>
    </p:spTree>
    <p:extLst>
      <p:ext uri="{BB962C8B-B14F-4D97-AF65-F5344CB8AC3E}">
        <p14:creationId xmlns:p14="http://schemas.microsoft.com/office/powerpoint/2010/main" val="219003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8C5C9-EC12-431B-AF87-63B6EC963C95}"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D2B8D-E44D-49C5-9202-6FDF056C359B}" type="slidenum">
              <a:rPr lang="en-US" smtClean="0"/>
              <a:t>‹#›</a:t>
            </a:fld>
            <a:endParaRPr lang="en-US"/>
          </a:p>
        </p:txBody>
      </p:sp>
    </p:spTree>
    <p:extLst>
      <p:ext uri="{BB962C8B-B14F-4D97-AF65-F5344CB8AC3E}">
        <p14:creationId xmlns:p14="http://schemas.microsoft.com/office/powerpoint/2010/main" val="209405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38C5C9-EC12-431B-AF87-63B6EC963C95}"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0D2B8D-E44D-49C5-9202-6FDF056C359B}" type="slidenum">
              <a:rPr lang="en-US" smtClean="0"/>
              <a:t>‹#›</a:t>
            </a:fld>
            <a:endParaRPr lang="en-US"/>
          </a:p>
        </p:txBody>
      </p:sp>
    </p:spTree>
    <p:extLst>
      <p:ext uri="{BB962C8B-B14F-4D97-AF65-F5344CB8AC3E}">
        <p14:creationId xmlns:p14="http://schemas.microsoft.com/office/powerpoint/2010/main" val="139537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38C5C9-EC12-431B-AF87-63B6EC963C95}"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D2B8D-E44D-49C5-9202-6FDF056C359B}" type="slidenum">
              <a:rPr lang="en-US" smtClean="0"/>
              <a:t>‹#›</a:t>
            </a:fld>
            <a:endParaRPr lang="en-US"/>
          </a:p>
        </p:txBody>
      </p:sp>
    </p:spTree>
    <p:extLst>
      <p:ext uri="{BB962C8B-B14F-4D97-AF65-F5344CB8AC3E}">
        <p14:creationId xmlns:p14="http://schemas.microsoft.com/office/powerpoint/2010/main" val="252500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38C5C9-EC12-431B-AF87-63B6EC963C95}"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0D2B8D-E44D-49C5-9202-6FDF056C359B}" type="slidenum">
              <a:rPr lang="en-US" smtClean="0"/>
              <a:t>‹#›</a:t>
            </a:fld>
            <a:endParaRPr lang="en-US"/>
          </a:p>
        </p:txBody>
      </p:sp>
    </p:spTree>
    <p:extLst>
      <p:ext uri="{BB962C8B-B14F-4D97-AF65-F5344CB8AC3E}">
        <p14:creationId xmlns:p14="http://schemas.microsoft.com/office/powerpoint/2010/main" val="371220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38C5C9-EC12-431B-AF87-63B6EC963C95}"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0D2B8D-E44D-49C5-9202-6FDF056C359B}" type="slidenum">
              <a:rPr lang="en-US" smtClean="0"/>
              <a:t>‹#›</a:t>
            </a:fld>
            <a:endParaRPr lang="en-US"/>
          </a:p>
        </p:txBody>
      </p:sp>
    </p:spTree>
    <p:extLst>
      <p:ext uri="{BB962C8B-B14F-4D97-AF65-F5344CB8AC3E}">
        <p14:creationId xmlns:p14="http://schemas.microsoft.com/office/powerpoint/2010/main" val="45708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8C5C9-EC12-431B-AF87-63B6EC963C95}"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0D2B8D-E44D-49C5-9202-6FDF056C359B}" type="slidenum">
              <a:rPr lang="en-US" smtClean="0"/>
              <a:t>‹#›</a:t>
            </a:fld>
            <a:endParaRPr lang="en-US"/>
          </a:p>
        </p:txBody>
      </p:sp>
    </p:spTree>
    <p:extLst>
      <p:ext uri="{BB962C8B-B14F-4D97-AF65-F5344CB8AC3E}">
        <p14:creationId xmlns:p14="http://schemas.microsoft.com/office/powerpoint/2010/main" val="235553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38C5C9-EC12-431B-AF87-63B6EC963C95}"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D2B8D-E44D-49C5-9202-6FDF056C359B}" type="slidenum">
              <a:rPr lang="en-US" smtClean="0"/>
              <a:t>‹#›</a:t>
            </a:fld>
            <a:endParaRPr lang="en-US"/>
          </a:p>
        </p:txBody>
      </p:sp>
    </p:spTree>
    <p:extLst>
      <p:ext uri="{BB962C8B-B14F-4D97-AF65-F5344CB8AC3E}">
        <p14:creationId xmlns:p14="http://schemas.microsoft.com/office/powerpoint/2010/main" val="340466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38C5C9-EC12-431B-AF87-63B6EC963C95}"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0D2B8D-E44D-49C5-9202-6FDF056C359B}" type="slidenum">
              <a:rPr lang="en-US" smtClean="0"/>
              <a:t>‹#›</a:t>
            </a:fld>
            <a:endParaRPr lang="en-US"/>
          </a:p>
        </p:txBody>
      </p:sp>
    </p:spTree>
    <p:extLst>
      <p:ext uri="{BB962C8B-B14F-4D97-AF65-F5344CB8AC3E}">
        <p14:creationId xmlns:p14="http://schemas.microsoft.com/office/powerpoint/2010/main" val="3727832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8C5C9-EC12-431B-AF87-63B6EC963C95}"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D2B8D-E44D-49C5-9202-6FDF056C359B}" type="slidenum">
              <a:rPr lang="en-US" smtClean="0"/>
              <a:t>‹#›</a:t>
            </a:fld>
            <a:endParaRPr lang="en-US"/>
          </a:p>
        </p:txBody>
      </p:sp>
    </p:spTree>
    <p:extLst>
      <p:ext uri="{BB962C8B-B14F-4D97-AF65-F5344CB8AC3E}">
        <p14:creationId xmlns:p14="http://schemas.microsoft.com/office/powerpoint/2010/main" val="2115865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472483" y="1859339"/>
            <a:ext cx="7856113" cy="3139321"/>
          </a:xfrm>
          <a:prstGeom prst="rect">
            <a:avLst/>
          </a:prstGeom>
          <a:noFill/>
        </p:spPr>
        <p:txBody>
          <a:bodyPr wrap="square" rtlCol="0">
            <a:spAutoFit/>
          </a:bodyPr>
          <a:lstStyle/>
          <a:p>
            <a:r>
              <a:rPr lang="en-US" sz="6000" dirty="0">
                <a:solidFill>
                  <a:schemeClr val="bg1"/>
                </a:solidFill>
                <a:latin typeface="Aharoni" panose="02010803020104030203" pitchFamily="2" charset="-79"/>
                <a:cs typeface="Aharoni" panose="02010803020104030203" pitchFamily="2" charset="-79"/>
              </a:rPr>
              <a:t>DevOps Training </a:t>
            </a:r>
            <a:endParaRPr lang="en-US" sz="6000" dirty="0" smtClean="0">
              <a:solidFill>
                <a:schemeClr val="bg1"/>
              </a:solidFill>
              <a:latin typeface="Aharoni" panose="02010803020104030203" pitchFamily="2" charset="-79"/>
              <a:cs typeface="Aharoni" panose="02010803020104030203" pitchFamily="2" charset="-79"/>
            </a:endParaRPr>
          </a:p>
          <a:p>
            <a:r>
              <a:rPr lang="en-US" sz="6000" dirty="0">
                <a:solidFill>
                  <a:schemeClr val="bg1"/>
                </a:solidFill>
                <a:latin typeface="Aharoni" panose="02010803020104030203" pitchFamily="2" charset="-79"/>
                <a:cs typeface="Aharoni" panose="02010803020104030203" pitchFamily="2" charset="-79"/>
              </a:rPr>
              <a:t> </a:t>
            </a:r>
            <a:r>
              <a:rPr lang="en-US" sz="6000" dirty="0" smtClean="0">
                <a:solidFill>
                  <a:schemeClr val="bg1"/>
                </a:solidFill>
                <a:latin typeface="Aharoni" panose="02010803020104030203" pitchFamily="2" charset="-79"/>
                <a:cs typeface="Aharoni" panose="02010803020104030203" pitchFamily="2" charset="-79"/>
              </a:rPr>
              <a:t>            In </a:t>
            </a:r>
          </a:p>
          <a:p>
            <a:r>
              <a:rPr lang="en-US" sz="6000" dirty="0">
                <a:solidFill>
                  <a:schemeClr val="bg1"/>
                </a:solidFill>
                <a:latin typeface="Aharoni" panose="02010803020104030203" pitchFamily="2" charset="-79"/>
                <a:cs typeface="Aharoni" panose="02010803020104030203" pitchFamily="2" charset="-79"/>
              </a:rPr>
              <a:t> </a:t>
            </a:r>
            <a:r>
              <a:rPr lang="en-US" sz="6000" dirty="0" smtClean="0">
                <a:solidFill>
                  <a:schemeClr val="bg1"/>
                </a:solidFill>
                <a:latin typeface="Aharoni" panose="02010803020104030203" pitchFamily="2" charset="-79"/>
                <a:cs typeface="Aharoni" panose="02010803020104030203" pitchFamily="2" charset="-79"/>
              </a:rPr>
              <a:t>       Chennai</a:t>
            </a:r>
            <a:endParaRPr lang="en-US" sz="6000" dirty="0">
              <a:solidFill>
                <a:schemeClr val="bg1"/>
              </a:solidFill>
              <a:latin typeface="Aharoni" panose="02010803020104030203" pitchFamily="2" charset="-79"/>
              <a:cs typeface="Aharoni" panose="02010803020104030203" pitchFamily="2" charset="-79"/>
            </a:endParaRPr>
          </a:p>
          <a:p>
            <a:endParaRPr lang="en-US" dirty="0"/>
          </a:p>
        </p:txBody>
      </p:sp>
    </p:spTree>
    <p:extLst>
      <p:ext uri="{BB962C8B-B14F-4D97-AF65-F5344CB8AC3E}">
        <p14:creationId xmlns:p14="http://schemas.microsoft.com/office/powerpoint/2010/main" val="3276384670"/>
      </p:ext>
    </p:extLst>
  </p:cSld>
  <p:clrMapOvr>
    <a:masterClrMapping/>
  </p:clrMapOvr>
  <mc:AlternateContent xmlns:mc="http://schemas.openxmlformats.org/markup-compatibility/2006">
    <mc:Choice xmlns:p14="http://schemas.microsoft.com/office/powerpoint/2010/main" Requires="p14">
      <p:transition spd="slow" p14:dur="1250" advClick="0" advTm="3000">
        <p14:switch dir="r"/>
      </p:transition>
    </mc:Choice>
    <mc:Fallback>
      <p:transition spd="slow"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069724" y="1305115"/>
            <a:ext cx="5344732" cy="646331"/>
          </a:xfrm>
          <a:prstGeom prst="rect">
            <a:avLst/>
          </a:prstGeom>
          <a:noFill/>
        </p:spPr>
        <p:txBody>
          <a:bodyPr wrap="square" rtlCol="0">
            <a:spAutoFit/>
          </a:bodyPr>
          <a:lstStyle/>
          <a:p>
            <a:r>
              <a:rPr lang="en-US" sz="3600" b="1" dirty="0">
                <a:solidFill>
                  <a:schemeClr val="bg1"/>
                </a:solidFill>
                <a:latin typeface="Aharoni" panose="02010803020104030203" pitchFamily="2" charset="-79"/>
                <a:cs typeface="Aharoni" panose="02010803020104030203" pitchFamily="2" charset="-79"/>
              </a:rPr>
              <a:t>What is DevOps?</a:t>
            </a:r>
            <a:endParaRPr lang="en-US" sz="3600" dirty="0">
              <a:solidFill>
                <a:schemeClr val="bg1"/>
              </a:solidFill>
              <a:latin typeface="Aharoni" panose="02010803020104030203" pitchFamily="2" charset="-79"/>
              <a:cs typeface="Aharoni" panose="02010803020104030203" pitchFamily="2" charset="-79"/>
            </a:endParaRPr>
          </a:p>
        </p:txBody>
      </p:sp>
      <p:sp>
        <p:nvSpPr>
          <p:cNvPr id="4" name="TextBox 3"/>
          <p:cNvSpPr txBox="1"/>
          <p:nvPr/>
        </p:nvSpPr>
        <p:spPr>
          <a:xfrm>
            <a:off x="1081826" y="2099256"/>
            <a:ext cx="10663707" cy="2246769"/>
          </a:xfrm>
          <a:prstGeom prst="rect">
            <a:avLst/>
          </a:prstGeom>
          <a:noFill/>
        </p:spPr>
        <p:txBody>
          <a:bodyPr wrap="square" rtlCol="0">
            <a:spAutoFit/>
          </a:bodyPr>
          <a:lstStyle/>
          <a:p>
            <a:pPr algn="just"/>
            <a:r>
              <a:rPr lang="en-US" sz="2800" dirty="0">
                <a:solidFill>
                  <a:schemeClr val="bg1"/>
                </a:solidFill>
              </a:rPr>
              <a:t>DevOps is not a tool and neither is a technology. This is a cultural change. DevOps is about to bring teams to deliver software solutions and related support services more efficiently and effectively than before. DevOps proves the interdependence of the development and operation, which improves productivity of the organization.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320" y="3902595"/>
            <a:ext cx="3425781" cy="2807595"/>
          </a:xfrm>
          <a:prstGeom prst="rect">
            <a:avLst/>
          </a:prstGeom>
        </p:spPr>
      </p:pic>
    </p:spTree>
    <p:extLst>
      <p:ext uri="{BB962C8B-B14F-4D97-AF65-F5344CB8AC3E}">
        <p14:creationId xmlns:p14="http://schemas.microsoft.com/office/powerpoint/2010/main" val="2490228417"/>
      </p:ext>
    </p:extLst>
  </p:cSld>
  <p:clrMapOvr>
    <a:masterClrMapping/>
  </p:clrMapOvr>
  <p:transition spd="med" advClick="0" advTm="5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550018" y="759853"/>
            <a:ext cx="7392472" cy="584775"/>
          </a:xfrm>
          <a:prstGeom prst="rect">
            <a:avLst/>
          </a:prstGeom>
          <a:noFill/>
        </p:spPr>
        <p:txBody>
          <a:bodyPr wrap="square" rtlCol="0">
            <a:spAutoFit/>
          </a:bodyPr>
          <a:lstStyle/>
          <a:p>
            <a:r>
              <a:rPr lang="en-US" sz="3200" b="1" dirty="0">
                <a:solidFill>
                  <a:schemeClr val="bg1"/>
                </a:solidFill>
                <a:latin typeface="Aharoni" panose="02010803020104030203" pitchFamily="2" charset="-79"/>
                <a:cs typeface="Aharoni" panose="02010803020104030203" pitchFamily="2" charset="-79"/>
              </a:rPr>
              <a:t>Why everyone should learn DevOps?</a:t>
            </a:r>
            <a:endParaRPr lang="en-US" sz="3200" dirty="0">
              <a:solidFill>
                <a:schemeClr val="bg1"/>
              </a:solidFill>
              <a:latin typeface="Aharoni" panose="02010803020104030203" pitchFamily="2" charset="-79"/>
              <a:cs typeface="Aharoni" panose="02010803020104030203" pitchFamily="2" charset="-79"/>
            </a:endParaRPr>
          </a:p>
        </p:txBody>
      </p:sp>
      <p:sp>
        <p:nvSpPr>
          <p:cNvPr id="4" name="TextBox 3"/>
          <p:cNvSpPr txBox="1"/>
          <p:nvPr/>
        </p:nvSpPr>
        <p:spPr>
          <a:xfrm>
            <a:off x="914400" y="1442434"/>
            <a:ext cx="6503831" cy="461665"/>
          </a:xfrm>
          <a:prstGeom prst="rect">
            <a:avLst/>
          </a:prstGeom>
          <a:noFill/>
        </p:spPr>
        <p:txBody>
          <a:bodyPr wrap="square" rtlCol="0">
            <a:spAutoFit/>
          </a:bodyPr>
          <a:lstStyle/>
          <a:p>
            <a:r>
              <a:rPr lang="en-US" sz="2400" dirty="0">
                <a:solidFill>
                  <a:schemeClr val="bg1"/>
                </a:solidFill>
                <a:latin typeface="Aharoni" panose="02010803020104030203" pitchFamily="2" charset="-79"/>
                <a:cs typeface="Aharoni" panose="02010803020104030203" pitchFamily="2" charset="-79"/>
              </a:rPr>
              <a:t>These are the benefits of learning DevOps: </a:t>
            </a:r>
          </a:p>
        </p:txBody>
      </p:sp>
      <p:sp>
        <p:nvSpPr>
          <p:cNvPr id="5" name="TextBox 4"/>
          <p:cNvSpPr txBox="1"/>
          <p:nvPr/>
        </p:nvSpPr>
        <p:spPr>
          <a:xfrm>
            <a:off x="1043189" y="2112135"/>
            <a:ext cx="6078828" cy="461665"/>
          </a:xfrm>
          <a:prstGeom prst="rect">
            <a:avLst/>
          </a:prstGeom>
          <a:noFill/>
        </p:spPr>
        <p:txBody>
          <a:bodyPr wrap="square" rtlCol="0">
            <a:spAutoFit/>
          </a:bodyPr>
          <a:lstStyle/>
          <a:p>
            <a:r>
              <a:rPr lang="en-US" sz="2400" dirty="0">
                <a:solidFill>
                  <a:schemeClr val="bg1"/>
                </a:solidFill>
              </a:rPr>
              <a:t>Technical Benefits:</a:t>
            </a:r>
          </a:p>
        </p:txBody>
      </p:sp>
      <p:sp>
        <p:nvSpPr>
          <p:cNvPr id="6" name="TextBox 5"/>
          <p:cNvSpPr txBox="1"/>
          <p:nvPr/>
        </p:nvSpPr>
        <p:spPr>
          <a:xfrm>
            <a:off x="1210613" y="2573800"/>
            <a:ext cx="5615189" cy="14773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Faster approach to resolve problems</a:t>
            </a:r>
          </a:p>
          <a:p>
            <a:pPr marL="342900" indent="-342900">
              <a:buFont typeface="Arial" panose="020B0604020202020204" pitchFamily="34" charset="0"/>
              <a:buChar char="•"/>
            </a:pPr>
            <a:r>
              <a:rPr lang="en-US" sz="2400" dirty="0">
                <a:solidFill>
                  <a:schemeClr val="bg1"/>
                </a:solidFill>
              </a:rPr>
              <a:t>Software delivery is continuous</a:t>
            </a:r>
          </a:p>
          <a:p>
            <a:pPr marL="342900" indent="-342900">
              <a:buFont typeface="Arial" panose="020B0604020202020204" pitchFamily="34" charset="0"/>
              <a:buChar char="•"/>
            </a:pPr>
            <a:r>
              <a:rPr lang="en-US" sz="2400" dirty="0">
                <a:solidFill>
                  <a:schemeClr val="bg1"/>
                </a:solidFill>
              </a:rPr>
              <a:t>Reduces complexity in problems</a:t>
            </a:r>
          </a:p>
          <a:p>
            <a:pPr marL="285750" indent="-285750">
              <a:buFont typeface="Arial" panose="020B0604020202020204" pitchFamily="34" charset="0"/>
              <a:buChar char="•"/>
            </a:pPr>
            <a:endParaRPr lang="en-US" dirty="0">
              <a:solidFill>
                <a:schemeClr val="bg1"/>
              </a:solidFill>
            </a:endParaRPr>
          </a:p>
        </p:txBody>
      </p:sp>
      <p:sp>
        <p:nvSpPr>
          <p:cNvPr id="7" name="TextBox 6"/>
          <p:cNvSpPr txBox="1"/>
          <p:nvPr/>
        </p:nvSpPr>
        <p:spPr>
          <a:xfrm>
            <a:off x="1043189" y="3820295"/>
            <a:ext cx="5911404" cy="461665"/>
          </a:xfrm>
          <a:prstGeom prst="rect">
            <a:avLst/>
          </a:prstGeom>
          <a:noFill/>
        </p:spPr>
        <p:txBody>
          <a:bodyPr wrap="square" rtlCol="0">
            <a:spAutoFit/>
          </a:bodyPr>
          <a:lstStyle/>
          <a:p>
            <a:r>
              <a:rPr lang="en-US" sz="2400" dirty="0">
                <a:solidFill>
                  <a:schemeClr val="bg1"/>
                </a:solidFill>
              </a:rPr>
              <a:t>Business benefits:</a:t>
            </a:r>
          </a:p>
        </p:txBody>
      </p:sp>
      <p:sp>
        <p:nvSpPr>
          <p:cNvPr id="8" name="TextBox 7"/>
          <p:cNvSpPr txBox="1"/>
          <p:nvPr/>
        </p:nvSpPr>
        <p:spPr>
          <a:xfrm>
            <a:off x="1210613" y="4281960"/>
            <a:ext cx="4739426" cy="14773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Stable operating environments</a:t>
            </a:r>
          </a:p>
          <a:p>
            <a:pPr marL="342900" indent="-342900">
              <a:buFont typeface="Arial" panose="020B0604020202020204" pitchFamily="34" charset="0"/>
              <a:buChar char="•"/>
            </a:pPr>
            <a:r>
              <a:rPr lang="en-US" sz="2400" dirty="0">
                <a:solidFill>
                  <a:schemeClr val="bg1"/>
                </a:solidFill>
              </a:rPr>
              <a:t>More time gained to Add values</a:t>
            </a:r>
          </a:p>
          <a:p>
            <a:pPr marL="342900" indent="-342900">
              <a:buFont typeface="Arial" panose="020B0604020202020204" pitchFamily="34" charset="0"/>
              <a:buChar char="•"/>
            </a:pPr>
            <a:r>
              <a:rPr lang="en-US" sz="2400" dirty="0">
                <a:solidFill>
                  <a:schemeClr val="bg1"/>
                </a:solidFill>
              </a:rPr>
              <a:t>High rate of delivering its features</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67456" y="1442434"/>
            <a:ext cx="5537917" cy="4550775"/>
          </a:xfrm>
          <a:prstGeom prst="rect">
            <a:avLst/>
          </a:prstGeom>
        </p:spPr>
      </p:pic>
    </p:spTree>
    <p:extLst>
      <p:ext uri="{BB962C8B-B14F-4D97-AF65-F5344CB8AC3E}">
        <p14:creationId xmlns:p14="http://schemas.microsoft.com/office/powerpoint/2010/main" val="684707666"/>
      </p:ext>
    </p:extLst>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16" presetClass="entr" presetSubtype="21"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794715" y="669702"/>
            <a:ext cx="8409904" cy="523220"/>
          </a:xfrm>
          <a:prstGeom prst="rect">
            <a:avLst/>
          </a:prstGeom>
          <a:noFill/>
        </p:spPr>
        <p:txBody>
          <a:bodyPr wrap="square" rtlCol="0">
            <a:spAutoFit/>
          </a:bodyPr>
          <a:lstStyle/>
          <a:p>
            <a:r>
              <a:rPr lang="en-US" sz="2800" b="1" dirty="0">
                <a:solidFill>
                  <a:schemeClr val="bg1"/>
                </a:solidFill>
                <a:latin typeface="Aharoni" panose="02010803020104030203" pitchFamily="2" charset="-79"/>
                <a:cs typeface="Aharoni" panose="02010803020104030203" pitchFamily="2" charset="-79"/>
              </a:rPr>
              <a:t>How right DevOps training will help?</a:t>
            </a:r>
            <a:endParaRPr lang="en-US" sz="2800" dirty="0">
              <a:solidFill>
                <a:schemeClr val="bg1"/>
              </a:solidFill>
              <a:latin typeface="Aharoni" panose="02010803020104030203" pitchFamily="2" charset="-79"/>
              <a:cs typeface="Aharoni" panose="02010803020104030203" pitchFamily="2" charset="-79"/>
            </a:endParaRPr>
          </a:p>
        </p:txBody>
      </p:sp>
      <p:sp>
        <p:nvSpPr>
          <p:cNvPr id="4" name="TextBox 3"/>
          <p:cNvSpPr txBox="1"/>
          <p:nvPr/>
        </p:nvSpPr>
        <p:spPr>
          <a:xfrm>
            <a:off x="682580" y="1378039"/>
            <a:ext cx="9762186" cy="523220"/>
          </a:xfrm>
          <a:prstGeom prst="rect">
            <a:avLst/>
          </a:prstGeom>
          <a:noFill/>
        </p:spPr>
        <p:txBody>
          <a:bodyPr wrap="square" rtlCol="0">
            <a:spAutoFit/>
          </a:bodyPr>
          <a:lstStyle/>
          <a:p>
            <a:r>
              <a:rPr lang="en-US" sz="2800" dirty="0">
                <a:solidFill>
                  <a:schemeClr val="bg1"/>
                </a:solidFill>
              </a:rPr>
              <a:t>These are the </a:t>
            </a:r>
            <a:r>
              <a:rPr lang="en-US" sz="2800" dirty="0" smtClean="0">
                <a:solidFill>
                  <a:schemeClr val="bg1"/>
                </a:solidFill>
              </a:rPr>
              <a:t>career </a:t>
            </a:r>
            <a:r>
              <a:rPr lang="en-US" sz="2800" dirty="0">
                <a:solidFill>
                  <a:schemeClr val="bg1"/>
                </a:solidFill>
              </a:rPr>
              <a:t>opportunities with DevOps Training:</a:t>
            </a:r>
          </a:p>
        </p:txBody>
      </p:sp>
      <p:sp>
        <p:nvSpPr>
          <p:cNvPr id="5" name="TextBox 4"/>
          <p:cNvSpPr txBox="1"/>
          <p:nvPr/>
        </p:nvSpPr>
        <p:spPr>
          <a:xfrm>
            <a:off x="927279" y="2086376"/>
            <a:ext cx="10625070"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The skilled person in DevOps will be welcomed in any top multinational company.</a:t>
            </a:r>
          </a:p>
          <a:p>
            <a:pPr marL="285750" indent="-285750">
              <a:buFont typeface="Arial" panose="020B0604020202020204" pitchFamily="34" charset="0"/>
              <a:buChar char="•"/>
            </a:pPr>
            <a:endParaRPr lang="en-US" dirty="0">
              <a:solidFill>
                <a:schemeClr val="bg1"/>
              </a:solidFill>
            </a:endParaRPr>
          </a:p>
        </p:txBody>
      </p:sp>
      <p:sp>
        <p:nvSpPr>
          <p:cNvPr id="6" name="TextBox 5"/>
          <p:cNvSpPr txBox="1"/>
          <p:nvPr/>
        </p:nvSpPr>
        <p:spPr>
          <a:xfrm>
            <a:off x="927279" y="2640825"/>
            <a:ext cx="10354614"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Increasing demand for people with DevOps skills</a:t>
            </a:r>
          </a:p>
          <a:p>
            <a:endParaRPr lang="en-US" dirty="0"/>
          </a:p>
        </p:txBody>
      </p:sp>
      <p:sp>
        <p:nvSpPr>
          <p:cNvPr id="7" name="TextBox 6"/>
          <p:cNvSpPr txBox="1"/>
          <p:nvPr/>
        </p:nvSpPr>
        <p:spPr>
          <a:xfrm>
            <a:off x="927279" y="3195274"/>
            <a:ext cx="9440214" cy="73866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Top priority for many multinationals</a:t>
            </a:r>
          </a:p>
          <a:p>
            <a:endParaRPr lang="en-US" dirty="0"/>
          </a:p>
        </p:txBody>
      </p:sp>
      <p:sp>
        <p:nvSpPr>
          <p:cNvPr id="8" name="TextBox 7"/>
          <p:cNvSpPr txBox="1"/>
          <p:nvPr/>
        </p:nvSpPr>
        <p:spPr>
          <a:xfrm>
            <a:off x="927279" y="3770665"/>
            <a:ext cx="7160653"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Accelerated career growth.</a:t>
            </a:r>
          </a:p>
          <a:p>
            <a:endParaRPr lang="en-US" dirty="0"/>
          </a:p>
        </p:txBody>
      </p:sp>
      <p:sp>
        <p:nvSpPr>
          <p:cNvPr id="9" name="TextBox 8"/>
          <p:cNvSpPr txBox="1"/>
          <p:nvPr/>
        </p:nvSpPr>
        <p:spPr>
          <a:xfrm>
            <a:off x="927279" y="4325114"/>
            <a:ext cx="6104586" cy="73866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Increased pay package.</a:t>
            </a:r>
          </a:p>
          <a:p>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185" y="2782259"/>
            <a:ext cx="3906157" cy="3454139"/>
          </a:xfrm>
          <a:prstGeom prst="rect">
            <a:avLst/>
          </a:prstGeom>
        </p:spPr>
      </p:pic>
    </p:spTree>
    <p:extLst>
      <p:ext uri="{BB962C8B-B14F-4D97-AF65-F5344CB8AC3E}">
        <p14:creationId xmlns:p14="http://schemas.microsoft.com/office/powerpoint/2010/main" val="1921967512"/>
      </p:ext>
    </p:extLst>
  </p:cSld>
  <p:clrMapOvr>
    <a:masterClrMapping/>
  </p:clrMapOvr>
  <p:transition spd="med" advClick="0" advTm="8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75009" y="837127"/>
            <a:ext cx="10084158" cy="954107"/>
          </a:xfrm>
          <a:prstGeom prst="rect">
            <a:avLst/>
          </a:prstGeom>
          <a:noFill/>
        </p:spPr>
        <p:txBody>
          <a:bodyPr wrap="square" rtlCol="0">
            <a:spAutoFit/>
          </a:bodyPr>
          <a:lstStyle/>
          <a:p>
            <a:r>
              <a:rPr lang="en-US" sz="2800" b="1" dirty="0">
                <a:solidFill>
                  <a:schemeClr val="bg1"/>
                </a:solidFill>
                <a:latin typeface="Aharoni" panose="02010803020104030203" pitchFamily="2" charset="-79"/>
                <a:cs typeface="Aharoni" panose="02010803020104030203" pitchFamily="2" charset="-79"/>
              </a:rPr>
              <a:t>How DevOpsSchool.com will help in your DevOps Training Needs?</a:t>
            </a:r>
            <a:endParaRPr lang="en-US" sz="2800" dirty="0">
              <a:solidFill>
                <a:schemeClr val="bg1"/>
              </a:solidFill>
              <a:latin typeface="Aharoni" panose="02010803020104030203" pitchFamily="2" charset="-79"/>
              <a:cs typeface="Aharoni" panose="02010803020104030203" pitchFamily="2" charset="-79"/>
            </a:endParaRPr>
          </a:p>
        </p:txBody>
      </p:sp>
      <p:sp>
        <p:nvSpPr>
          <p:cNvPr id="4" name="TextBox 3"/>
          <p:cNvSpPr txBox="1"/>
          <p:nvPr/>
        </p:nvSpPr>
        <p:spPr>
          <a:xfrm>
            <a:off x="1342623" y="1905506"/>
            <a:ext cx="9948930" cy="3046988"/>
          </a:xfrm>
          <a:prstGeom prst="rect">
            <a:avLst/>
          </a:prstGeom>
          <a:noFill/>
        </p:spPr>
        <p:txBody>
          <a:bodyPr wrap="square" rtlCol="0">
            <a:spAutoFit/>
          </a:bodyPr>
          <a:lstStyle/>
          <a:p>
            <a:pPr algn="just"/>
            <a:r>
              <a:rPr lang="en-US" sz="2400" dirty="0">
                <a:solidFill>
                  <a:schemeClr val="bg1"/>
                </a:solidFill>
              </a:rPr>
              <a:t>DevOpsSchool provides you the expert DevOps trainer at cost-efficient price. Our trainers have expert knowledge of DevOps and have 15 years of experience in this industry. We will provide you the course completion certification of that particular </a:t>
            </a:r>
            <a:r>
              <a:rPr lang="en-US" sz="2400" dirty="0" smtClean="0">
                <a:solidFill>
                  <a:schemeClr val="bg1"/>
                </a:solidFill>
              </a:rPr>
              <a:t>course. We </a:t>
            </a:r>
            <a:r>
              <a:rPr lang="en-US" sz="2400" dirty="0">
                <a:solidFill>
                  <a:schemeClr val="bg1"/>
                </a:solidFill>
              </a:rPr>
              <a:t>will provide you the training in different cities like Bangalore, Pune, and Hyderabad. If you are </a:t>
            </a:r>
            <a:r>
              <a:rPr lang="en-US" sz="2400" dirty="0" smtClean="0">
                <a:solidFill>
                  <a:schemeClr val="bg1"/>
                </a:solidFill>
              </a:rPr>
              <a:t>fresher's </a:t>
            </a:r>
            <a:r>
              <a:rPr lang="en-US" sz="2400" dirty="0">
                <a:solidFill>
                  <a:schemeClr val="bg1"/>
                </a:solidFill>
              </a:rPr>
              <a:t>and want to learn with free contents on several topics then you also browse our Tutorial section. we also provide you the technical support for your projects which is very important for you to complete at any cost.</a:t>
            </a:r>
          </a:p>
        </p:txBody>
      </p:sp>
    </p:spTree>
    <p:extLst>
      <p:ext uri="{BB962C8B-B14F-4D97-AF65-F5344CB8AC3E}">
        <p14:creationId xmlns:p14="http://schemas.microsoft.com/office/powerpoint/2010/main" val="1399665446"/>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790164" y="888642"/>
            <a:ext cx="9504608" cy="954107"/>
          </a:xfrm>
          <a:prstGeom prst="rect">
            <a:avLst/>
          </a:prstGeom>
          <a:noFill/>
        </p:spPr>
        <p:txBody>
          <a:bodyPr wrap="square" rtlCol="0">
            <a:spAutoFit/>
          </a:bodyPr>
          <a:lstStyle/>
          <a:p>
            <a:r>
              <a:rPr lang="en-US" sz="2800" b="1" dirty="0">
                <a:solidFill>
                  <a:schemeClr val="bg1"/>
                </a:solidFill>
                <a:latin typeface="Aharoni" panose="02010803020104030203" pitchFamily="2" charset="-79"/>
                <a:cs typeface="Aharoni" panose="02010803020104030203" pitchFamily="2" charset="-79"/>
              </a:rPr>
              <a:t>Who is the corporate trainer for DevOps Training by DevOpsSchool.com?</a:t>
            </a:r>
            <a:endParaRPr lang="en-US" sz="2800" dirty="0">
              <a:solidFill>
                <a:schemeClr val="bg1"/>
              </a:solidFill>
              <a:latin typeface="Aharoni" panose="02010803020104030203" pitchFamily="2" charset="-79"/>
              <a:cs typeface="Aharoni" panose="02010803020104030203" pitchFamily="2" charset="-79"/>
            </a:endParaRPr>
          </a:p>
        </p:txBody>
      </p:sp>
      <p:sp>
        <p:nvSpPr>
          <p:cNvPr id="4" name="TextBox 3"/>
          <p:cNvSpPr txBox="1"/>
          <p:nvPr/>
        </p:nvSpPr>
        <p:spPr>
          <a:xfrm>
            <a:off x="1893194" y="2099256"/>
            <a:ext cx="9053848" cy="1938992"/>
          </a:xfrm>
          <a:prstGeom prst="rect">
            <a:avLst/>
          </a:prstGeom>
          <a:noFill/>
        </p:spPr>
        <p:txBody>
          <a:bodyPr wrap="square" rtlCol="0">
            <a:spAutoFit/>
          </a:bodyPr>
          <a:lstStyle/>
          <a:p>
            <a:pPr algn="just"/>
            <a:r>
              <a:rPr lang="en-US" sz="2400" dirty="0">
                <a:solidFill>
                  <a:schemeClr val="bg1"/>
                </a:solidFill>
              </a:rPr>
              <a:t>We will provide you the expert trainer from worldwide. Rajesh Kumar is one of the expert trainers that will give you the training of each topic. He is one of the top 10 </a:t>
            </a:r>
            <a:r>
              <a:rPr lang="en-US" sz="2400" dirty="0" smtClean="0">
                <a:solidFill>
                  <a:schemeClr val="bg1"/>
                </a:solidFill>
              </a:rPr>
              <a:t>DevOps </a:t>
            </a:r>
            <a:r>
              <a:rPr lang="en-US" sz="2400" dirty="0">
                <a:solidFill>
                  <a:schemeClr val="bg1"/>
                </a:solidFill>
              </a:rPr>
              <a:t>trainer in India. if you have any query about topic then you can also join our Linked, </a:t>
            </a:r>
            <a:r>
              <a:rPr lang="en-US" sz="2400" dirty="0" smtClean="0">
                <a:solidFill>
                  <a:schemeClr val="bg1"/>
                </a:solidFill>
              </a:rPr>
              <a:t>Facebook </a:t>
            </a:r>
            <a:r>
              <a:rPr lang="en-US" sz="2400" dirty="0">
                <a:solidFill>
                  <a:schemeClr val="bg1"/>
                </a:solidFill>
              </a:rPr>
              <a:t>and </a:t>
            </a:r>
            <a:r>
              <a:rPr lang="en-US" sz="2400" dirty="0" smtClean="0">
                <a:solidFill>
                  <a:schemeClr val="bg1"/>
                </a:solidFill>
              </a:rPr>
              <a:t>Google </a:t>
            </a:r>
            <a:r>
              <a:rPr lang="en-US" sz="2400" dirty="0">
                <a:solidFill>
                  <a:schemeClr val="bg1"/>
                </a:solidFill>
              </a:rPr>
              <a:t>groups.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609" y="3812146"/>
            <a:ext cx="3670478" cy="3014026"/>
          </a:xfrm>
          <a:prstGeom prst="rect">
            <a:avLst/>
          </a:prstGeom>
        </p:spPr>
      </p:pic>
      <p:sp>
        <p:nvSpPr>
          <p:cNvPr id="6" name="TextBox 5"/>
          <p:cNvSpPr txBox="1"/>
          <p:nvPr/>
        </p:nvSpPr>
        <p:spPr>
          <a:xfrm>
            <a:off x="5522889" y="4417454"/>
            <a:ext cx="1483217" cy="369332"/>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corporate</a:t>
            </a:r>
            <a:endParaRPr lang="en-US" dirty="0"/>
          </a:p>
        </p:txBody>
      </p:sp>
    </p:spTree>
    <p:extLst>
      <p:ext uri="{BB962C8B-B14F-4D97-AF65-F5344CB8AC3E}">
        <p14:creationId xmlns:p14="http://schemas.microsoft.com/office/powerpoint/2010/main" val="2221026822"/>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3576033" y="1485864"/>
            <a:ext cx="2086377" cy="523220"/>
          </a:xfrm>
          <a:prstGeom prst="rect">
            <a:avLst/>
          </a:prstGeom>
          <a:noFill/>
        </p:spPr>
        <p:txBody>
          <a:bodyPr wrap="square" rtlCol="0">
            <a:spAutoFit/>
          </a:bodyPr>
          <a:lstStyle/>
          <a:p>
            <a:r>
              <a:rPr lang="en-US" sz="2800" dirty="0" smtClean="0">
                <a:solidFill>
                  <a:schemeClr val="bg1"/>
                </a:solidFill>
                <a:latin typeface="Aharoni" panose="02010803020104030203" pitchFamily="2" charset="-79"/>
                <a:cs typeface="Aharoni" panose="02010803020104030203" pitchFamily="2" charset="-79"/>
              </a:rPr>
              <a:t>Contact Us:</a:t>
            </a:r>
            <a:endParaRPr lang="en-US" sz="2800" dirty="0">
              <a:solidFill>
                <a:schemeClr val="bg1"/>
              </a:solidFill>
              <a:latin typeface="Aharoni" panose="02010803020104030203" pitchFamily="2" charset="-79"/>
              <a:cs typeface="Aharoni" panose="02010803020104030203" pitchFamily="2" charset="-79"/>
            </a:endParaRPr>
          </a:p>
        </p:txBody>
      </p:sp>
      <p:sp>
        <p:nvSpPr>
          <p:cNvPr id="5" name="TextBox 4"/>
          <p:cNvSpPr txBox="1"/>
          <p:nvPr/>
        </p:nvSpPr>
        <p:spPr>
          <a:xfrm>
            <a:off x="2528552" y="2898085"/>
            <a:ext cx="7134896" cy="800219"/>
          </a:xfrm>
          <a:prstGeom prst="rect">
            <a:avLst/>
          </a:prstGeom>
          <a:noFill/>
        </p:spPr>
        <p:txBody>
          <a:bodyPr wrap="square" rtlCol="0">
            <a:spAutoFit/>
          </a:bodyPr>
          <a:lstStyle/>
          <a:p>
            <a:r>
              <a:rPr lang="en-US" sz="2800" dirty="0" smtClean="0">
                <a:solidFill>
                  <a:schemeClr val="bg1"/>
                </a:solidFill>
              </a:rPr>
              <a:t> Contact: </a:t>
            </a:r>
            <a:r>
              <a:rPr lang="en-US" sz="2800" dirty="0">
                <a:solidFill>
                  <a:schemeClr val="bg1"/>
                </a:solidFill>
              </a:rPr>
              <a:t>+91 700 483 5930</a:t>
            </a:r>
          </a:p>
          <a:p>
            <a:endParaRPr lang="en-US" dirty="0"/>
          </a:p>
        </p:txBody>
      </p:sp>
      <p:sp>
        <p:nvSpPr>
          <p:cNvPr id="6" name="TextBox 5"/>
          <p:cNvSpPr txBox="1"/>
          <p:nvPr/>
        </p:nvSpPr>
        <p:spPr>
          <a:xfrm>
            <a:off x="2275267" y="3321377"/>
            <a:ext cx="5237409" cy="523220"/>
          </a:xfrm>
          <a:prstGeom prst="rect">
            <a:avLst/>
          </a:prstGeom>
          <a:noFill/>
        </p:spPr>
        <p:txBody>
          <a:bodyPr wrap="square" rtlCol="0">
            <a:spAutoFit/>
          </a:bodyPr>
          <a:lstStyle/>
          <a:p>
            <a:r>
              <a:rPr lang="en-US" sz="2800" dirty="0" smtClean="0">
                <a:solidFill>
                  <a:schemeClr val="bg1"/>
                </a:solidFill>
              </a:rPr>
              <a:t>Email: contact@devopsschool.com</a:t>
            </a:r>
            <a:endParaRPr lang="en-US" sz="2800" dirty="0">
              <a:solidFill>
                <a:schemeClr val="bg1"/>
              </a:solidFill>
            </a:endParaRPr>
          </a:p>
        </p:txBody>
      </p:sp>
      <p:sp>
        <p:nvSpPr>
          <p:cNvPr id="7" name="TextBox 6"/>
          <p:cNvSpPr txBox="1"/>
          <p:nvPr/>
        </p:nvSpPr>
        <p:spPr>
          <a:xfrm>
            <a:off x="3236890" y="4504138"/>
            <a:ext cx="4378817" cy="707886"/>
          </a:xfrm>
          <a:prstGeom prst="rect">
            <a:avLst/>
          </a:prstGeom>
          <a:noFill/>
        </p:spPr>
        <p:txBody>
          <a:bodyPr wrap="square" rtlCol="0">
            <a:spAutoFit/>
          </a:bodyPr>
          <a:lstStyle/>
          <a:p>
            <a:r>
              <a:rPr lang="en-US" sz="4000" dirty="0" smtClean="0">
                <a:solidFill>
                  <a:schemeClr val="bg1"/>
                </a:solidFill>
                <a:latin typeface="ACaslon Regular" pitchFamily="18" charset="0"/>
              </a:rPr>
              <a:t>Thank you</a:t>
            </a:r>
            <a:endParaRPr lang="en-US" sz="4000" dirty="0">
              <a:solidFill>
                <a:schemeClr val="bg1"/>
              </a:solidFill>
              <a:latin typeface="ACaslon Regular" pitchFamily="18" charset="0"/>
            </a:endParaRPr>
          </a:p>
        </p:txBody>
      </p:sp>
      <p:sp>
        <p:nvSpPr>
          <p:cNvPr id="8" name="TextBox 7"/>
          <p:cNvSpPr txBox="1"/>
          <p:nvPr/>
        </p:nvSpPr>
        <p:spPr>
          <a:xfrm>
            <a:off x="1266422" y="1987184"/>
            <a:ext cx="8113690" cy="1107996"/>
          </a:xfrm>
          <a:prstGeom prst="rect">
            <a:avLst/>
          </a:prstGeom>
          <a:noFill/>
        </p:spPr>
        <p:txBody>
          <a:bodyPr wrap="square" rtlCol="0">
            <a:spAutoFit/>
          </a:bodyPr>
          <a:lstStyle/>
          <a:p>
            <a:r>
              <a:rPr lang="en-US" sz="2400" dirty="0" smtClean="0">
                <a:solidFill>
                  <a:schemeClr val="bg1"/>
                </a:solidFill>
              </a:rPr>
              <a:t>For DevOps Related Videos, Learning Materials, DevOps</a:t>
            </a:r>
          </a:p>
          <a:p>
            <a:r>
              <a:rPr lang="en-US" sz="2400" dirty="0" smtClean="0">
                <a:solidFill>
                  <a:schemeClr val="bg1"/>
                </a:solidFill>
              </a:rPr>
              <a:t>      Course Training, Technical Support or many more.</a:t>
            </a:r>
            <a:r>
              <a:rPr lang="en-US" sz="2400" dirty="0" smtClean="0"/>
              <a:t> </a:t>
            </a:r>
          </a:p>
          <a:p>
            <a:endParaRPr lang="en-US" dirty="0"/>
          </a:p>
        </p:txBody>
      </p:sp>
      <p:sp>
        <p:nvSpPr>
          <p:cNvPr id="9" name="TextBox 8"/>
          <p:cNvSpPr txBox="1"/>
          <p:nvPr/>
        </p:nvSpPr>
        <p:spPr>
          <a:xfrm>
            <a:off x="2275267" y="3761664"/>
            <a:ext cx="5683877" cy="523220"/>
          </a:xfrm>
          <a:prstGeom prst="rect">
            <a:avLst/>
          </a:prstGeom>
          <a:noFill/>
        </p:spPr>
        <p:txBody>
          <a:bodyPr wrap="square" rtlCol="0">
            <a:spAutoFit/>
          </a:bodyPr>
          <a:lstStyle/>
          <a:p>
            <a:r>
              <a:rPr lang="en-US" sz="2800" dirty="0" smtClean="0">
                <a:solidFill>
                  <a:schemeClr val="bg1"/>
                </a:solidFill>
              </a:rPr>
              <a:t>Website: www.DevOpsSchool.com</a:t>
            </a:r>
            <a:endParaRPr lang="en-US" sz="2800" dirty="0">
              <a:solidFill>
                <a:schemeClr val="bg1"/>
              </a:solidFill>
            </a:endParaRPr>
          </a:p>
        </p:txBody>
      </p:sp>
    </p:spTree>
    <p:extLst>
      <p:ext uri="{BB962C8B-B14F-4D97-AF65-F5344CB8AC3E}">
        <p14:creationId xmlns:p14="http://schemas.microsoft.com/office/powerpoint/2010/main" val="3987985358"/>
      </p:ext>
    </p:extLst>
  </p:cSld>
  <p:clrMapOvr>
    <a:masterClrMapping/>
  </p:clrMapOvr>
  <mc:AlternateContent xmlns:mc="http://schemas.openxmlformats.org/markup-compatibility/2006">
    <mc:Choice xmlns:p14="http://schemas.microsoft.com/office/powerpoint/2010/main" Requires="p14">
      <p:transition spd="slow" p14:dur="2500" advClick="0" advTm="5000">
        <p:checker/>
      </p:transition>
    </mc:Choice>
    <mc:Fallback>
      <p:transition spd="slow" advClick="0" advTm="5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385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ACaslon Regular</vt:lpstr>
      <vt:lpstr>Aharoni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7</cp:revision>
  <dcterms:created xsi:type="dcterms:W3CDTF">2019-01-12T12:08:13Z</dcterms:created>
  <dcterms:modified xsi:type="dcterms:W3CDTF">2019-01-23T10:07:43Z</dcterms:modified>
</cp:coreProperties>
</file>