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61120-009A-4961-BBDD-36EBADA0333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98466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61120-009A-4961-BBDD-36EBADA0333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314761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61120-009A-4961-BBDD-36EBADA0333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14030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61120-009A-4961-BBDD-36EBADA0333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380473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61120-009A-4961-BBDD-36EBADA0333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343031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961120-009A-4961-BBDD-36EBADA0333A}"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53991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961120-009A-4961-BBDD-36EBADA0333A}"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108529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961120-009A-4961-BBDD-36EBADA0333A}"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4650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61120-009A-4961-BBDD-36EBADA0333A}"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280635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61120-009A-4961-BBDD-36EBADA0333A}"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112042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61120-009A-4961-BBDD-36EBADA0333A}"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622B1-AA16-4FD1-92B2-F969C247E0D7}" type="slidenum">
              <a:rPr lang="en-US" smtClean="0"/>
              <a:t>‹#›</a:t>
            </a:fld>
            <a:endParaRPr lang="en-US"/>
          </a:p>
        </p:txBody>
      </p:sp>
    </p:spTree>
    <p:extLst>
      <p:ext uri="{BB962C8B-B14F-4D97-AF65-F5344CB8AC3E}">
        <p14:creationId xmlns:p14="http://schemas.microsoft.com/office/powerpoint/2010/main" val="423717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61120-009A-4961-BBDD-36EBADA0333A}"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622B1-AA16-4FD1-92B2-F969C247E0D7}" type="slidenum">
              <a:rPr lang="en-US" smtClean="0"/>
              <a:t>‹#›</a:t>
            </a:fld>
            <a:endParaRPr lang="en-US"/>
          </a:p>
        </p:txBody>
      </p:sp>
    </p:spTree>
    <p:extLst>
      <p:ext uri="{BB962C8B-B14F-4D97-AF65-F5344CB8AC3E}">
        <p14:creationId xmlns:p14="http://schemas.microsoft.com/office/powerpoint/2010/main" val="335407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66423" y="4829577"/>
            <a:ext cx="10182896" cy="1107996"/>
          </a:xfrm>
          <a:prstGeom prst="rect">
            <a:avLst/>
          </a:prstGeom>
          <a:noFill/>
        </p:spPr>
        <p:txBody>
          <a:bodyPr wrap="square" rtlCol="0">
            <a:spAutoFit/>
          </a:bodyPr>
          <a:lstStyle/>
          <a:p>
            <a:r>
              <a:rPr lang="en-US" sz="6600" dirty="0" smtClean="0">
                <a:solidFill>
                  <a:schemeClr val="bg1"/>
                </a:solidFill>
                <a:latin typeface="Aharoni" panose="02010803020104030203" pitchFamily="2" charset="-79"/>
                <a:cs typeface="Aharoni" panose="02010803020104030203" pitchFamily="2" charset="-79"/>
              </a:rPr>
              <a:t>DevOps Training In Delhi</a:t>
            </a:r>
            <a:endParaRPr lang="en-US" sz="66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58634193"/>
      </p:ext>
    </p:extLst>
  </p:cSld>
  <p:clrMapOvr>
    <a:masterClrMapping/>
  </p:clrMapOvr>
  <p:transition spd="slow" advClick="0" advTm="3000">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p:cNvSpPr/>
          <p:nvPr/>
        </p:nvSpPr>
        <p:spPr>
          <a:xfrm>
            <a:off x="4638538" y="630308"/>
            <a:ext cx="2515279" cy="584775"/>
          </a:xfrm>
          <a:prstGeom prst="rect">
            <a:avLst/>
          </a:prstGeom>
        </p:spPr>
        <p:txBody>
          <a:bodyPr wrap="square">
            <a:spAutoFit/>
          </a:bodyPr>
          <a:lstStyle/>
          <a:p>
            <a:r>
              <a:rPr lang="en-US" sz="3200" dirty="0" smtClean="0">
                <a:solidFill>
                  <a:srgbClr val="C00000"/>
                </a:solidFill>
                <a:latin typeface="Aharoni" panose="02010803020104030203" pitchFamily="2" charset="-79"/>
                <a:cs typeface="Aharoni" panose="02010803020104030203" pitchFamily="2" charset="-79"/>
              </a:rPr>
              <a:t>Contact Us:</a:t>
            </a:r>
            <a:endParaRPr lang="en-US" sz="3200" dirty="0">
              <a:solidFill>
                <a:srgbClr val="C00000"/>
              </a:solidFill>
              <a:latin typeface="Aharoni" panose="02010803020104030203" pitchFamily="2" charset="-79"/>
              <a:cs typeface="Aharoni" panose="02010803020104030203" pitchFamily="2" charset="-79"/>
            </a:endParaRPr>
          </a:p>
        </p:txBody>
      </p:sp>
      <p:sp>
        <p:nvSpPr>
          <p:cNvPr id="28" name="Rectangle 27"/>
          <p:cNvSpPr/>
          <p:nvPr/>
        </p:nvSpPr>
        <p:spPr>
          <a:xfrm>
            <a:off x="2661634" y="1219684"/>
            <a:ext cx="7267978" cy="830997"/>
          </a:xfrm>
          <a:prstGeom prst="rect">
            <a:avLst/>
          </a:prstGeom>
        </p:spPr>
        <p:txBody>
          <a:bodyPr wrap="square">
            <a:spAutoFit/>
          </a:bodyPr>
          <a:lstStyle/>
          <a:p>
            <a:r>
              <a:rPr lang="en-US" sz="2400" dirty="0" smtClean="0"/>
              <a:t>For DevOps Related Videos, Learning Materials, DevOps</a:t>
            </a:r>
          </a:p>
          <a:p>
            <a:r>
              <a:rPr lang="en-US" sz="2400" dirty="0" smtClean="0"/>
              <a:t>      Course Training, Technical Support or many more. </a:t>
            </a:r>
          </a:p>
        </p:txBody>
      </p:sp>
      <p:sp>
        <p:nvSpPr>
          <p:cNvPr id="29" name="Rectangle 28"/>
          <p:cNvSpPr/>
          <p:nvPr/>
        </p:nvSpPr>
        <p:spPr>
          <a:xfrm>
            <a:off x="3734873" y="2312290"/>
            <a:ext cx="4803820" cy="584775"/>
          </a:xfrm>
          <a:prstGeom prst="rect">
            <a:avLst/>
          </a:prstGeom>
        </p:spPr>
        <p:txBody>
          <a:bodyPr wrap="square">
            <a:spAutoFit/>
          </a:bodyPr>
          <a:lstStyle/>
          <a:p>
            <a:r>
              <a:rPr lang="en-US" sz="3200" dirty="0" smtClean="0">
                <a:solidFill>
                  <a:srgbClr val="002060"/>
                </a:solidFill>
              </a:rPr>
              <a:t>Call on: +91 700 483 5930</a:t>
            </a:r>
            <a:endParaRPr lang="en-US" sz="3200" dirty="0">
              <a:solidFill>
                <a:srgbClr val="002060"/>
              </a:solidFill>
            </a:endParaRPr>
          </a:p>
        </p:txBody>
      </p:sp>
      <p:sp>
        <p:nvSpPr>
          <p:cNvPr id="30" name="Rectangle 29"/>
          <p:cNvSpPr/>
          <p:nvPr/>
        </p:nvSpPr>
        <p:spPr>
          <a:xfrm>
            <a:off x="3097070" y="2786152"/>
            <a:ext cx="5997860" cy="584775"/>
          </a:xfrm>
          <a:prstGeom prst="rect">
            <a:avLst/>
          </a:prstGeom>
        </p:spPr>
        <p:txBody>
          <a:bodyPr wrap="none">
            <a:spAutoFit/>
          </a:bodyPr>
          <a:lstStyle/>
          <a:p>
            <a:r>
              <a:rPr lang="en-US" sz="3200" dirty="0" smtClean="0">
                <a:solidFill>
                  <a:srgbClr val="002060"/>
                </a:solidFill>
              </a:rPr>
              <a:t>Email: contact@devopsschool.com</a:t>
            </a:r>
            <a:endParaRPr lang="en-US" sz="3200" dirty="0">
              <a:solidFill>
                <a:srgbClr val="002060"/>
              </a:solidFill>
            </a:endParaRPr>
          </a:p>
        </p:txBody>
      </p:sp>
      <p:sp>
        <p:nvSpPr>
          <p:cNvPr id="31" name="Rectangle 30"/>
          <p:cNvSpPr/>
          <p:nvPr/>
        </p:nvSpPr>
        <p:spPr>
          <a:xfrm>
            <a:off x="3700530" y="3370927"/>
            <a:ext cx="5190186" cy="584775"/>
          </a:xfrm>
          <a:prstGeom prst="rect">
            <a:avLst/>
          </a:prstGeom>
        </p:spPr>
        <p:txBody>
          <a:bodyPr wrap="square">
            <a:spAutoFit/>
          </a:bodyPr>
          <a:lstStyle/>
          <a:p>
            <a:r>
              <a:rPr lang="en-US" sz="3200" dirty="0" smtClean="0">
                <a:solidFill>
                  <a:srgbClr val="002060"/>
                </a:solidFill>
              </a:rPr>
              <a:t>Website: DevOpsSchool.com</a:t>
            </a:r>
            <a:endParaRPr lang="en-US" sz="3200" dirty="0">
              <a:solidFill>
                <a:srgbClr val="002060"/>
              </a:solidFill>
            </a:endParaRPr>
          </a:p>
        </p:txBody>
      </p:sp>
      <p:sp>
        <p:nvSpPr>
          <p:cNvPr id="32" name="Rectangle 31"/>
          <p:cNvSpPr/>
          <p:nvPr/>
        </p:nvSpPr>
        <p:spPr>
          <a:xfrm>
            <a:off x="4638538" y="4286658"/>
            <a:ext cx="2755883" cy="707886"/>
          </a:xfrm>
          <a:prstGeom prst="rect">
            <a:avLst/>
          </a:prstGeom>
        </p:spPr>
        <p:txBody>
          <a:bodyPr wrap="none">
            <a:spAutoFit/>
          </a:bodyPr>
          <a:lstStyle/>
          <a:p>
            <a:r>
              <a:rPr lang="en-US" sz="4000" dirty="0" smtClean="0">
                <a:latin typeface="Aharoni" panose="02010803020104030203" pitchFamily="2" charset="-79"/>
                <a:cs typeface="Aharoni" panose="02010803020104030203" pitchFamily="2" charset="-79"/>
              </a:rPr>
              <a:t>Thank You</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55475547"/>
      </p:ext>
    </p:extLst>
  </p:cSld>
  <p:clrMapOvr>
    <a:masterClrMapping/>
  </p:clrMapOvr>
  <mc:AlternateContent xmlns:mc="http://schemas.openxmlformats.org/markup-compatibility/2006">
    <mc:Choice xmlns:p14="http://schemas.microsoft.com/office/powerpoint/2010/main" Requires="p14">
      <p:transition spd="slow" p14:dur="1600" advClick="0" advTm="6000">
        <p14:prism isContent="1" isInverted="1"/>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arn(inVertical)">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317938" y="1429555"/>
            <a:ext cx="9736428" cy="4401205"/>
          </a:xfrm>
          <a:prstGeom prst="rect">
            <a:avLst/>
          </a:prstGeom>
          <a:noFill/>
        </p:spPr>
        <p:txBody>
          <a:bodyPr wrap="square" rtlCol="0">
            <a:spAutoFit/>
          </a:bodyPr>
          <a:lstStyle/>
          <a:p>
            <a:pPr algn="just"/>
            <a:r>
              <a:rPr lang="en-US" sz="2800" dirty="0" smtClean="0"/>
              <a:t>DevOps training in Delhi by expert DevOps trainers offered by DevOps School. We are specialized in DevOps and one of the best DevOps training institute in Delhi region who provides training, consulting, mentoring, certification and complete support to professionals and corporates. </a:t>
            </a:r>
            <a:endParaRPr lang="en-US" sz="2800" dirty="0" smtClean="0"/>
          </a:p>
          <a:p>
            <a:pPr algn="just"/>
            <a:endParaRPr lang="en-US" sz="2800" dirty="0"/>
          </a:p>
          <a:p>
            <a:pPr algn="just"/>
            <a:r>
              <a:rPr lang="en-US" sz="2800" dirty="0" smtClean="0"/>
              <a:t>There </a:t>
            </a:r>
            <a:r>
              <a:rPr lang="en-US" sz="2800" dirty="0" smtClean="0"/>
              <a:t>is a big demand for Skilled DevOps engineers these days in Corporates but there is shortage of qualified DevOps professionals in the industry. This is the right time to learn DevOps and take a lead position in the industry.</a:t>
            </a:r>
            <a:endParaRPr lang="en-US" sz="2800" dirty="0"/>
          </a:p>
        </p:txBody>
      </p:sp>
      <p:sp>
        <p:nvSpPr>
          <p:cNvPr id="4" name="TextBox 3"/>
          <p:cNvSpPr txBox="1"/>
          <p:nvPr/>
        </p:nvSpPr>
        <p:spPr>
          <a:xfrm>
            <a:off x="3702676" y="634135"/>
            <a:ext cx="5254581"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DevOps training in Delhi</a:t>
            </a:r>
            <a:endParaRPr lang="en-US" sz="3200"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89260386"/>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533363" y="771300"/>
            <a:ext cx="4816698"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What is DevOps?</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3814238" y="1596450"/>
            <a:ext cx="7828262" cy="3970318"/>
          </a:xfrm>
          <a:prstGeom prst="rect">
            <a:avLst/>
          </a:prstGeom>
          <a:noFill/>
        </p:spPr>
        <p:txBody>
          <a:bodyPr wrap="square" rtlCol="0">
            <a:spAutoFit/>
          </a:bodyPr>
          <a:lstStyle/>
          <a:p>
            <a:pPr algn="just"/>
            <a:r>
              <a:rPr lang="en-US" sz="2800" dirty="0" smtClean="0"/>
              <a:t>DevOps is set of processes and tools that emphasize collaboration and helps development and operation team to work together as one team to innovate faster. Its completely changed the way of traditional software development mindset and culture. It facilitates communication, collaboration, integration, and automation amongst Dev and Ops professionals which ultimately ameliorate the speed and quality of delivering software's, features to end users.</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90" y="1203466"/>
            <a:ext cx="3405948" cy="4451067"/>
          </a:xfrm>
          <a:prstGeom prst="rect">
            <a:avLst/>
          </a:prstGeom>
        </p:spPr>
      </p:pic>
    </p:spTree>
    <p:extLst>
      <p:ext uri="{BB962C8B-B14F-4D97-AF65-F5344CB8AC3E}">
        <p14:creationId xmlns:p14="http://schemas.microsoft.com/office/powerpoint/2010/main" val="3667374853"/>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356835" y="566670"/>
            <a:ext cx="7456866"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Why everyone should learn DevOps?</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120462" y="1416675"/>
            <a:ext cx="10148551" cy="4832092"/>
          </a:xfrm>
          <a:prstGeom prst="rect">
            <a:avLst/>
          </a:prstGeom>
          <a:noFill/>
        </p:spPr>
        <p:txBody>
          <a:bodyPr wrap="square" rtlCol="0">
            <a:spAutoFit/>
          </a:bodyPr>
          <a:lstStyle/>
          <a:p>
            <a:pPr algn="just"/>
            <a:r>
              <a:rPr lang="en-US" sz="2800" dirty="0" smtClean="0"/>
              <a:t>The Software/IT industry has been rapidly moving towards to automation and DevOps approach is the way to adopt and execute that automation. Year by Year, DevOps adoption rate by organizations is increasing and it will be continue like this. </a:t>
            </a:r>
            <a:endParaRPr lang="en-US" sz="2800" dirty="0" smtClean="0"/>
          </a:p>
          <a:p>
            <a:pPr algn="just"/>
            <a:endParaRPr lang="en-US" sz="2800" dirty="0"/>
          </a:p>
          <a:p>
            <a:pPr algn="just"/>
            <a:r>
              <a:rPr lang="en-US" sz="2800" dirty="0" smtClean="0"/>
              <a:t>Many </a:t>
            </a:r>
            <a:r>
              <a:rPr lang="en-US" sz="2800" dirty="0" smtClean="0"/>
              <a:t>researches from different firms on an average shown that around 78% of the industry adopted DevOps and rest either in the process or they will adopt in near future. Individuals work for Organizations, which means there are organizational benefits and individual benefits. Therefore, let's see in nutshell why one should learn DevOps:-</a:t>
            </a:r>
            <a:endParaRPr lang="en-US" sz="2800" dirty="0"/>
          </a:p>
        </p:txBody>
      </p:sp>
    </p:spTree>
    <p:extLst>
      <p:ext uri="{BB962C8B-B14F-4D97-AF65-F5344CB8AC3E}">
        <p14:creationId xmlns:p14="http://schemas.microsoft.com/office/powerpoint/2010/main" val="1911523513"/>
      </p:ext>
    </p:extLst>
  </p:cSld>
  <p:clrMapOvr>
    <a:masterClrMapping/>
  </p:clrMapOvr>
  <p:transition spd="slow" advClick="0"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1957589" y="495183"/>
            <a:ext cx="7456868"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Organizational benefits:</a:t>
            </a:r>
            <a:endParaRPr lang="en-US" sz="2800" dirty="0">
              <a:solidFill>
                <a:srgbClr val="C00000"/>
              </a:solidFill>
              <a:latin typeface="Aharoni" panose="02010803020104030203" pitchFamily="2" charset="-79"/>
              <a:cs typeface="Aharoni" panose="02010803020104030203" pitchFamily="2" charset="-79"/>
            </a:endParaRPr>
          </a:p>
        </p:txBody>
      </p:sp>
      <p:sp>
        <p:nvSpPr>
          <p:cNvPr id="10" name="TextBox 9"/>
          <p:cNvSpPr txBox="1"/>
          <p:nvPr/>
        </p:nvSpPr>
        <p:spPr>
          <a:xfrm>
            <a:off x="2427668" y="1072325"/>
            <a:ext cx="861596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DevOps provides a better communication platform to work</a:t>
            </a:r>
          </a:p>
          <a:p>
            <a:pPr marL="285750" indent="-285750">
              <a:buFont typeface="Arial" panose="020B0604020202020204" pitchFamily="34" charset="0"/>
              <a:buChar char="•"/>
            </a:pPr>
            <a:r>
              <a:rPr lang="en-US" sz="2000" dirty="0" smtClean="0"/>
              <a:t>Shorter time-to-market</a:t>
            </a:r>
          </a:p>
          <a:p>
            <a:pPr marL="285750" indent="-285750">
              <a:buFont typeface="Arial" panose="020B0604020202020204" pitchFamily="34" charset="0"/>
              <a:buChar char="•"/>
            </a:pPr>
            <a:r>
              <a:rPr lang="en-US" sz="2000" dirty="0" smtClean="0"/>
              <a:t>Less complex problems to fix</a:t>
            </a:r>
          </a:p>
          <a:p>
            <a:pPr marL="285750" indent="-285750">
              <a:buFont typeface="Arial" panose="020B0604020202020204" pitchFamily="34" charset="0"/>
              <a:buChar char="•"/>
            </a:pPr>
            <a:r>
              <a:rPr lang="en-US" sz="2000" dirty="0" smtClean="0"/>
              <a:t>Better product Quality</a:t>
            </a:r>
          </a:p>
          <a:p>
            <a:pPr marL="285750" indent="-285750">
              <a:buFont typeface="Arial" panose="020B0604020202020204" pitchFamily="34" charset="0"/>
              <a:buChar char="•"/>
            </a:pPr>
            <a:r>
              <a:rPr lang="en-US" sz="2000" dirty="0" smtClean="0"/>
              <a:t>More reliable releases</a:t>
            </a:r>
          </a:p>
          <a:p>
            <a:pPr marL="285750" indent="-285750">
              <a:buFont typeface="Arial" panose="020B0604020202020204" pitchFamily="34" charset="0"/>
              <a:buChar char="•"/>
            </a:pPr>
            <a:r>
              <a:rPr lang="en-US" sz="2000" dirty="0" smtClean="0"/>
              <a:t>Faster delivery of features</a:t>
            </a:r>
          </a:p>
          <a:p>
            <a:pPr marL="285750" indent="-285750">
              <a:buFont typeface="Arial" panose="020B0604020202020204" pitchFamily="34" charset="0"/>
              <a:buChar char="•"/>
            </a:pPr>
            <a:r>
              <a:rPr lang="en-US" sz="2000" dirty="0" smtClean="0"/>
              <a:t>Build right product by fast experimentation</a:t>
            </a:r>
          </a:p>
          <a:p>
            <a:pPr marL="285750" indent="-285750">
              <a:buFont typeface="Arial" panose="020B0604020202020204" pitchFamily="34" charset="0"/>
              <a:buChar char="•"/>
            </a:pPr>
            <a:r>
              <a:rPr lang="en-US" sz="2000" dirty="0" smtClean="0"/>
              <a:t>Increase productivity and efficiency</a:t>
            </a:r>
            <a:endParaRPr lang="en-US" sz="2000" dirty="0"/>
          </a:p>
        </p:txBody>
      </p:sp>
      <p:sp>
        <p:nvSpPr>
          <p:cNvPr id="11" name="TextBox 10"/>
          <p:cNvSpPr txBox="1"/>
          <p:nvPr/>
        </p:nvSpPr>
        <p:spPr>
          <a:xfrm>
            <a:off x="1918953" y="3676591"/>
            <a:ext cx="4198513"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Individual benefits</a:t>
            </a:r>
            <a:endParaRPr lang="en-US" sz="2800" dirty="0">
              <a:solidFill>
                <a:srgbClr val="C00000"/>
              </a:solidFill>
              <a:latin typeface="Aharoni" panose="02010803020104030203" pitchFamily="2" charset="-79"/>
              <a:cs typeface="Aharoni" panose="02010803020104030203" pitchFamily="2" charset="-79"/>
            </a:endParaRPr>
          </a:p>
        </p:txBody>
      </p:sp>
      <p:sp>
        <p:nvSpPr>
          <p:cNvPr id="12" name="TextBox 11"/>
          <p:cNvSpPr txBox="1"/>
          <p:nvPr/>
        </p:nvSpPr>
        <p:spPr>
          <a:xfrm>
            <a:off x="2446987" y="4249532"/>
            <a:ext cx="745686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One of the highest paid job according to surveys</a:t>
            </a:r>
          </a:p>
          <a:p>
            <a:pPr marL="342900" indent="-342900">
              <a:buFont typeface="Arial" panose="020B0604020202020204" pitchFamily="34" charset="0"/>
              <a:buChar char="•"/>
            </a:pPr>
            <a:r>
              <a:rPr lang="en-US" sz="2000" dirty="0" smtClean="0"/>
              <a:t>Faster Career growth</a:t>
            </a:r>
          </a:p>
          <a:p>
            <a:pPr marL="342900" indent="-342900">
              <a:buFont typeface="Arial" panose="020B0604020202020204" pitchFamily="34" charset="0"/>
              <a:buChar char="•"/>
            </a:pPr>
            <a:r>
              <a:rPr lang="en-US" sz="2000" dirty="0" smtClean="0"/>
              <a:t>Improve Skills &amp; Knowledge</a:t>
            </a:r>
          </a:p>
          <a:p>
            <a:pPr marL="342900" indent="-342900">
              <a:buFont typeface="Arial" panose="020B0604020202020204" pitchFamily="34" charset="0"/>
              <a:buChar char="•"/>
            </a:pPr>
            <a:r>
              <a:rPr lang="en-US" sz="2000" dirty="0" smtClean="0"/>
              <a:t>Long term Career security</a:t>
            </a:r>
          </a:p>
          <a:p>
            <a:pPr marL="342900" indent="-342900">
              <a:buFont typeface="Arial" panose="020B0604020202020204" pitchFamily="34" charset="0"/>
              <a:buChar char="•"/>
            </a:pPr>
            <a:r>
              <a:rPr lang="en-US" sz="2000" dirty="0" smtClean="0"/>
              <a:t>Makes you productive &amp; effective</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385" y="1416676"/>
            <a:ext cx="3940936" cy="5138670"/>
          </a:xfrm>
          <a:prstGeom prst="rect">
            <a:avLst/>
          </a:prstGeom>
        </p:spPr>
      </p:pic>
    </p:spTree>
    <p:extLst>
      <p:ext uri="{BB962C8B-B14F-4D97-AF65-F5344CB8AC3E}">
        <p14:creationId xmlns:p14="http://schemas.microsoft.com/office/powerpoint/2010/main" val="3369376717"/>
      </p:ext>
    </p:extLst>
  </p:cSld>
  <p:clrMapOvr>
    <a:masterClrMapping/>
  </p:clrMapOvr>
  <p:transition spd="med" advClick="0" advTm="10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6"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730321" y="592428"/>
            <a:ext cx="7405352"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right DevOps training will help?</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159099" y="1236372"/>
            <a:ext cx="10393250" cy="2554545"/>
          </a:xfrm>
          <a:prstGeom prst="rect">
            <a:avLst/>
          </a:prstGeom>
          <a:noFill/>
        </p:spPr>
        <p:txBody>
          <a:bodyPr wrap="square" rtlCol="0">
            <a:spAutoFit/>
          </a:bodyPr>
          <a:lstStyle/>
          <a:p>
            <a:pPr algn="just"/>
            <a:r>
              <a:rPr lang="en-US" sz="2000" dirty="0" smtClean="0"/>
              <a:t>Right DevOps implementation is a key of success to achieve DevOps benefits. DevOps is not like one-size-fits-all kind of process that can be applied the same way to every organizations. It depends on how we use different tools to enable automation to work together more efficiently. DevOps demands continuous work and experiments, not something you have done once and that's it. Team throughout the organization should be motivated to do experiment with tools, processes, and structures to achieve the desired results. This is where right DevOps training enables learners to overcome the challenges and build robust solutions and strategies to ensure effective DevOps transition.</a:t>
            </a:r>
            <a:endParaRPr lang="en-US" sz="2000" dirty="0"/>
          </a:p>
        </p:txBody>
      </p:sp>
      <p:sp>
        <p:nvSpPr>
          <p:cNvPr id="5" name="TextBox 4"/>
          <p:cNvSpPr txBox="1"/>
          <p:nvPr/>
        </p:nvSpPr>
        <p:spPr>
          <a:xfrm>
            <a:off x="1481070" y="3790917"/>
            <a:ext cx="743111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Right selection of tools</a:t>
            </a:r>
          </a:p>
          <a:p>
            <a:pPr marL="285750" indent="-285750">
              <a:buFont typeface="Arial" panose="020B0604020202020204" pitchFamily="34" charset="0"/>
              <a:buChar char="•"/>
            </a:pPr>
            <a:r>
              <a:rPr lang="en-US" sz="2000" dirty="0" smtClean="0"/>
              <a:t>Helps to build right DevOps skills</a:t>
            </a:r>
          </a:p>
          <a:p>
            <a:pPr marL="285750" indent="-285750">
              <a:buFont typeface="Arial" panose="020B0604020202020204" pitchFamily="34" charset="0"/>
              <a:buChar char="•"/>
            </a:pPr>
            <a:r>
              <a:rPr lang="en-US" sz="2000" dirty="0" smtClean="0"/>
              <a:t>Helps to implement best practices</a:t>
            </a:r>
          </a:p>
          <a:p>
            <a:pPr marL="285750" indent="-285750">
              <a:buFont typeface="Arial" panose="020B0604020202020204" pitchFamily="34" charset="0"/>
              <a:buChar char="•"/>
            </a:pPr>
            <a:r>
              <a:rPr lang="en-US" sz="2000" dirty="0" smtClean="0"/>
              <a:t>Helps to build right strategies and plan</a:t>
            </a:r>
          </a:p>
          <a:p>
            <a:pPr marL="285750" indent="-285750">
              <a:buFont typeface="Arial" panose="020B0604020202020204" pitchFamily="34" charset="0"/>
              <a:buChar char="•"/>
            </a:pPr>
            <a:r>
              <a:rPr lang="en-US" sz="2000" dirty="0" smtClean="0"/>
              <a:t>Makes you ready for real-time work and challenges</a:t>
            </a:r>
          </a:p>
          <a:p>
            <a:pPr marL="285750" indent="-285750">
              <a:buFont typeface="Arial" panose="020B0604020202020204" pitchFamily="34" charset="0"/>
              <a:buChar char="•"/>
            </a:pPr>
            <a:r>
              <a:rPr lang="en-US" sz="2000" dirty="0" smtClean="0"/>
              <a:t>Minimize your mistakes</a:t>
            </a:r>
            <a:endParaRPr lang="en-US"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6690" y="3429000"/>
            <a:ext cx="4765659" cy="2347494"/>
          </a:xfrm>
          <a:prstGeom prst="rect">
            <a:avLst/>
          </a:prstGeom>
        </p:spPr>
      </p:pic>
    </p:spTree>
    <p:extLst>
      <p:ext uri="{BB962C8B-B14F-4D97-AF65-F5344CB8AC3E}">
        <p14:creationId xmlns:p14="http://schemas.microsoft.com/office/powerpoint/2010/main" val="163682183"/>
      </p:ext>
    </p:extLst>
  </p:cSld>
  <p:clrMapOvr>
    <a:masterClrMapping/>
  </p:clrMapOvr>
  <p:transition spd="med" advClick="0" advTm="10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36371" y="592428"/>
            <a:ext cx="10148553"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DevOpsSchool.com will help in your DevOps Training Needs?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236371" y="1636933"/>
            <a:ext cx="995537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DevOps School is the leading training and certification institute for DevOps in Delhi. DevOps School provides classroom training in Delhi on weekends and weekdays and instructed led, live &amp; interactive online batches too by Industry's experienced trainers.</a:t>
            </a:r>
            <a:endParaRPr lang="en-US" sz="2400" dirty="0"/>
          </a:p>
        </p:txBody>
      </p:sp>
      <p:sp>
        <p:nvSpPr>
          <p:cNvPr id="5" name="TextBox 4"/>
          <p:cNvSpPr txBox="1"/>
          <p:nvPr/>
        </p:nvSpPr>
        <p:spPr>
          <a:xfrm>
            <a:off x="1236371" y="3296992"/>
            <a:ext cx="9955370"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Our DevOps training is designed by experienced industry faculties to make you an expert DevOps practitioner by providing you DevOps best practices of all parts like Continuous Development, Continuous Integration, Continuous Deployment, Continuous Testing, Configuration Management, Continuous Monitoring of the product throughout its lifecycle from start to end.</a:t>
            </a:r>
            <a:endParaRPr lang="en-US" sz="2400" dirty="0"/>
          </a:p>
        </p:txBody>
      </p:sp>
    </p:spTree>
    <p:extLst>
      <p:ext uri="{BB962C8B-B14F-4D97-AF65-F5344CB8AC3E}">
        <p14:creationId xmlns:p14="http://schemas.microsoft.com/office/powerpoint/2010/main" val="1885247701"/>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197735" y="746975"/>
            <a:ext cx="9865217"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DevOps School Key focus on Hands-on training, labs, Project and assignments which makes you complete ready to face the DevOps challenges at your work place.</a:t>
            </a:r>
            <a:endParaRPr lang="en-US" sz="2400" dirty="0"/>
          </a:p>
        </p:txBody>
      </p:sp>
      <p:sp>
        <p:nvSpPr>
          <p:cNvPr id="4" name="TextBox 3"/>
          <p:cNvSpPr txBox="1"/>
          <p:nvPr/>
        </p:nvSpPr>
        <p:spPr>
          <a:xfrm>
            <a:off x="1197734" y="2048162"/>
            <a:ext cx="9865217"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DevOps school provides lifetime access to LMS where a participant can explore, notes, presentations, quizzes, class recordings, step by step guides and various other learning resources which helps them to keep themselves refresh.</a:t>
            </a:r>
            <a:endParaRPr lang="en-US" sz="2400" dirty="0"/>
          </a:p>
        </p:txBody>
      </p:sp>
      <p:sp>
        <p:nvSpPr>
          <p:cNvPr id="5" name="TextBox 4"/>
          <p:cNvSpPr txBox="1"/>
          <p:nvPr/>
        </p:nvSpPr>
        <p:spPr>
          <a:xfrm>
            <a:off x="1163391" y="3664726"/>
            <a:ext cx="9865217"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DevOps School also provides lifetime technical support to learners which helps them in future while working on real-time projects and its challenges in their workplace</a:t>
            </a:r>
            <a:endParaRPr lang="en-US" sz="2400" dirty="0"/>
          </a:p>
        </p:txBody>
      </p:sp>
      <p:sp>
        <p:nvSpPr>
          <p:cNvPr id="6" name="TextBox 5"/>
          <p:cNvSpPr txBox="1"/>
          <p:nvPr/>
        </p:nvSpPr>
        <p:spPr>
          <a:xfrm>
            <a:off x="1197732" y="4911959"/>
            <a:ext cx="109942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DevOps skill which we provide makes you ideally suited for top organiza-</a:t>
            </a:r>
          </a:p>
          <a:p>
            <a:r>
              <a:rPr lang="en-US" sz="2400" dirty="0" smtClean="0"/>
              <a:t>     tions work culture.</a:t>
            </a:r>
            <a:endParaRPr lang="en-US" sz="2400" dirty="0"/>
          </a:p>
        </p:txBody>
      </p:sp>
    </p:spTree>
    <p:extLst>
      <p:ext uri="{BB962C8B-B14F-4D97-AF65-F5344CB8AC3E}">
        <p14:creationId xmlns:p14="http://schemas.microsoft.com/office/powerpoint/2010/main" val="2005486686"/>
      </p:ext>
    </p:extLst>
  </p:cSld>
  <p:clrMapOvr>
    <a:masterClrMapping/>
  </p:clrMapOvr>
  <mc:AlternateContent xmlns:mc="http://schemas.openxmlformats.org/markup-compatibility/2006">
    <mc:Choice xmlns:p14="http://schemas.microsoft.com/office/powerpoint/2010/main" Requires="p14">
      <p:transition spd="slow" p14:dur="1600" advClick="0" advTm="10000">
        <p14:prism isInverted="1"/>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601272" y="660366"/>
            <a:ext cx="9032383" cy="954107"/>
          </a:xfrm>
          <a:prstGeom prst="rect">
            <a:avLst/>
          </a:prstGeom>
        </p:spPr>
        <p:txBody>
          <a:bodyPr wrap="square">
            <a:spAutoFit/>
          </a:bodyPr>
          <a:lstStyle/>
          <a:p>
            <a:r>
              <a:rPr lang="en-US" sz="2800" dirty="0" smtClean="0">
                <a:solidFill>
                  <a:srgbClr val="C00000"/>
                </a:solidFill>
                <a:latin typeface="Aharoni" panose="02010803020104030203" pitchFamily="2" charset="-79"/>
                <a:cs typeface="Aharoni" panose="02010803020104030203" pitchFamily="2" charset="-79"/>
              </a:rPr>
              <a:t>Who is the corporate trainer for DevOps Training by DevOpsSchool.com</a:t>
            </a:r>
            <a:endParaRPr lang="en-US" sz="2800" dirty="0">
              <a:solidFill>
                <a:srgbClr val="C00000"/>
              </a:solidFill>
              <a:latin typeface="Aharoni" panose="02010803020104030203" pitchFamily="2" charset="-79"/>
              <a:cs typeface="Aharoni" panose="02010803020104030203" pitchFamily="2" charset="-79"/>
            </a:endParaRPr>
          </a:p>
        </p:txBody>
      </p:sp>
      <p:sp>
        <p:nvSpPr>
          <p:cNvPr id="4" name="Rectangle 3"/>
          <p:cNvSpPr/>
          <p:nvPr/>
        </p:nvSpPr>
        <p:spPr>
          <a:xfrm>
            <a:off x="1631321" y="1614473"/>
            <a:ext cx="9032383" cy="2308324"/>
          </a:xfrm>
          <a:prstGeom prst="rect">
            <a:avLst/>
          </a:prstGeom>
        </p:spPr>
        <p:txBody>
          <a:bodyPr wrap="square">
            <a:spAutoFit/>
          </a:bodyPr>
          <a:lstStyle/>
          <a:p>
            <a:pPr algn="just"/>
            <a:r>
              <a:rPr lang="en-US" sz="2400" dirty="0" smtClean="0"/>
              <a:t>Nothing beats the real work experience. "DevOps school" is known by its community of 15+ yrs. experienced professionals who serve their industry expertize through training, consulting and mentoring. Our DevOps trainers, mentors, consultants prepares you for the best career path by providing you the skillsets to successfully build, monitor, run, measure and optimize the pipelines for corporates. </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482" y="3922798"/>
            <a:ext cx="4262907" cy="2439366"/>
          </a:xfrm>
          <a:prstGeom prst="rect">
            <a:avLst/>
          </a:prstGeom>
        </p:spPr>
      </p:pic>
    </p:spTree>
    <p:extLst>
      <p:ext uri="{BB962C8B-B14F-4D97-AF65-F5344CB8AC3E}">
        <p14:creationId xmlns:p14="http://schemas.microsoft.com/office/powerpoint/2010/main" val="86619730"/>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827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11</cp:revision>
  <dcterms:created xsi:type="dcterms:W3CDTF">2019-01-14T08:24:23Z</dcterms:created>
  <dcterms:modified xsi:type="dcterms:W3CDTF">2019-01-23T10:28:48Z</dcterms:modified>
</cp:coreProperties>
</file>