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4"/>
  </p:notesMasterIdLst>
  <p:sldIdLst>
    <p:sldId id="257" r:id="rId3"/>
    <p:sldId id="265" r:id="rId4"/>
    <p:sldId id="266" r:id="rId5"/>
    <p:sldId id="258" r:id="rId6"/>
    <p:sldId id="262" r:id="rId7"/>
    <p:sldId id="259" r:id="rId8"/>
    <p:sldId id="260" r:id="rId9"/>
    <p:sldId id="261" r:id="rId10"/>
    <p:sldId id="264" r:id="rId11"/>
    <p:sldId id="263" r:id="rId12"/>
    <p:sldId id="267" r:id="rId13"/>
  </p:sldIdLst>
  <p:sldSz cx="9144000" cy="5143500" type="screen16x9"/>
  <p:notesSz cx="6858000" cy="9144000"/>
  <p:embeddedFontLst>
    <p:embeddedFont>
      <p:font typeface="Helvetica Neue" panose="02000503000000020004" pitchFamily="2" charset="0"/>
      <p:regular r:id="rId15"/>
      <p:bold r:id="rId16"/>
      <p:italic r:id="rId17"/>
      <p:boldItalic r:id="rId18"/>
    </p:embeddedFont>
    <p:embeddedFont>
      <p:font typeface="Helvetica Neue Light" panose="02000403000000020004" pitchFamily="2" charset="0"/>
      <p:regular r:id="rId19"/>
      <p:bold r:id="rId20"/>
      <p:italic r:id="rId21"/>
      <p:boldItalic r:id="rId22"/>
    </p:embeddedFont>
    <p:embeddedFont>
      <p:font typeface="Maven Pro Medium" pitchFamily="2" charset="0"/>
      <p:regular r:id="rId23"/>
      <p:bold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目的" id="{805C39FF-3382-C94F-BEDC-37FA3D248165}">
          <p14:sldIdLst>
            <p14:sldId id="257"/>
          </p14:sldIdLst>
        </p14:section>
        <p14:section name="アジェンダ" id="{CC5F8BB8-5643-7B4C-9DCD-E5E2E938B229}">
          <p14:sldIdLst>
            <p14:sldId id="265"/>
          </p14:sldIdLst>
        </p14:section>
        <p14:section name="自己紹介" id="{49002D8B-4564-CB4C-8CC6-935022CDDD7E}">
          <p14:sldIdLst>
            <p14:sldId id="266"/>
          </p14:sldIdLst>
        </p14:section>
        <p14:section name="開発の進め方" id="{F2C99C7D-0A35-A645-BA9A-F0E45548B4FD}">
          <p14:sldIdLst>
            <p14:sldId id="258"/>
            <p14:sldId id="262"/>
            <p14:sldId id="259"/>
            <p14:sldId id="260"/>
            <p14:sldId id="261"/>
          </p14:sldIdLst>
        </p14:section>
        <p14:section name="今後のコミュニケーション方法や会議帯" id="{EBD32B2A-26B9-5C40-9528-4FA99C06AFFD}">
          <p14:sldIdLst>
            <p14:sldId id="264"/>
          </p14:sldIdLst>
        </p14:section>
        <p14:section name="要件定義の整理" id="{06D9101B-5182-5F47-960C-BD83446446B5}">
          <p14:sldIdLst>
            <p14:sldId id="263"/>
          </p14:sldIdLst>
        </p14:section>
        <p14:section name="まとめ" id="{94F79350-029C-824E-9122-4A88A29A1DD7}">
          <p14:sldIdLst>
            <p14:sldId id="267"/>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EEA473-470A-4611-B8A1-E84EFB49ADAA}">
  <a:tblStyle styleId="{6CEEA473-470A-4611-B8A1-E84EFB49AD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9"/>
    <p:restoredTop sz="94726"/>
  </p:normalViewPr>
  <p:slideViewPr>
    <p:cSldViewPr snapToGrid="0">
      <p:cViewPr varScale="1">
        <p:scale>
          <a:sx n="165" d="100"/>
          <a:sy n="165" d="100"/>
        </p:scale>
        <p:origin x="2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6979fbdf6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06979fbd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06979fbdf6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306979fbd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50D8B60E-1A57-7473-AFC8-3147CA6EFD5B}"/>
            </a:ext>
          </a:extLst>
        </p:cNvPr>
        <p:cNvGrpSpPr/>
        <p:nvPr/>
      </p:nvGrpSpPr>
      <p:grpSpPr>
        <a:xfrm>
          <a:off x="0" y="0"/>
          <a:ext cx="0" cy="0"/>
          <a:chOff x="0" y="0"/>
          <a:chExt cx="0" cy="0"/>
        </a:xfrm>
      </p:grpSpPr>
      <p:sp>
        <p:nvSpPr>
          <p:cNvPr id="180" name="Google Shape;180;g306979fbdf6_0_7:notes">
            <a:extLst>
              <a:ext uri="{FF2B5EF4-FFF2-40B4-BE49-F238E27FC236}">
                <a16:creationId xmlns:a16="http://schemas.microsoft.com/office/drawing/2014/main" id="{695996ED-345B-E15D-360F-F1DF0411C0A7}"/>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306979fbdf6_0_7:notes">
            <a:extLst>
              <a:ext uri="{FF2B5EF4-FFF2-40B4-BE49-F238E27FC236}">
                <a16:creationId xmlns:a16="http://schemas.microsoft.com/office/drawing/2014/main" id="{0BDCAC1A-0053-666A-7DF3-FB9BDC7E6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692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398788E1-D85E-0602-9FB4-025C997DCE5A}"/>
            </a:ext>
          </a:extLst>
        </p:cNvPr>
        <p:cNvGrpSpPr/>
        <p:nvPr/>
      </p:nvGrpSpPr>
      <p:grpSpPr>
        <a:xfrm>
          <a:off x="0" y="0"/>
          <a:ext cx="0" cy="0"/>
          <a:chOff x="0" y="0"/>
          <a:chExt cx="0" cy="0"/>
        </a:xfrm>
      </p:grpSpPr>
      <p:sp>
        <p:nvSpPr>
          <p:cNvPr id="112" name="Google Shape;112;g306979fbdf6_0_1:notes">
            <a:extLst>
              <a:ext uri="{FF2B5EF4-FFF2-40B4-BE49-F238E27FC236}">
                <a16:creationId xmlns:a16="http://schemas.microsoft.com/office/drawing/2014/main" id="{2A6250D2-6D18-C68A-5D06-EF88B8974A88}"/>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06979fbdf6_0_1:notes">
            <a:extLst>
              <a:ext uri="{FF2B5EF4-FFF2-40B4-BE49-F238E27FC236}">
                <a16:creationId xmlns:a16="http://schemas.microsoft.com/office/drawing/2014/main" id="{B59CD22C-8D10-3931-7CD8-A0E65F252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58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E65CAF3A-5A9A-30E7-39BB-7C95B7BB2523}"/>
            </a:ext>
          </a:extLst>
        </p:cNvPr>
        <p:cNvGrpSpPr/>
        <p:nvPr/>
      </p:nvGrpSpPr>
      <p:grpSpPr>
        <a:xfrm>
          <a:off x="0" y="0"/>
          <a:ext cx="0" cy="0"/>
          <a:chOff x="0" y="0"/>
          <a:chExt cx="0" cy="0"/>
        </a:xfrm>
      </p:grpSpPr>
      <p:sp>
        <p:nvSpPr>
          <p:cNvPr id="112" name="Google Shape;112;g306979fbdf6_0_1:notes">
            <a:extLst>
              <a:ext uri="{FF2B5EF4-FFF2-40B4-BE49-F238E27FC236}">
                <a16:creationId xmlns:a16="http://schemas.microsoft.com/office/drawing/2014/main" id="{42424394-DB83-C67D-2A4B-7E12B1C15E92}"/>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06979fbdf6_0_1:notes">
            <a:extLst>
              <a:ext uri="{FF2B5EF4-FFF2-40B4-BE49-F238E27FC236}">
                <a16:creationId xmlns:a16="http://schemas.microsoft.com/office/drawing/2014/main" id="{B12AFFCB-4FB6-5FD6-BBAE-6EBB759D97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22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6338714c5_0_2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26338714c5_0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6338714c5_1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26338714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a842c7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a842c7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a24232b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24232b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a842c74f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a842c74f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6979fbdf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ith photo">
  <p:cSld name="with photo">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rmAutofit lnSpcReduction="20000"/>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sz="1000">
              <a:latin typeface="Arial"/>
              <a:ea typeface="Arial"/>
              <a:cs typeface="Arial"/>
              <a:sym typeface="Arial"/>
            </a:endParaRPr>
          </a:p>
        </p:txBody>
      </p:sp>
      <p:sp>
        <p:nvSpPr>
          <p:cNvPr id="52" name="Google Shape;52;p13"/>
          <p:cNvSpPr>
            <a:spLocks noGrp="1"/>
          </p:cNvSpPr>
          <p:nvPr>
            <p:ph type="pic" idx="2"/>
          </p:nvPr>
        </p:nvSpPr>
        <p:spPr>
          <a:xfrm>
            <a:off x="106620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3" name="Google Shape;53;p13"/>
          <p:cNvSpPr>
            <a:spLocks noGrp="1"/>
          </p:cNvSpPr>
          <p:nvPr>
            <p:ph type="pic" idx="3"/>
          </p:nvPr>
        </p:nvSpPr>
        <p:spPr>
          <a:xfrm>
            <a:off x="2286233"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4" name="Google Shape;54;p13"/>
          <p:cNvSpPr>
            <a:spLocks noGrp="1"/>
          </p:cNvSpPr>
          <p:nvPr>
            <p:ph type="pic" idx="4"/>
          </p:nvPr>
        </p:nvSpPr>
        <p:spPr>
          <a:xfrm>
            <a:off x="3506261"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5" name="Google Shape;55;p13"/>
          <p:cNvSpPr>
            <a:spLocks noGrp="1"/>
          </p:cNvSpPr>
          <p:nvPr>
            <p:ph type="pic" idx="5"/>
          </p:nvPr>
        </p:nvSpPr>
        <p:spPr>
          <a:xfrm>
            <a:off x="4726289"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6" name="Google Shape;56;p13"/>
          <p:cNvSpPr>
            <a:spLocks noGrp="1"/>
          </p:cNvSpPr>
          <p:nvPr>
            <p:ph type="pic" idx="6"/>
          </p:nvPr>
        </p:nvSpPr>
        <p:spPr>
          <a:xfrm>
            <a:off x="5946317"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7" name="Google Shape;57;p13"/>
          <p:cNvSpPr>
            <a:spLocks noGrp="1"/>
          </p:cNvSpPr>
          <p:nvPr>
            <p:ph type="pic" idx="7"/>
          </p:nvPr>
        </p:nvSpPr>
        <p:spPr>
          <a:xfrm>
            <a:off x="716634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8" name="Google Shape;58;p13"/>
          <p:cNvSpPr>
            <a:spLocks noGrp="1"/>
          </p:cNvSpPr>
          <p:nvPr>
            <p:ph type="pic" idx="8"/>
          </p:nvPr>
        </p:nvSpPr>
        <p:spPr>
          <a:xfrm>
            <a:off x="1066205"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9" name="Google Shape;59;p13"/>
          <p:cNvSpPr>
            <a:spLocks noGrp="1"/>
          </p:cNvSpPr>
          <p:nvPr>
            <p:ph type="pic" idx="9"/>
          </p:nvPr>
        </p:nvSpPr>
        <p:spPr>
          <a:xfrm>
            <a:off x="2286233"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0" name="Google Shape;60;p13"/>
          <p:cNvSpPr>
            <a:spLocks noGrp="1"/>
          </p:cNvSpPr>
          <p:nvPr>
            <p:ph type="pic" idx="13"/>
          </p:nvPr>
        </p:nvSpPr>
        <p:spPr>
          <a:xfrm>
            <a:off x="3506261"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1" name="Google Shape;61;p13"/>
          <p:cNvSpPr>
            <a:spLocks noGrp="1"/>
          </p:cNvSpPr>
          <p:nvPr>
            <p:ph type="pic" idx="14"/>
          </p:nvPr>
        </p:nvSpPr>
        <p:spPr>
          <a:xfrm>
            <a:off x="4726289"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2" name="Google Shape;62;p13"/>
          <p:cNvSpPr>
            <a:spLocks noGrp="1"/>
          </p:cNvSpPr>
          <p:nvPr>
            <p:ph type="pic" idx="15"/>
          </p:nvPr>
        </p:nvSpPr>
        <p:spPr>
          <a:xfrm>
            <a:off x="5946317"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3" name="Google Shape;63;p13"/>
          <p:cNvSpPr>
            <a:spLocks noGrp="1"/>
          </p:cNvSpPr>
          <p:nvPr>
            <p:ph type="pic" idx="16"/>
          </p:nvPr>
        </p:nvSpPr>
        <p:spPr>
          <a:xfrm>
            <a:off x="7166345"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ith photo">
  <p:cSld name="with photo">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
        <p:nvSpPr>
          <p:cNvPr id="72" name="Google Shape;72;p16"/>
          <p:cNvSpPr>
            <a:spLocks noGrp="1"/>
          </p:cNvSpPr>
          <p:nvPr>
            <p:ph type="pic" idx="2"/>
          </p:nvPr>
        </p:nvSpPr>
        <p:spPr>
          <a:xfrm>
            <a:off x="106620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3" name="Google Shape;73;p16"/>
          <p:cNvSpPr>
            <a:spLocks noGrp="1"/>
          </p:cNvSpPr>
          <p:nvPr>
            <p:ph type="pic" idx="3"/>
          </p:nvPr>
        </p:nvSpPr>
        <p:spPr>
          <a:xfrm>
            <a:off x="2286233"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4" name="Google Shape;74;p16"/>
          <p:cNvSpPr>
            <a:spLocks noGrp="1"/>
          </p:cNvSpPr>
          <p:nvPr>
            <p:ph type="pic" idx="4"/>
          </p:nvPr>
        </p:nvSpPr>
        <p:spPr>
          <a:xfrm>
            <a:off x="3506261"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5" name="Google Shape;75;p16"/>
          <p:cNvSpPr>
            <a:spLocks noGrp="1"/>
          </p:cNvSpPr>
          <p:nvPr>
            <p:ph type="pic" idx="5"/>
          </p:nvPr>
        </p:nvSpPr>
        <p:spPr>
          <a:xfrm>
            <a:off x="4726289"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6" name="Google Shape;76;p16"/>
          <p:cNvSpPr>
            <a:spLocks noGrp="1"/>
          </p:cNvSpPr>
          <p:nvPr>
            <p:ph type="pic" idx="6"/>
          </p:nvPr>
        </p:nvSpPr>
        <p:spPr>
          <a:xfrm>
            <a:off x="5946317"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7" name="Google Shape;77;p16"/>
          <p:cNvSpPr>
            <a:spLocks noGrp="1"/>
          </p:cNvSpPr>
          <p:nvPr>
            <p:ph type="pic" idx="7"/>
          </p:nvPr>
        </p:nvSpPr>
        <p:spPr>
          <a:xfrm>
            <a:off x="716634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8" name="Google Shape;78;p16"/>
          <p:cNvSpPr>
            <a:spLocks noGrp="1"/>
          </p:cNvSpPr>
          <p:nvPr>
            <p:ph type="pic" idx="8"/>
          </p:nvPr>
        </p:nvSpPr>
        <p:spPr>
          <a:xfrm>
            <a:off x="1066205"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9" name="Google Shape;79;p16"/>
          <p:cNvSpPr>
            <a:spLocks noGrp="1"/>
          </p:cNvSpPr>
          <p:nvPr>
            <p:ph type="pic" idx="9"/>
          </p:nvPr>
        </p:nvSpPr>
        <p:spPr>
          <a:xfrm>
            <a:off x="2286233"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0" name="Google Shape;80;p16"/>
          <p:cNvSpPr>
            <a:spLocks noGrp="1"/>
          </p:cNvSpPr>
          <p:nvPr>
            <p:ph type="pic" idx="13"/>
          </p:nvPr>
        </p:nvSpPr>
        <p:spPr>
          <a:xfrm>
            <a:off x="3506261"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1" name="Google Shape;81;p16"/>
          <p:cNvSpPr>
            <a:spLocks noGrp="1"/>
          </p:cNvSpPr>
          <p:nvPr>
            <p:ph type="pic" idx="14"/>
          </p:nvPr>
        </p:nvSpPr>
        <p:spPr>
          <a:xfrm>
            <a:off x="4726289"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2" name="Google Shape;82;p16"/>
          <p:cNvSpPr>
            <a:spLocks noGrp="1"/>
          </p:cNvSpPr>
          <p:nvPr>
            <p:ph type="pic" idx="15"/>
          </p:nvPr>
        </p:nvSpPr>
        <p:spPr>
          <a:xfrm>
            <a:off x="5946317"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3" name="Google Shape;83;p16"/>
          <p:cNvSpPr>
            <a:spLocks noGrp="1"/>
          </p:cNvSpPr>
          <p:nvPr>
            <p:ph type="pic" idx="16"/>
          </p:nvPr>
        </p:nvSpPr>
        <p:spPr>
          <a:xfrm>
            <a:off x="7166345"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with photo">
  <p:cSld name="1_with photo">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
        <p:nvSpPr>
          <p:cNvPr id="86" name="Google Shape;86;p17"/>
          <p:cNvSpPr>
            <a:spLocks noGrp="1"/>
          </p:cNvSpPr>
          <p:nvPr>
            <p:ph type="pic" idx="2"/>
          </p:nvPr>
        </p:nvSpPr>
        <p:spPr>
          <a:xfrm>
            <a:off x="1283109"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7" name="Google Shape;87;p17"/>
          <p:cNvSpPr>
            <a:spLocks noGrp="1"/>
          </p:cNvSpPr>
          <p:nvPr>
            <p:ph type="pic" idx="3"/>
          </p:nvPr>
        </p:nvSpPr>
        <p:spPr>
          <a:xfrm>
            <a:off x="2387532"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8" name="Google Shape;88;p17"/>
          <p:cNvSpPr>
            <a:spLocks noGrp="1"/>
          </p:cNvSpPr>
          <p:nvPr>
            <p:ph type="pic" idx="4"/>
          </p:nvPr>
        </p:nvSpPr>
        <p:spPr>
          <a:xfrm>
            <a:off x="3491956"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9" name="Google Shape;89;p17"/>
          <p:cNvSpPr>
            <a:spLocks noGrp="1"/>
          </p:cNvSpPr>
          <p:nvPr>
            <p:ph type="pic" idx="5"/>
          </p:nvPr>
        </p:nvSpPr>
        <p:spPr>
          <a:xfrm>
            <a:off x="4596380"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0" name="Google Shape;90;p17"/>
          <p:cNvSpPr>
            <a:spLocks noGrp="1"/>
          </p:cNvSpPr>
          <p:nvPr>
            <p:ph type="pic" idx="6"/>
          </p:nvPr>
        </p:nvSpPr>
        <p:spPr>
          <a:xfrm>
            <a:off x="5700804"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1" name="Google Shape;91;p17"/>
          <p:cNvSpPr>
            <a:spLocks noGrp="1"/>
          </p:cNvSpPr>
          <p:nvPr>
            <p:ph type="pic" idx="7"/>
          </p:nvPr>
        </p:nvSpPr>
        <p:spPr>
          <a:xfrm>
            <a:off x="6805228"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2" name="Google Shape;92;p17"/>
          <p:cNvSpPr>
            <a:spLocks noGrp="1"/>
          </p:cNvSpPr>
          <p:nvPr>
            <p:ph type="pic" idx="8"/>
          </p:nvPr>
        </p:nvSpPr>
        <p:spPr>
          <a:xfrm>
            <a:off x="1283109"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3" name="Google Shape;93;p17"/>
          <p:cNvSpPr>
            <a:spLocks noGrp="1"/>
          </p:cNvSpPr>
          <p:nvPr>
            <p:ph type="pic" idx="9"/>
          </p:nvPr>
        </p:nvSpPr>
        <p:spPr>
          <a:xfrm>
            <a:off x="2387532"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4" name="Google Shape;94;p17"/>
          <p:cNvSpPr>
            <a:spLocks noGrp="1"/>
          </p:cNvSpPr>
          <p:nvPr>
            <p:ph type="pic" idx="13"/>
          </p:nvPr>
        </p:nvSpPr>
        <p:spPr>
          <a:xfrm>
            <a:off x="3491956"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5" name="Google Shape;95;p17"/>
          <p:cNvSpPr>
            <a:spLocks noGrp="1"/>
          </p:cNvSpPr>
          <p:nvPr>
            <p:ph type="pic" idx="14"/>
          </p:nvPr>
        </p:nvSpPr>
        <p:spPr>
          <a:xfrm>
            <a:off x="4596380"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6" name="Google Shape;96;p17"/>
          <p:cNvSpPr>
            <a:spLocks noGrp="1"/>
          </p:cNvSpPr>
          <p:nvPr>
            <p:ph type="pic" idx="15"/>
          </p:nvPr>
        </p:nvSpPr>
        <p:spPr>
          <a:xfrm>
            <a:off x="5700804"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7" name="Google Shape;97;p17"/>
          <p:cNvSpPr>
            <a:spLocks noGrp="1"/>
          </p:cNvSpPr>
          <p:nvPr>
            <p:ph type="pic" idx="16"/>
          </p:nvPr>
        </p:nvSpPr>
        <p:spPr>
          <a:xfrm>
            <a:off x="6805228"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8" name="Google Shape;98;p17"/>
          <p:cNvSpPr>
            <a:spLocks noGrp="1"/>
          </p:cNvSpPr>
          <p:nvPr>
            <p:ph type="pic" idx="17"/>
          </p:nvPr>
        </p:nvSpPr>
        <p:spPr>
          <a:xfrm>
            <a:off x="1283109"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9" name="Google Shape;99;p17"/>
          <p:cNvSpPr>
            <a:spLocks noGrp="1"/>
          </p:cNvSpPr>
          <p:nvPr>
            <p:ph type="pic" idx="18"/>
          </p:nvPr>
        </p:nvSpPr>
        <p:spPr>
          <a:xfrm>
            <a:off x="2387532"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0" name="Google Shape;100;p17"/>
          <p:cNvSpPr>
            <a:spLocks noGrp="1"/>
          </p:cNvSpPr>
          <p:nvPr>
            <p:ph type="pic" idx="19"/>
          </p:nvPr>
        </p:nvSpPr>
        <p:spPr>
          <a:xfrm>
            <a:off x="3491956"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1" name="Google Shape;101;p17"/>
          <p:cNvSpPr>
            <a:spLocks noGrp="1"/>
          </p:cNvSpPr>
          <p:nvPr>
            <p:ph type="pic" idx="20"/>
          </p:nvPr>
        </p:nvSpPr>
        <p:spPr>
          <a:xfrm>
            <a:off x="4596380"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2" name="Google Shape;102;p17"/>
          <p:cNvSpPr>
            <a:spLocks noGrp="1"/>
          </p:cNvSpPr>
          <p:nvPr>
            <p:ph type="pic" idx="21"/>
          </p:nvPr>
        </p:nvSpPr>
        <p:spPr>
          <a:xfrm>
            <a:off x="5700804"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3" name="Google Shape;103;p17"/>
          <p:cNvSpPr>
            <a:spLocks noGrp="1"/>
          </p:cNvSpPr>
          <p:nvPr>
            <p:ph type="pic" idx="22"/>
          </p:nvPr>
        </p:nvSpPr>
        <p:spPr>
          <a:xfrm>
            <a:off x="6805228"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4"/>
          <p:cNvSpPr txBox="1">
            <a:spLocks noGrp="1"/>
          </p:cNvSpPr>
          <p:nvPr>
            <p:ph type="body" idx="1"/>
          </p:nvPr>
        </p:nvSpPr>
        <p:spPr>
          <a:xfrm>
            <a:off x="633413" y="1181100"/>
            <a:ext cx="7877100" cy="3486300"/>
          </a:xfrm>
          <a:prstGeom prst="rect">
            <a:avLst/>
          </a:prstGeom>
          <a:noFill/>
          <a:ln>
            <a:noFill/>
          </a:ln>
        </p:spPr>
        <p:txBody>
          <a:bodyPr spcFirstLastPara="1" wrap="square" lIns="19050" tIns="19050" rIns="19050" bIns="19050" anchor="ctr" anchorCtr="0">
            <a:noAutofit/>
          </a:bodyPr>
          <a:lstStyle>
            <a:lvl1pPr marL="457200" marR="0" lvl="0"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1pPr>
            <a:lvl2pPr marL="914400" marR="0" lvl="1"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L="1371600" marR="0" lvl="2"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L="1828800" marR="0" lvl="3"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L="2286000" marR="0" lvl="4"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L="2743200" marR="0" lvl="5"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L="3200400" marR="0" lvl="6"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L="3657600" marR="0" lvl="7"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L="4114800" marR="0" lvl="8"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7" name="Google Shape;67;p1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mailto:rkijima@dotlife.co.jp"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hyperlink" Target="mailto:hhashicami@dotlife.co.j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a:solidFill>
                  <a:srgbClr val="31333D"/>
                </a:solidFill>
                <a:latin typeface="Maven Pro Medium"/>
                <a:ea typeface="Maven Pro Medium"/>
                <a:cs typeface="Maven Pro Medium"/>
                <a:sym typeface="Maven Pro Medium"/>
              </a:rPr>
              <a:t>本日の内容</a:t>
            </a:r>
            <a:endParaRPr sz="500" dirty="0"/>
          </a:p>
        </p:txBody>
      </p:sp>
      <p:sp>
        <p:nvSpPr>
          <p:cNvPr id="116" name="Google Shape;116;p19"/>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この度は、弊社に正式に発注いただきまして誠にありがとうございます。</a:t>
            </a:r>
          </a:p>
          <a:p>
            <a:pPr marL="0" marR="0" lvl="0" indent="0" algn="l" rtl="0">
              <a:lnSpc>
                <a:spcPct val="120000"/>
              </a:lnSpc>
              <a:spcBef>
                <a:spcPts val="800"/>
              </a:spcBef>
              <a:spcAft>
                <a:spcPts val="0"/>
              </a:spcAft>
              <a:buClr>
                <a:srgbClr val="646979"/>
              </a:buClr>
              <a:buSzPts val="1000"/>
              <a:buFont typeface="Open Sans"/>
              <a:buNone/>
            </a:pPr>
            <a:endParaRPr lang="ja-JP" altLang="en-US"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本日は、化粧品及びアパレル製品の</a:t>
            </a:r>
            <a:r>
              <a:rPr lang="en" altLang="ja" sz="1200" dirty="0">
                <a:solidFill>
                  <a:schemeClr val="dk2"/>
                </a:solidFill>
                <a:latin typeface="Open Sans"/>
                <a:ea typeface="Open Sans"/>
                <a:cs typeface="Open Sans"/>
                <a:sym typeface="Open Sans"/>
              </a:rPr>
              <a:t>EC</a:t>
            </a:r>
            <a:r>
              <a:rPr lang="ja-JP" altLang="en-US" sz="1200">
                <a:solidFill>
                  <a:schemeClr val="dk2"/>
                </a:solidFill>
                <a:latin typeface="Open Sans"/>
                <a:ea typeface="Open Sans"/>
                <a:cs typeface="Open Sans"/>
                <a:sym typeface="Open Sans"/>
              </a:rPr>
              <a:t>システム構想を実現するための開発キックオフとして、要件定義の進め方などについてご相談させていただければと思います。</a:t>
            </a:r>
            <a:endParaRPr lang="ja-JP" altLang="en-US" sz="1200">
              <a:solidFill>
                <a:schemeClr val="dk2"/>
              </a:solidFill>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sp>
        <p:nvSpPr>
          <p:cNvPr id="117" name="Google Shape;117;p19"/>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課題管理・進捗管理</a:t>
            </a:r>
            <a:endParaRPr sz="500"/>
          </a:p>
        </p:txBody>
      </p:sp>
      <p:sp>
        <p:nvSpPr>
          <p:cNvPr id="184" name="Google Shape;184;p25"/>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課題管理（兼質問票）</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　課題管理表兼質問票の読み合わせ</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進捗管理</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WBS</a:t>
            </a:r>
            <a:r>
              <a:rPr lang="ja-JP" altLang="en-US" sz="1200">
                <a:solidFill>
                  <a:schemeClr val="dk2"/>
                </a:solidFill>
                <a:latin typeface="Open Sans"/>
                <a:ea typeface="Open Sans"/>
                <a:cs typeface="Open Sans"/>
                <a:sym typeface="Open Sans"/>
              </a:rPr>
              <a:t>の読み合わせ</a:t>
            </a:r>
          </a:p>
          <a:p>
            <a:pPr>
              <a:lnSpc>
                <a:spcPct val="120000"/>
              </a:lnSpc>
              <a:spcBef>
                <a:spcPts val="800"/>
              </a:spcBef>
              <a:buClr>
                <a:srgbClr val="646979"/>
              </a:buClr>
              <a:buSzPts val="1000"/>
            </a:pPr>
            <a:endParaRPr sz="1200" dirty="0">
              <a:solidFill>
                <a:schemeClr val="dk2"/>
              </a:solidFill>
              <a:latin typeface="Open Sans"/>
              <a:ea typeface="Open Sans"/>
              <a:cs typeface="Open Sans"/>
              <a:sym typeface="Open Sans"/>
            </a:endParaRPr>
          </a:p>
        </p:txBody>
      </p:sp>
      <p:sp>
        <p:nvSpPr>
          <p:cNvPr id="185" name="Google Shape;185;p25"/>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3E96D498-6186-CCED-6A4F-25E1E59682CC}"/>
            </a:ext>
          </a:extLst>
        </p:cNvPr>
        <p:cNvGrpSpPr/>
        <p:nvPr/>
      </p:nvGrpSpPr>
      <p:grpSpPr>
        <a:xfrm>
          <a:off x="0" y="0"/>
          <a:ext cx="0" cy="0"/>
          <a:chOff x="0" y="0"/>
          <a:chExt cx="0" cy="0"/>
        </a:xfrm>
      </p:grpSpPr>
      <p:sp>
        <p:nvSpPr>
          <p:cNvPr id="183" name="Google Shape;183;p25">
            <a:extLst>
              <a:ext uri="{FF2B5EF4-FFF2-40B4-BE49-F238E27FC236}">
                <a16:creationId xmlns:a16="http://schemas.microsoft.com/office/drawing/2014/main" id="{31535DA7-59F4-1C51-FBB8-F8C307F169A8}"/>
              </a:ext>
            </a:extLst>
          </p:cNvPr>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a:solidFill>
                  <a:srgbClr val="31333D"/>
                </a:solidFill>
                <a:latin typeface="Maven Pro Medium"/>
                <a:ea typeface="Maven Pro Medium"/>
                <a:cs typeface="Maven Pro Medium"/>
                <a:sym typeface="Maven Pro Medium"/>
              </a:rPr>
              <a:t>まとめ</a:t>
            </a:r>
            <a:endParaRPr sz="500" dirty="0"/>
          </a:p>
        </p:txBody>
      </p:sp>
      <p:sp>
        <p:nvSpPr>
          <p:cNvPr id="184" name="Google Shape;184;p25">
            <a:extLst>
              <a:ext uri="{FF2B5EF4-FFF2-40B4-BE49-F238E27FC236}">
                <a16:creationId xmlns:a16="http://schemas.microsoft.com/office/drawing/2014/main" id="{B43C3F04-BB06-40EF-C547-FAD981F7D542}"/>
              </a:ext>
            </a:extLst>
          </p:cNvPr>
          <p:cNvSpPr txBox="1"/>
          <p:nvPr/>
        </p:nvSpPr>
        <p:spPr>
          <a:xfrm>
            <a:off x="919263" y="1419224"/>
            <a:ext cx="7210500" cy="3399501"/>
          </a:xfrm>
          <a:prstGeom prst="rect">
            <a:avLst/>
          </a:prstGeom>
          <a:noFill/>
          <a:ln>
            <a:noFill/>
          </a:ln>
        </p:spPr>
        <p:txBody>
          <a:bodyPr spcFirstLastPara="1" wrap="square" lIns="19050" tIns="19050" rIns="19050" bIns="19050" anchor="t" anchorCtr="0">
            <a:noAutofit/>
          </a:bodyPr>
          <a:lstStyle/>
          <a:p>
            <a:pPr>
              <a:lnSpc>
                <a:spcPct val="120000"/>
              </a:lnSpc>
              <a:spcBef>
                <a:spcPts val="800"/>
              </a:spcBef>
              <a:buClr>
                <a:srgbClr val="646979"/>
              </a:buClr>
              <a:buSzPts val="1000"/>
            </a:pPr>
            <a:r>
              <a:rPr lang="ja-JP" altLang="en-US" sz="1200">
                <a:solidFill>
                  <a:schemeClr val="dk2"/>
                </a:solidFill>
                <a:latin typeface="Open Sans"/>
                <a:ea typeface="Open Sans"/>
                <a:cs typeface="Open Sans"/>
                <a:sym typeface="Open Sans"/>
              </a:rPr>
              <a:t>アクションアイテムの確認</a:t>
            </a:r>
            <a:endParaRPr lang="en-US" altLang="ja-JP" sz="1200" dirty="0">
              <a:solidFill>
                <a:schemeClr val="dk2"/>
              </a:solidFill>
              <a:latin typeface="Open Sans"/>
              <a:ea typeface="Open Sans"/>
              <a:cs typeface="Open Sans"/>
              <a:sym typeface="Open Sans"/>
            </a:endParaRPr>
          </a:p>
          <a:p>
            <a:pPr>
              <a:lnSpc>
                <a:spcPct val="120000"/>
              </a:lnSpc>
              <a:spcBef>
                <a:spcPts val="800"/>
              </a:spcBef>
              <a:buClr>
                <a:srgbClr val="646979"/>
              </a:buClr>
              <a:buSzPts val="1000"/>
            </a:pP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dot life</a:t>
            </a:r>
            <a:r>
              <a:rPr lang="ja-JP" altLang="en-US" sz="1200">
                <a:solidFill>
                  <a:schemeClr val="dk2"/>
                </a:solidFill>
                <a:latin typeface="Open Sans"/>
                <a:ea typeface="Open Sans"/>
                <a:cs typeface="Open Sans"/>
                <a:sym typeface="Open Sans"/>
              </a:rPr>
              <a:t>：</a:t>
            </a:r>
            <a:br>
              <a:rPr lang="en-US" altLang="ja-JP" sz="1200" dirty="0">
                <a:solidFill>
                  <a:schemeClr val="dk2"/>
                </a:solidFill>
                <a:latin typeface="Open Sans"/>
                <a:ea typeface="Open Sans"/>
                <a:cs typeface="Open Sans"/>
                <a:sym typeface="Open Sans"/>
              </a:rPr>
            </a:br>
            <a:r>
              <a:rPr lang="ja-JP" altLang="en-US" sz="1200">
                <a:solidFill>
                  <a:schemeClr val="dk2"/>
                </a:solidFill>
                <a:latin typeface="Open Sans"/>
                <a:ea typeface="Open Sans"/>
                <a:cs typeface="Open Sans"/>
                <a:sym typeface="Open Sans"/>
              </a:rPr>
              <a:t>　　・課題管理表兼質問票の連携</a:t>
            </a:r>
            <a:br>
              <a:rPr lang="en-US" altLang="ja-JP" sz="1200" dirty="0">
                <a:solidFill>
                  <a:schemeClr val="dk2"/>
                </a:solidFill>
                <a:latin typeface="Open Sans"/>
                <a:ea typeface="Open Sans"/>
                <a:cs typeface="Open Sans"/>
                <a:sym typeface="Open Sans"/>
              </a:rPr>
            </a:b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WBS</a:t>
            </a:r>
            <a:r>
              <a:rPr lang="ja-JP" altLang="en-US" sz="1200">
                <a:solidFill>
                  <a:schemeClr val="dk2"/>
                </a:solidFill>
                <a:latin typeface="Open Sans"/>
                <a:ea typeface="Open Sans"/>
                <a:cs typeface="Open Sans"/>
                <a:sym typeface="Open Sans"/>
              </a:rPr>
              <a:t>の連携</a:t>
            </a:r>
            <a:endParaRPr lang="en-US" altLang="ja-JP" sz="1200" dirty="0">
              <a:solidFill>
                <a:schemeClr val="dk2"/>
              </a:solidFill>
              <a:latin typeface="Open Sans"/>
              <a:ea typeface="Open Sans"/>
              <a:cs typeface="Open Sans"/>
              <a:sym typeface="Open Sans"/>
            </a:endParaRPr>
          </a:p>
          <a:p>
            <a:pPr>
              <a:lnSpc>
                <a:spcPct val="120000"/>
              </a:lnSpc>
              <a:spcBef>
                <a:spcPts val="800"/>
              </a:spcBef>
              <a:buClr>
                <a:srgbClr val="646979"/>
              </a:buClr>
              <a:buSzPts val="1000"/>
            </a:pPr>
            <a:r>
              <a:rPr lang="ja-JP" altLang="en-US" sz="1200">
                <a:solidFill>
                  <a:schemeClr val="dk2"/>
                </a:solidFill>
                <a:latin typeface="Open Sans"/>
                <a:ea typeface="Open Sans"/>
                <a:cs typeface="Open Sans"/>
                <a:sym typeface="Open Sans"/>
              </a:rPr>
              <a:t>　▲▲▲株式会社：</a:t>
            </a:r>
            <a:br>
              <a:rPr lang="en-US" altLang="ja-JP" sz="1200" dirty="0">
                <a:solidFill>
                  <a:schemeClr val="dk2"/>
                </a:solidFill>
                <a:latin typeface="Open Sans"/>
                <a:ea typeface="Open Sans"/>
                <a:cs typeface="Open Sans"/>
                <a:sym typeface="Open Sans"/>
              </a:rPr>
            </a:br>
            <a:r>
              <a:rPr lang="ja-JP" altLang="en-US" sz="1200">
                <a:solidFill>
                  <a:schemeClr val="dk2"/>
                </a:solidFill>
                <a:latin typeface="Open Sans"/>
                <a:ea typeface="Open Sans"/>
                <a:cs typeface="Open Sans"/>
                <a:sym typeface="Open Sans"/>
              </a:rPr>
              <a:t>　　・課題管理表兼質問票の確認</a:t>
            </a:r>
            <a:br>
              <a:rPr lang="en-US" altLang="ja-JP" sz="1200" dirty="0">
                <a:solidFill>
                  <a:schemeClr val="dk2"/>
                </a:solidFill>
                <a:latin typeface="Open Sans"/>
                <a:ea typeface="Open Sans"/>
                <a:cs typeface="Open Sans"/>
                <a:sym typeface="Open Sans"/>
              </a:rPr>
            </a:b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決定事項の確認</a:t>
            </a:r>
            <a:endParaRPr lang="en-US" altLang="ja-JP" sz="1200" dirty="0">
              <a:solidFill>
                <a:schemeClr val="dk2"/>
              </a:solidFill>
              <a:latin typeface="Open Sans"/>
              <a:ea typeface="Open Sans"/>
              <a:cs typeface="Open Sans"/>
              <a:sym typeface="Open Sans"/>
            </a:endParaRPr>
          </a:p>
          <a:p>
            <a:pPr>
              <a:lnSpc>
                <a:spcPct val="120000"/>
              </a:lnSpc>
              <a:spcBef>
                <a:spcPts val="800"/>
              </a:spcBef>
              <a:buClr>
                <a:srgbClr val="646979"/>
              </a:buClr>
              <a:buSzPts val="1000"/>
            </a:pPr>
            <a:r>
              <a:rPr lang="ja-JP" altLang="en-US" sz="1200">
                <a:solidFill>
                  <a:schemeClr val="dk2"/>
                </a:solidFill>
                <a:latin typeface="Open Sans"/>
                <a:ea typeface="Open Sans"/>
                <a:cs typeface="Open Sans"/>
                <a:sym typeface="Open Sans"/>
              </a:rPr>
              <a:t>　・毎週水曜日 </a:t>
            </a:r>
            <a:r>
              <a:rPr lang="en-US" altLang="ja-JP" sz="1200" dirty="0">
                <a:solidFill>
                  <a:schemeClr val="dk2"/>
                </a:solidFill>
                <a:latin typeface="Open Sans"/>
                <a:ea typeface="Open Sans"/>
                <a:cs typeface="Open Sans"/>
                <a:sym typeface="Open Sans"/>
              </a:rPr>
              <a:t>18</a:t>
            </a:r>
            <a:r>
              <a:rPr lang="ja-JP" altLang="en-US" sz="1200">
                <a:solidFill>
                  <a:schemeClr val="dk2"/>
                </a:solidFill>
                <a:latin typeface="Open Sans"/>
                <a:ea typeface="Open Sans"/>
                <a:cs typeface="Open Sans"/>
                <a:sym typeface="Open Sans"/>
              </a:rPr>
              <a:t>時</a:t>
            </a:r>
            <a:r>
              <a:rPr lang="en-US" altLang="ja-JP" sz="1200" dirty="0">
                <a:solidFill>
                  <a:schemeClr val="dk2"/>
                </a:solidFill>
                <a:latin typeface="Open Sans"/>
                <a:ea typeface="Open Sans"/>
                <a:cs typeface="Open Sans"/>
                <a:sym typeface="Open Sans"/>
              </a:rPr>
              <a:t>〜19</a:t>
            </a:r>
            <a:r>
              <a:rPr lang="ja-JP" altLang="en-US" sz="1200">
                <a:solidFill>
                  <a:schemeClr val="dk2"/>
                </a:solidFill>
                <a:latin typeface="Open Sans"/>
                <a:ea typeface="Open Sans"/>
                <a:cs typeface="Open Sans"/>
                <a:sym typeface="Open Sans"/>
              </a:rPr>
              <a:t>時でお打合せを実施</a:t>
            </a:r>
            <a:endParaRPr lang="en-US" altLang="ja-JP" sz="1200" dirty="0">
              <a:solidFill>
                <a:schemeClr val="dk2"/>
              </a:solidFill>
              <a:latin typeface="Open Sans"/>
              <a:ea typeface="Open Sans"/>
              <a:cs typeface="Open Sans"/>
              <a:sym typeface="Open Sans"/>
            </a:endParaRPr>
          </a:p>
          <a:p>
            <a:pPr>
              <a:lnSpc>
                <a:spcPct val="120000"/>
              </a:lnSpc>
              <a:spcBef>
                <a:spcPts val="800"/>
              </a:spcBef>
              <a:buClr>
                <a:srgbClr val="646979"/>
              </a:buClr>
              <a:buSzPts val="1000"/>
            </a:pPr>
            <a:endParaRPr sz="1200" dirty="0">
              <a:solidFill>
                <a:schemeClr val="dk2"/>
              </a:solidFill>
              <a:latin typeface="Open Sans"/>
              <a:ea typeface="Open Sans"/>
              <a:cs typeface="Open Sans"/>
              <a:sym typeface="Open Sans"/>
            </a:endParaRPr>
          </a:p>
        </p:txBody>
      </p:sp>
      <p:sp>
        <p:nvSpPr>
          <p:cNvPr id="185" name="Google Shape;185;p25">
            <a:extLst>
              <a:ext uri="{FF2B5EF4-FFF2-40B4-BE49-F238E27FC236}">
                <a16:creationId xmlns:a16="http://schemas.microsoft.com/office/drawing/2014/main" id="{1AEE5770-BFC5-B6DC-F3EF-74BCDC170441}"/>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91603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01123416-08EA-BD41-20CD-70EDCB479445}"/>
            </a:ext>
          </a:extLst>
        </p:cNvPr>
        <p:cNvGrpSpPr/>
        <p:nvPr/>
      </p:nvGrpSpPr>
      <p:grpSpPr>
        <a:xfrm>
          <a:off x="0" y="0"/>
          <a:ext cx="0" cy="0"/>
          <a:chOff x="0" y="0"/>
          <a:chExt cx="0" cy="0"/>
        </a:xfrm>
      </p:grpSpPr>
      <p:sp>
        <p:nvSpPr>
          <p:cNvPr id="115" name="Google Shape;115;p19">
            <a:extLst>
              <a:ext uri="{FF2B5EF4-FFF2-40B4-BE49-F238E27FC236}">
                <a16:creationId xmlns:a16="http://schemas.microsoft.com/office/drawing/2014/main" id="{BC5B18BC-25C8-9D7B-A82A-86738D6F0BCB}"/>
              </a:ext>
            </a:extLst>
          </p:cNvPr>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a:solidFill>
                  <a:srgbClr val="31333D"/>
                </a:solidFill>
                <a:latin typeface="Maven Pro Medium"/>
                <a:ea typeface="Maven Pro Medium"/>
                <a:cs typeface="Maven Pro Medium"/>
                <a:sym typeface="Maven Pro Medium"/>
              </a:rPr>
              <a:t>アジェンダ</a:t>
            </a:r>
            <a:endParaRPr sz="500" dirty="0"/>
          </a:p>
        </p:txBody>
      </p:sp>
      <p:sp>
        <p:nvSpPr>
          <p:cNvPr id="116" name="Google Shape;116;p19">
            <a:extLst>
              <a:ext uri="{FF2B5EF4-FFF2-40B4-BE49-F238E27FC236}">
                <a16:creationId xmlns:a16="http://schemas.microsoft.com/office/drawing/2014/main" id="{DDD6019F-306C-604F-860D-F0274D420F0B}"/>
              </a:ext>
            </a:extLst>
          </p:cNvPr>
          <p:cNvSpPr txBox="1"/>
          <p:nvPr/>
        </p:nvSpPr>
        <p:spPr>
          <a:xfrm>
            <a:off x="919263" y="1419225"/>
            <a:ext cx="7210500" cy="3399494"/>
          </a:xfrm>
          <a:prstGeom prst="rect">
            <a:avLst/>
          </a:prstGeom>
          <a:noFill/>
          <a:ln>
            <a:noFill/>
          </a:ln>
        </p:spPr>
        <p:txBody>
          <a:bodyPr spcFirstLastPara="1" wrap="square" lIns="19050" tIns="19050" rIns="19050" bIns="19050" anchor="t" anchorCtr="0">
            <a:noAutofit/>
          </a:bodyPr>
          <a:lstStyle/>
          <a:p>
            <a:pPr marL="180000" marR="0" lvl="0" algn="l" rtl="0">
              <a:spcBef>
                <a:spcPts val="800"/>
              </a:spcBef>
              <a:spcAft>
                <a:spcPts val="0"/>
              </a:spcAft>
              <a:buClr>
                <a:srgbClr val="646979"/>
              </a:buClr>
              <a:buSzPts val="1000"/>
            </a:pPr>
            <a:r>
              <a:rPr lang="ja-JP" altLang="en-US" sz="1200">
                <a:solidFill>
                  <a:schemeClr val="dk2"/>
                </a:solidFill>
                <a:latin typeface="Open Sans"/>
                <a:ea typeface="Open Sans"/>
                <a:cs typeface="Open Sans"/>
                <a:sym typeface="Open Sans"/>
              </a:rPr>
              <a:t>□</a:t>
            </a:r>
            <a:r>
              <a:rPr lang="en-US" altLang="ja-JP" sz="1200" dirty="0">
                <a:solidFill>
                  <a:schemeClr val="dk2"/>
                </a:solidFill>
                <a:latin typeface="Open Sans"/>
                <a:ea typeface="Open Sans"/>
                <a:cs typeface="Open Sans"/>
                <a:sym typeface="Open Sans"/>
              </a:rPr>
              <a:t> </a:t>
            </a:r>
            <a:r>
              <a:rPr lang="ja-JP" altLang="en-US" sz="1200">
                <a:solidFill>
                  <a:schemeClr val="dk2"/>
                </a:solidFill>
                <a:latin typeface="Open Sans"/>
                <a:ea typeface="Open Sans"/>
                <a:cs typeface="Open Sans"/>
                <a:sym typeface="Open Sans"/>
              </a:rPr>
              <a:t>キックオフ</a:t>
            </a:r>
            <a:endParaRPr lang="en-US" altLang="ja-JP" sz="1200" dirty="0">
              <a:solidFill>
                <a:schemeClr val="dk2"/>
              </a:solidFill>
              <a:latin typeface="Open Sans"/>
              <a:ea typeface="Open Sans"/>
              <a:cs typeface="Open Sans"/>
              <a:sym typeface="Open Sans"/>
            </a:endParaRPr>
          </a:p>
          <a:p>
            <a:pPr marL="180000" marR="0" lvl="0" algn="l" rtl="0">
              <a:spcBef>
                <a:spcPts val="800"/>
              </a:spcBef>
              <a:spcAft>
                <a:spcPts val="0"/>
              </a:spcAft>
              <a:buClr>
                <a:srgbClr val="646979"/>
              </a:buClr>
              <a:buSzPts val="1000"/>
            </a:pPr>
            <a:r>
              <a:rPr lang="ja-JP" altLang="en-US" sz="1200">
                <a:solidFill>
                  <a:schemeClr val="dk2"/>
                </a:solidFill>
                <a:latin typeface="Open Sans"/>
                <a:ea typeface="Open Sans"/>
                <a:cs typeface="Open Sans"/>
                <a:sym typeface="Open Sans"/>
              </a:rPr>
              <a:t>　・自己紹介</a:t>
            </a:r>
            <a:endParaRPr lang="en-US" altLang="ja-JP" sz="1200" dirty="0">
              <a:solidFill>
                <a:schemeClr val="dk2"/>
              </a:solidFill>
              <a:latin typeface="Open Sans"/>
              <a:ea typeface="Open Sans"/>
              <a:cs typeface="Open Sans"/>
              <a:sym typeface="Open Sans"/>
            </a:endParaRPr>
          </a:p>
          <a:p>
            <a:pPr marL="180000" marR="0" lvl="0" algn="l" rtl="0">
              <a:spcBef>
                <a:spcPts val="800"/>
              </a:spcBef>
              <a:spcAft>
                <a:spcPts val="0"/>
              </a:spcAft>
              <a:buClr>
                <a:srgbClr val="646979"/>
              </a:buClr>
              <a:buSzPts val="1000"/>
            </a:pPr>
            <a:r>
              <a:rPr lang="ja-JP" altLang="en-US" sz="1200">
                <a:solidFill>
                  <a:schemeClr val="dk2"/>
                </a:solidFill>
                <a:latin typeface="Open Sans"/>
                <a:ea typeface="Open Sans"/>
                <a:cs typeface="Open Sans"/>
                <a:sym typeface="Open Sans"/>
              </a:rPr>
              <a:t>　・開発の進め方について</a:t>
            </a:r>
            <a:endParaRPr lang="en-US" altLang="ja-JP" sz="1200" dirty="0">
              <a:solidFill>
                <a:schemeClr val="dk2"/>
              </a:solidFill>
              <a:latin typeface="Open Sans"/>
              <a:ea typeface="Open Sans"/>
              <a:cs typeface="Open Sans"/>
              <a:sym typeface="Open Sans"/>
            </a:endParaRPr>
          </a:p>
          <a:p>
            <a:pPr marL="180000" marR="0" lvl="0" algn="l" rtl="0">
              <a:spcBef>
                <a:spcPts val="800"/>
              </a:spcBef>
              <a:spcAft>
                <a:spcPts val="0"/>
              </a:spcAft>
              <a:buClr>
                <a:srgbClr val="646979"/>
              </a:buClr>
              <a:buSzPts val="1000"/>
            </a:pPr>
            <a:r>
              <a:rPr lang="ja-JP" altLang="en-US" sz="1200">
                <a:solidFill>
                  <a:schemeClr val="dk2"/>
                </a:solidFill>
                <a:latin typeface="Open Sans"/>
                <a:ea typeface="Open Sans"/>
                <a:cs typeface="Open Sans"/>
                <a:sym typeface="Open Sans"/>
              </a:rPr>
              <a:t>　・今後のコミュニケーション方法や次回打合せの確認</a:t>
            </a:r>
            <a:endParaRPr lang="en-US" altLang="ja-JP" sz="1200" dirty="0">
              <a:solidFill>
                <a:schemeClr val="dk2"/>
              </a:solidFill>
              <a:latin typeface="Open Sans"/>
              <a:ea typeface="Open Sans"/>
              <a:cs typeface="Open Sans"/>
              <a:sym typeface="Open Sans"/>
            </a:endParaRPr>
          </a:p>
          <a:p>
            <a:pPr marL="180000">
              <a:spcBef>
                <a:spcPts val="800"/>
              </a:spcBef>
              <a:buClr>
                <a:srgbClr val="646979"/>
              </a:buClr>
              <a:buSzPts val="1000"/>
            </a:pPr>
            <a:r>
              <a:rPr lang="ja-JP" altLang="en-US" sz="1200">
                <a:solidFill>
                  <a:schemeClr val="dk2"/>
                </a:solidFill>
                <a:latin typeface="Open Sans"/>
                <a:ea typeface="Open Sans"/>
                <a:cs typeface="Open Sans"/>
                <a:sym typeface="Open Sans"/>
              </a:rPr>
              <a:t>□要件定義の整理</a:t>
            </a:r>
            <a:endParaRPr lang="en-US" altLang="ja-JP" sz="1200" dirty="0">
              <a:solidFill>
                <a:schemeClr val="dk2"/>
              </a:solidFill>
              <a:latin typeface="Open Sans"/>
              <a:ea typeface="Open Sans"/>
              <a:cs typeface="Open Sans"/>
              <a:sym typeface="Open Sans"/>
            </a:endParaRPr>
          </a:p>
          <a:p>
            <a:pPr marL="180000">
              <a:spcBef>
                <a:spcPts val="800"/>
              </a:spcBef>
              <a:buClr>
                <a:srgbClr val="646979"/>
              </a:buClr>
              <a:buSzPts val="1000"/>
            </a:pPr>
            <a:r>
              <a:rPr lang="ja-JP" altLang="en-US" sz="1200">
                <a:solidFill>
                  <a:schemeClr val="dk2"/>
                </a:solidFill>
                <a:latin typeface="Open Sans"/>
                <a:ea typeface="Open Sans"/>
                <a:cs typeface="Open Sans"/>
                <a:sym typeface="Open Sans"/>
              </a:rPr>
              <a:t>　・課題管理（質問票）や進捗管理について</a:t>
            </a:r>
            <a:endParaRPr lang="en-US" altLang="ja-JP" sz="1200" dirty="0">
              <a:solidFill>
                <a:schemeClr val="dk2"/>
              </a:solidFill>
              <a:latin typeface="Open Sans"/>
              <a:ea typeface="Open Sans"/>
              <a:cs typeface="Open Sans"/>
              <a:sym typeface="Open Sans"/>
            </a:endParaRPr>
          </a:p>
          <a:p>
            <a:pPr marL="180000">
              <a:spcBef>
                <a:spcPts val="800"/>
              </a:spcBef>
              <a:buClr>
                <a:srgbClr val="646979"/>
              </a:buClr>
              <a:buSzPts val="1000"/>
            </a:pPr>
            <a:r>
              <a:rPr lang="ja-JP" altLang="en-US" sz="1200">
                <a:solidFill>
                  <a:schemeClr val="dk2"/>
                </a:solidFill>
                <a:latin typeface="Open Sans"/>
                <a:ea typeface="Open Sans"/>
                <a:cs typeface="Open Sans"/>
                <a:sym typeface="Open Sans"/>
              </a:rPr>
              <a:t>□まとめ</a:t>
            </a:r>
            <a:endParaRPr lang="en-US" altLang="ja-JP" sz="1200" dirty="0">
              <a:solidFill>
                <a:schemeClr val="dk2"/>
              </a:solidFill>
              <a:latin typeface="Open Sans"/>
              <a:ea typeface="Open Sans"/>
              <a:cs typeface="Open Sans"/>
              <a:sym typeface="Open Sans"/>
            </a:endParaRPr>
          </a:p>
          <a:p>
            <a:pPr marL="180000">
              <a:spcBef>
                <a:spcPts val="800"/>
              </a:spcBef>
              <a:buClr>
                <a:srgbClr val="646979"/>
              </a:buClr>
              <a:buSzPts val="1000"/>
            </a:pPr>
            <a:r>
              <a:rPr lang="ja-JP" altLang="en-US" sz="1200">
                <a:solidFill>
                  <a:schemeClr val="dk2"/>
                </a:solidFill>
                <a:latin typeface="Open Sans"/>
                <a:ea typeface="Open Sans"/>
                <a:cs typeface="Open Sans"/>
                <a:sym typeface="Open Sans"/>
              </a:rPr>
              <a:t>　・アクションアイテムの確認</a:t>
            </a:r>
            <a:endParaRPr lang="en-US" altLang="ja-JP" sz="1200" dirty="0">
              <a:solidFill>
                <a:schemeClr val="dk2"/>
              </a:solidFill>
              <a:latin typeface="Open Sans"/>
              <a:ea typeface="Open Sans"/>
              <a:cs typeface="Open Sans"/>
              <a:sym typeface="Open Sans"/>
            </a:endParaRPr>
          </a:p>
          <a:p>
            <a:pPr marL="180000">
              <a:spcBef>
                <a:spcPts val="800"/>
              </a:spcBef>
              <a:buClr>
                <a:srgbClr val="646979"/>
              </a:buClr>
              <a:buSzPts val="1000"/>
            </a:pPr>
            <a:r>
              <a:rPr lang="ja-JP" altLang="en-US" sz="1200">
                <a:solidFill>
                  <a:schemeClr val="dk2"/>
                </a:solidFill>
                <a:latin typeface="Open Sans"/>
                <a:ea typeface="Open Sans"/>
                <a:cs typeface="Open Sans"/>
                <a:sym typeface="Open Sans"/>
              </a:rPr>
              <a:t>　・決定事項の確認</a:t>
            </a:r>
            <a:endParaRPr lang="en-US" altLang="ja-JP" sz="1200" dirty="0">
              <a:solidFill>
                <a:schemeClr val="dk2"/>
              </a:solidFill>
              <a:latin typeface="Open Sans"/>
              <a:ea typeface="Open Sans"/>
              <a:cs typeface="Open Sans"/>
              <a:sym typeface="Open Sans"/>
            </a:endParaRPr>
          </a:p>
          <a:p>
            <a:pPr marR="0" lvl="0" algn="l" rtl="0">
              <a:spcBef>
                <a:spcPts val="800"/>
              </a:spcBef>
              <a:spcAft>
                <a:spcPts val="0"/>
              </a:spcAft>
              <a:buClr>
                <a:srgbClr val="646979"/>
              </a:buClr>
              <a:buSzPts val="1000"/>
            </a:pPr>
            <a:endParaRPr lang="en-US" altLang="ja-JP" sz="1200" dirty="0">
              <a:solidFill>
                <a:schemeClr val="dk2"/>
              </a:solidFill>
              <a:latin typeface="Open Sans"/>
              <a:ea typeface="Open Sans"/>
              <a:cs typeface="Open Sans"/>
              <a:sym typeface="Open Sans"/>
            </a:endParaRPr>
          </a:p>
        </p:txBody>
      </p:sp>
      <p:sp>
        <p:nvSpPr>
          <p:cNvPr id="117" name="Google Shape;117;p19">
            <a:extLst>
              <a:ext uri="{FF2B5EF4-FFF2-40B4-BE49-F238E27FC236}">
                <a16:creationId xmlns:a16="http://schemas.microsoft.com/office/drawing/2014/main" id="{5CB36D08-409A-BBDA-23BE-AE489E1EE1EE}"/>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16310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C7B05F4-38E1-3C39-797B-078C30F42CCF}"/>
            </a:ext>
          </a:extLst>
        </p:cNvPr>
        <p:cNvGrpSpPr/>
        <p:nvPr/>
      </p:nvGrpSpPr>
      <p:grpSpPr>
        <a:xfrm>
          <a:off x="0" y="0"/>
          <a:ext cx="0" cy="0"/>
          <a:chOff x="0" y="0"/>
          <a:chExt cx="0" cy="0"/>
        </a:xfrm>
      </p:grpSpPr>
      <p:sp>
        <p:nvSpPr>
          <p:cNvPr id="115" name="Google Shape;115;p19">
            <a:extLst>
              <a:ext uri="{FF2B5EF4-FFF2-40B4-BE49-F238E27FC236}">
                <a16:creationId xmlns:a16="http://schemas.microsoft.com/office/drawing/2014/main" id="{233164BA-45FA-FB72-6534-39714A22029C}"/>
              </a:ext>
            </a:extLst>
          </p:cNvPr>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dirty="0">
                <a:solidFill>
                  <a:srgbClr val="31333D"/>
                </a:solidFill>
                <a:latin typeface="Maven Pro Medium"/>
                <a:ea typeface="Maven Pro Medium"/>
                <a:cs typeface="Maven Pro Medium"/>
                <a:sym typeface="Maven Pro Medium"/>
              </a:rPr>
              <a:t>自己紹介</a:t>
            </a:r>
            <a:endParaRPr sz="500" dirty="0"/>
          </a:p>
        </p:txBody>
      </p:sp>
      <p:sp>
        <p:nvSpPr>
          <p:cNvPr id="116" name="Google Shape;116;p19">
            <a:extLst>
              <a:ext uri="{FF2B5EF4-FFF2-40B4-BE49-F238E27FC236}">
                <a16:creationId xmlns:a16="http://schemas.microsoft.com/office/drawing/2014/main" id="{EF44C665-1D00-6F01-0321-4CA7F07862AA}"/>
              </a:ext>
            </a:extLst>
          </p:cNvPr>
          <p:cNvSpPr txBox="1"/>
          <p:nvPr/>
        </p:nvSpPr>
        <p:spPr>
          <a:xfrm>
            <a:off x="919263" y="1419224"/>
            <a:ext cx="7210500" cy="2714511"/>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木嶋</a:t>
            </a:r>
            <a:r>
              <a:rPr lang="en-US" altLang="ja-JP" sz="1200" dirty="0">
                <a:solidFill>
                  <a:schemeClr val="dk2"/>
                </a:solidFill>
                <a:latin typeface="Open Sans"/>
                <a:ea typeface="Open Sans"/>
                <a:cs typeface="Open Sans"/>
                <a:sym typeface="Open Sans"/>
              </a:rPr>
              <a:t> </a:t>
            </a:r>
            <a:r>
              <a:rPr lang="ja-JP" altLang="en-US" sz="1200">
                <a:solidFill>
                  <a:schemeClr val="dk2"/>
                </a:solidFill>
                <a:latin typeface="Open Sans"/>
                <a:ea typeface="Open Sans"/>
                <a:cs typeface="Open Sans"/>
                <a:sym typeface="Open Sans"/>
              </a:rPr>
              <a:t>遼介</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dirty="0">
                <a:solidFill>
                  <a:schemeClr val="dk2"/>
                </a:solidFill>
                <a:latin typeface="Open Sans"/>
                <a:ea typeface="Open Sans"/>
                <a:cs typeface="Open Sans"/>
                <a:sym typeface="Open Sans"/>
              </a:rPr>
              <a:t>株式会社</a:t>
            </a:r>
            <a:r>
              <a:rPr lang="ja-JP" altLang="en-US" sz="1200">
                <a:solidFill>
                  <a:schemeClr val="dk2"/>
                </a:solidFill>
                <a:latin typeface="Open Sans"/>
                <a:ea typeface="Open Sans"/>
                <a:cs typeface="Open Sans"/>
                <a:sym typeface="Open Sans"/>
              </a:rPr>
              <a:t>ドットライフ</a:t>
            </a:r>
            <a:r>
              <a:rPr lang="ja" sz="1200" dirty="0">
                <a:solidFill>
                  <a:schemeClr val="dk2"/>
                </a:solidFill>
                <a:latin typeface="Open Sans"/>
                <a:ea typeface="Open Sans"/>
                <a:cs typeface="Open Sans"/>
                <a:sym typeface="Open Sans"/>
              </a:rPr>
              <a:t> 開発事業部 所属</a:t>
            </a:r>
            <a:endParaRPr lang="en-US" altLang="ja"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en-US" sz="1200" dirty="0" err="1">
                <a:solidFill>
                  <a:schemeClr val="dk2"/>
                </a:solidFill>
                <a:latin typeface="Open Sans"/>
                <a:ea typeface="Open Sans"/>
                <a:cs typeface="Open Sans"/>
                <a:sym typeface="Open Sans"/>
              </a:rPr>
              <a:t>開発経験サマリ</a:t>
            </a:r>
            <a:r>
              <a:rPr lang="en-US" sz="1200" dirty="0">
                <a:solidFill>
                  <a:schemeClr val="dk2"/>
                </a:solidFill>
                <a:latin typeface="Open Sans"/>
                <a:ea typeface="Open Sans"/>
                <a:cs typeface="Open Sans"/>
                <a:sym typeface="Open Sans"/>
              </a:rPr>
              <a:t>ー</a:t>
            </a: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　・勤怠管理システム</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　・通信事業者のマイページアプリ開発</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WEB</a:t>
            </a:r>
            <a:r>
              <a:rPr lang="ja-JP" altLang="en-US" sz="1200">
                <a:solidFill>
                  <a:schemeClr val="dk2"/>
                </a:solidFill>
                <a:latin typeface="Open Sans"/>
                <a:ea typeface="Open Sans"/>
                <a:cs typeface="Open Sans"/>
                <a:sym typeface="Open Sans"/>
              </a:rPr>
              <a:t>明細システム</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　・</a:t>
            </a:r>
            <a:endParaRPr lang="en-US" altLang="ja-JP" sz="1200" dirty="0">
              <a:solidFill>
                <a:schemeClr val="dk2"/>
              </a:solidFill>
              <a:latin typeface="Open Sans"/>
              <a:ea typeface="Open Sans"/>
              <a:cs typeface="Open Sans"/>
              <a:sym typeface="Open Sans"/>
            </a:endParaRPr>
          </a:p>
        </p:txBody>
      </p:sp>
      <p:sp>
        <p:nvSpPr>
          <p:cNvPr id="117" name="Google Shape;117;p19">
            <a:extLst>
              <a:ext uri="{FF2B5EF4-FFF2-40B4-BE49-F238E27FC236}">
                <a16:creationId xmlns:a16="http://schemas.microsoft.com/office/drawing/2014/main" id="{031FBD7A-BF2B-9AEB-6352-3AD292AE13DA}"/>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96187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開発の進め方</a:t>
            </a:r>
            <a:endParaRPr sz="500"/>
          </a:p>
        </p:txBody>
      </p:sp>
      <p:sp>
        <p:nvSpPr>
          <p:cNvPr id="123" name="Google Shape;123;p20"/>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124" name="Google Shape;124;p20"/>
          <p:cNvSpPr txBox="1"/>
          <p:nvPr/>
        </p:nvSpPr>
        <p:spPr>
          <a:xfrm>
            <a:off x="919275" y="1419225"/>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要件定義フェーズと開発フェーズの２ステップで進める。</a:t>
            </a:r>
            <a:endParaRPr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要件定義は機能・画面仕様、開発費用・スケジュールなどが確定している状態である。</a:t>
            </a:r>
            <a:endParaRPr sz="1200">
              <a:solidFill>
                <a:schemeClr val="dk2"/>
              </a:solidFill>
              <a:latin typeface="Open Sans"/>
              <a:ea typeface="Open Sans"/>
              <a:cs typeface="Open Sans"/>
              <a:sym typeface="Open Sans"/>
            </a:endParaRPr>
          </a:p>
        </p:txBody>
      </p:sp>
      <p:sp>
        <p:nvSpPr>
          <p:cNvPr id="125" name="Google Shape;125;p20"/>
          <p:cNvSpPr/>
          <p:nvPr/>
        </p:nvSpPr>
        <p:spPr>
          <a:xfrm>
            <a:off x="19508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要件定義</a:t>
            </a:r>
            <a:endParaRPr sz="1000">
              <a:solidFill>
                <a:srgbClr val="FFFFFF"/>
              </a:solidFill>
            </a:endParaRPr>
          </a:p>
        </p:txBody>
      </p:sp>
      <p:sp>
        <p:nvSpPr>
          <p:cNvPr id="126" name="Google Shape;126;p20"/>
          <p:cNvSpPr/>
          <p:nvPr/>
        </p:nvSpPr>
        <p:spPr>
          <a:xfrm>
            <a:off x="919275" y="2557650"/>
            <a:ext cx="1185000" cy="382500"/>
          </a:xfrm>
          <a:prstGeom prst="homePlate">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企画</a:t>
            </a:r>
            <a:endParaRPr sz="1000">
              <a:solidFill>
                <a:srgbClr val="FFFFFF"/>
              </a:solidFill>
            </a:endParaRPr>
          </a:p>
        </p:txBody>
      </p:sp>
      <p:sp>
        <p:nvSpPr>
          <p:cNvPr id="127" name="Google Shape;127;p20"/>
          <p:cNvSpPr/>
          <p:nvPr/>
        </p:nvSpPr>
        <p:spPr>
          <a:xfrm>
            <a:off x="29824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システム概要設計</a:t>
            </a:r>
            <a:endParaRPr sz="1000">
              <a:solidFill>
                <a:srgbClr val="FFFFFF"/>
              </a:solidFill>
            </a:endParaRPr>
          </a:p>
        </p:txBody>
      </p:sp>
      <p:sp>
        <p:nvSpPr>
          <p:cNvPr id="128" name="Google Shape;128;p20"/>
          <p:cNvSpPr/>
          <p:nvPr/>
        </p:nvSpPr>
        <p:spPr>
          <a:xfrm>
            <a:off x="40140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システム詳細設計</a:t>
            </a:r>
            <a:endParaRPr sz="1000">
              <a:solidFill>
                <a:srgbClr val="FFFFFF"/>
              </a:solidFill>
            </a:endParaRPr>
          </a:p>
        </p:txBody>
      </p:sp>
      <p:sp>
        <p:nvSpPr>
          <p:cNvPr id="129" name="Google Shape;129;p20"/>
          <p:cNvSpPr/>
          <p:nvPr/>
        </p:nvSpPr>
        <p:spPr>
          <a:xfrm>
            <a:off x="50456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実装</a:t>
            </a:r>
            <a:endParaRPr sz="1000">
              <a:solidFill>
                <a:srgbClr val="FFFFFF"/>
              </a:solidFill>
            </a:endParaRPr>
          </a:p>
        </p:txBody>
      </p:sp>
      <p:sp>
        <p:nvSpPr>
          <p:cNvPr id="130" name="Google Shape;130;p20"/>
          <p:cNvSpPr/>
          <p:nvPr/>
        </p:nvSpPr>
        <p:spPr>
          <a:xfrm>
            <a:off x="60772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テスト</a:t>
            </a:r>
            <a:endParaRPr sz="1000">
              <a:solidFill>
                <a:srgbClr val="FFFFFF"/>
              </a:solidFill>
            </a:endParaRPr>
          </a:p>
        </p:txBody>
      </p:sp>
      <p:sp>
        <p:nvSpPr>
          <p:cNvPr id="131" name="Google Shape;131;p20"/>
          <p:cNvSpPr/>
          <p:nvPr/>
        </p:nvSpPr>
        <p:spPr>
          <a:xfrm>
            <a:off x="71088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リリース</a:t>
            </a:r>
            <a:endParaRPr sz="1000">
              <a:solidFill>
                <a:srgbClr val="FFFFFF"/>
              </a:solidFill>
            </a:endParaRPr>
          </a:p>
        </p:txBody>
      </p:sp>
      <p:sp>
        <p:nvSpPr>
          <p:cNvPr id="132" name="Google Shape;132;p20"/>
          <p:cNvSpPr/>
          <p:nvPr/>
        </p:nvSpPr>
        <p:spPr>
          <a:xfrm>
            <a:off x="1950875" y="2454175"/>
            <a:ext cx="1185000" cy="5781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3192525" y="2454175"/>
            <a:ext cx="5101200" cy="5781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rot="10800000">
            <a:off x="1742425" y="2415740"/>
            <a:ext cx="151800" cy="131400"/>
          </a:xfrm>
          <a:prstGeom prst="triangle">
            <a:avLst>
              <a:gd name="adj" fmla="val 50000"/>
            </a:avLst>
          </a:pr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p:nvPr/>
        </p:nvSpPr>
        <p:spPr>
          <a:xfrm>
            <a:off x="1438605" y="2146663"/>
            <a:ext cx="775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D5A6BD"/>
                </a:solidFill>
                <a:latin typeface="Open Sans"/>
                <a:ea typeface="Open Sans"/>
                <a:cs typeface="Open Sans"/>
                <a:sym typeface="Open Sans"/>
              </a:rPr>
              <a:t>現時点</a:t>
            </a:r>
            <a:endParaRPr sz="800">
              <a:solidFill>
                <a:srgbClr val="D5A6BD"/>
              </a:solidFill>
              <a:latin typeface="Open Sans"/>
              <a:ea typeface="Open Sans"/>
              <a:cs typeface="Open Sans"/>
              <a:sym typeface="Open Sans"/>
            </a:endParaRPr>
          </a:p>
        </p:txBody>
      </p:sp>
      <p:sp>
        <p:nvSpPr>
          <p:cNvPr id="136" name="Google Shape;136;p20"/>
          <p:cNvSpPr txBox="1"/>
          <p:nvPr/>
        </p:nvSpPr>
        <p:spPr>
          <a:xfrm>
            <a:off x="3192524" y="2146675"/>
            <a:ext cx="5101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5E9EEE"/>
                </a:solidFill>
                <a:latin typeface="Open Sans"/>
                <a:ea typeface="Open Sans"/>
                <a:cs typeface="Open Sans"/>
                <a:sym typeface="Open Sans"/>
              </a:rPr>
              <a:t>開発フェーズ</a:t>
            </a:r>
            <a:endParaRPr sz="800">
              <a:solidFill>
                <a:srgbClr val="5E9EEE"/>
              </a:solidFill>
              <a:latin typeface="Open Sans"/>
              <a:ea typeface="Open Sans"/>
              <a:cs typeface="Open Sans"/>
              <a:sym typeface="Open Sans"/>
            </a:endParaRPr>
          </a:p>
        </p:txBody>
      </p:sp>
      <p:sp>
        <p:nvSpPr>
          <p:cNvPr id="137" name="Google Shape;137;p20"/>
          <p:cNvSpPr txBox="1"/>
          <p:nvPr/>
        </p:nvSpPr>
        <p:spPr>
          <a:xfrm>
            <a:off x="1950875" y="2146675"/>
            <a:ext cx="11850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5E9EEE"/>
                </a:solidFill>
                <a:latin typeface="Open Sans"/>
                <a:ea typeface="Open Sans"/>
                <a:cs typeface="Open Sans"/>
                <a:sym typeface="Open Sans"/>
              </a:rPr>
              <a:t>要件定義フェーズ</a:t>
            </a:r>
            <a:endParaRPr sz="800">
              <a:solidFill>
                <a:srgbClr val="5E9EEE"/>
              </a:solidFill>
              <a:latin typeface="Open Sans"/>
              <a:ea typeface="Open Sans"/>
              <a:cs typeface="Open Sans"/>
              <a:sym typeface="Open Sans"/>
            </a:endParaRPr>
          </a:p>
        </p:txBody>
      </p:sp>
      <p:cxnSp>
        <p:nvCxnSpPr>
          <p:cNvPr id="138" name="Google Shape;138;p20"/>
          <p:cNvCxnSpPr>
            <a:stCxn id="126" idx="2"/>
            <a:endCxn id="139" idx="0"/>
          </p:cNvCxnSpPr>
          <p:nvPr/>
        </p:nvCxnSpPr>
        <p:spPr>
          <a:xfrm rot="5400000">
            <a:off x="951600" y="2780700"/>
            <a:ext cx="305100" cy="624000"/>
          </a:xfrm>
          <a:prstGeom prst="curvedConnector3">
            <a:avLst>
              <a:gd name="adj1" fmla="val 49998"/>
            </a:avLst>
          </a:prstGeom>
          <a:noFill/>
          <a:ln w="9525" cap="flat" cmpd="sng">
            <a:solidFill>
              <a:srgbClr val="646979"/>
            </a:solidFill>
            <a:prstDash val="solid"/>
            <a:round/>
            <a:headEnd type="none" w="med" len="med"/>
            <a:tailEnd type="none" w="med" len="med"/>
          </a:ln>
        </p:spPr>
      </p:cxnSp>
      <p:cxnSp>
        <p:nvCxnSpPr>
          <p:cNvPr id="140" name="Google Shape;140;p20"/>
          <p:cNvCxnSpPr>
            <a:stCxn id="132" idx="2"/>
            <a:endCxn id="141" idx="0"/>
          </p:cNvCxnSpPr>
          <p:nvPr/>
        </p:nvCxnSpPr>
        <p:spPr>
          <a:xfrm rot="-5400000" flipH="1">
            <a:off x="2471225" y="3104425"/>
            <a:ext cx="213000" cy="68700"/>
          </a:xfrm>
          <a:prstGeom prst="curvedConnector3">
            <a:avLst>
              <a:gd name="adj1" fmla="val 50000"/>
            </a:avLst>
          </a:prstGeom>
          <a:noFill/>
          <a:ln w="9525" cap="flat" cmpd="sng">
            <a:solidFill>
              <a:srgbClr val="646979"/>
            </a:solidFill>
            <a:prstDash val="solid"/>
            <a:round/>
            <a:headEnd type="none" w="med" len="med"/>
            <a:tailEnd type="none" w="med" len="med"/>
          </a:ln>
        </p:spPr>
      </p:cxnSp>
      <p:sp>
        <p:nvSpPr>
          <p:cNvPr id="142" name="Google Shape;142;p20"/>
          <p:cNvSpPr txBox="1"/>
          <p:nvPr/>
        </p:nvSpPr>
        <p:spPr>
          <a:xfrm>
            <a:off x="1785440" y="3019378"/>
            <a:ext cx="774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646879"/>
                </a:solidFill>
                <a:latin typeface="Open Sans"/>
                <a:ea typeface="Open Sans"/>
                <a:cs typeface="Open Sans"/>
                <a:sym typeface="Open Sans"/>
              </a:rPr>
              <a:t>要件定義書</a:t>
            </a:r>
            <a:endParaRPr sz="800">
              <a:solidFill>
                <a:srgbClr val="646879"/>
              </a:solidFill>
              <a:latin typeface="Open Sans"/>
              <a:ea typeface="Open Sans"/>
              <a:cs typeface="Open Sans"/>
              <a:sym typeface="Open Sans"/>
            </a:endParaRPr>
          </a:p>
        </p:txBody>
      </p:sp>
      <p:sp>
        <p:nvSpPr>
          <p:cNvPr id="143" name="Google Shape;143;p20"/>
          <p:cNvSpPr/>
          <p:nvPr/>
        </p:nvSpPr>
        <p:spPr>
          <a:xfrm>
            <a:off x="3385475" y="3077125"/>
            <a:ext cx="4908300" cy="2030100"/>
          </a:xfrm>
          <a:prstGeom prst="wedgeRectCallout">
            <a:avLst>
              <a:gd name="adj1" fmla="val -51445"/>
              <a:gd name="adj2" fmla="val -35431"/>
            </a:avLst>
          </a:prstGeom>
          <a:noFill/>
          <a:ln w="9525" cap="flat" cmpd="sng">
            <a:solidFill>
              <a:srgbClr val="64697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u="sng">
                <a:solidFill>
                  <a:schemeClr val="dk2"/>
                </a:solidFill>
              </a:rPr>
              <a:t>業務要件</a:t>
            </a:r>
            <a:endParaRPr sz="800">
              <a:solidFill>
                <a:schemeClr val="dk2"/>
              </a:solidFill>
            </a:endParaRPr>
          </a:p>
          <a:p>
            <a:pPr marL="0" lvl="0" indent="0" algn="l" rtl="0">
              <a:spcBef>
                <a:spcPts val="0"/>
              </a:spcBef>
              <a:spcAft>
                <a:spcPts val="0"/>
              </a:spcAft>
              <a:buNone/>
            </a:pPr>
            <a:r>
              <a:rPr lang="ja" sz="800">
                <a:solidFill>
                  <a:schemeClr val="dk2"/>
                </a:solidFill>
              </a:rPr>
              <a:t>・システム全体像、システム化後フロー、システム化範囲</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ja" sz="800" u="sng">
                <a:solidFill>
                  <a:schemeClr val="dk2"/>
                </a:solidFill>
              </a:rPr>
              <a:t>機能要件：ユーザーがシステムに求めている機能</a:t>
            </a:r>
            <a:endParaRPr sz="800" u="sng">
              <a:solidFill>
                <a:schemeClr val="dk2"/>
              </a:solidFill>
            </a:endParaRPr>
          </a:p>
          <a:p>
            <a:pPr marL="0" lvl="0" indent="0" algn="l" rtl="0">
              <a:spcBef>
                <a:spcPts val="0"/>
              </a:spcBef>
              <a:spcAft>
                <a:spcPts val="0"/>
              </a:spcAft>
              <a:buNone/>
            </a:pPr>
            <a:r>
              <a:rPr lang="ja" sz="800">
                <a:solidFill>
                  <a:schemeClr val="dk2"/>
                </a:solidFill>
              </a:rPr>
              <a:t>・機能仕様</a:t>
            </a:r>
            <a:endParaRPr sz="800">
              <a:solidFill>
                <a:schemeClr val="dk2"/>
              </a:solidFill>
            </a:endParaRPr>
          </a:p>
          <a:p>
            <a:pPr marL="0" lvl="0" indent="0" algn="l" rtl="0">
              <a:spcBef>
                <a:spcPts val="0"/>
              </a:spcBef>
              <a:spcAft>
                <a:spcPts val="0"/>
              </a:spcAft>
              <a:buNone/>
            </a:pPr>
            <a:r>
              <a:rPr lang="ja" sz="800">
                <a:solidFill>
                  <a:schemeClr val="dk2"/>
                </a:solidFill>
              </a:rPr>
              <a:t>・画面仕様　※レベル感はワイヤーフレーム。デザインは含まない</a:t>
            </a:r>
            <a:endParaRPr sz="800">
              <a:solidFill>
                <a:schemeClr val="dk2"/>
              </a:solidFill>
            </a:endParaRPr>
          </a:p>
          <a:p>
            <a:pPr marL="0" lvl="0" indent="0" algn="l" rtl="0">
              <a:spcBef>
                <a:spcPts val="0"/>
              </a:spcBef>
              <a:spcAft>
                <a:spcPts val="0"/>
              </a:spcAft>
              <a:buNone/>
            </a:pPr>
            <a:endParaRPr sz="800" u="sng">
              <a:solidFill>
                <a:schemeClr val="dk2"/>
              </a:solidFill>
            </a:endParaRPr>
          </a:p>
          <a:p>
            <a:pPr marL="0" lvl="0" indent="0" algn="l" rtl="0">
              <a:spcBef>
                <a:spcPts val="0"/>
              </a:spcBef>
              <a:spcAft>
                <a:spcPts val="0"/>
              </a:spcAft>
              <a:buNone/>
            </a:pPr>
            <a:r>
              <a:rPr lang="ja" sz="800" u="sng">
                <a:solidFill>
                  <a:schemeClr val="dk2"/>
                </a:solidFill>
              </a:rPr>
              <a:t>非機能要件：機能以外でシステムに求められること</a:t>
            </a:r>
            <a:endParaRPr sz="800" u="sng">
              <a:solidFill>
                <a:schemeClr val="dk2"/>
              </a:solidFill>
            </a:endParaRPr>
          </a:p>
          <a:p>
            <a:pPr marL="0" lvl="0" indent="0" algn="l" rtl="0">
              <a:spcBef>
                <a:spcPts val="0"/>
              </a:spcBef>
              <a:spcAft>
                <a:spcPts val="0"/>
              </a:spcAft>
              <a:buNone/>
            </a:pPr>
            <a:r>
              <a:rPr lang="ja" sz="800">
                <a:solidFill>
                  <a:schemeClr val="dk2"/>
                </a:solidFill>
              </a:rPr>
              <a:t>・可用性、性能拡張性、運用保守性、セキュリティ、環境、プライバシーポリシー・利用規約、ログ、データ分析</a:t>
            </a:r>
            <a:endParaRPr sz="800">
              <a:solidFill>
                <a:schemeClr val="dk2"/>
              </a:solidFill>
            </a:endParaRPr>
          </a:p>
          <a:p>
            <a:pPr marL="0" lvl="0" indent="0" algn="l" rtl="0">
              <a:spcBef>
                <a:spcPts val="0"/>
              </a:spcBef>
              <a:spcAft>
                <a:spcPts val="0"/>
              </a:spcAft>
              <a:buNone/>
            </a:pPr>
            <a:endParaRPr sz="800" u="sng">
              <a:solidFill>
                <a:schemeClr val="dk2"/>
              </a:solidFill>
            </a:endParaRPr>
          </a:p>
          <a:p>
            <a:pPr marL="0" lvl="0" indent="0" algn="l" rtl="0">
              <a:spcBef>
                <a:spcPts val="0"/>
              </a:spcBef>
              <a:spcAft>
                <a:spcPts val="0"/>
              </a:spcAft>
              <a:buNone/>
            </a:pPr>
            <a:r>
              <a:rPr lang="ja" sz="800" u="sng">
                <a:solidFill>
                  <a:schemeClr val="dk2"/>
                </a:solidFill>
              </a:rPr>
              <a:t>開発要件</a:t>
            </a:r>
            <a:endParaRPr sz="800" u="sng">
              <a:solidFill>
                <a:schemeClr val="dk2"/>
              </a:solidFill>
            </a:endParaRPr>
          </a:p>
          <a:p>
            <a:pPr marL="0" lvl="0" indent="0" algn="l" rtl="0">
              <a:spcBef>
                <a:spcPts val="0"/>
              </a:spcBef>
              <a:spcAft>
                <a:spcPts val="0"/>
              </a:spcAft>
              <a:buNone/>
            </a:pPr>
            <a:r>
              <a:rPr lang="ja" sz="800">
                <a:solidFill>
                  <a:schemeClr val="dk2"/>
                </a:solidFill>
              </a:rPr>
              <a:t>・体制と役割、スケジュール、成果物、開発・運用費用</a:t>
            </a:r>
            <a:endParaRPr sz="800">
              <a:solidFill>
                <a:schemeClr val="dk2"/>
              </a:solidFill>
            </a:endParaRPr>
          </a:p>
        </p:txBody>
      </p:sp>
      <p:pic>
        <p:nvPicPr>
          <p:cNvPr id="144" name="Google Shape;144;p20"/>
          <p:cNvPicPr preferRelativeResize="0"/>
          <p:nvPr/>
        </p:nvPicPr>
        <p:blipFill>
          <a:blip r:embed="rId3">
            <a:alphaModFix/>
          </a:blip>
          <a:stretch>
            <a:fillRect/>
          </a:stretch>
        </p:blipFill>
        <p:spPr>
          <a:xfrm>
            <a:off x="2076790" y="3245250"/>
            <a:ext cx="933174" cy="1212025"/>
          </a:xfrm>
          <a:prstGeom prst="rect">
            <a:avLst/>
          </a:prstGeom>
          <a:noFill/>
          <a:ln w="9525" cap="flat" cmpd="sng">
            <a:solidFill>
              <a:schemeClr val="dk2"/>
            </a:solidFill>
            <a:prstDash val="solid"/>
            <a:round/>
            <a:headEnd type="none" w="sm" len="sm"/>
            <a:tailEnd type="none" w="sm" len="sm"/>
          </a:ln>
        </p:spPr>
      </p:pic>
      <p:pic>
        <p:nvPicPr>
          <p:cNvPr id="139" name="Google Shape;139;p20"/>
          <p:cNvPicPr preferRelativeResize="0"/>
          <p:nvPr/>
        </p:nvPicPr>
        <p:blipFill>
          <a:blip r:embed="rId4">
            <a:alphaModFix/>
          </a:blip>
          <a:stretch>
            <a:fillRect/>
          </a:stretch>
        </p:blipFill>
        <p:spPr>
          <a:xfrm>
            <a:off x="325700" y="3245238"/>
            <a:ext cx="933176" cy="518083"/>
          </a:xfrm>
          <a:prstGeom prst="rect">
            <a:avLst/>
          </a:prstGeom>
          <a:noFill/>
          <a:ln w="9525" cap="flat" cmpd="sng">
            <a:solidFill>
              <a:schemeClr val="dk2"/>
            </a:solidFill>
            <a:prstDash val="solid"/>
            <a:round/>
            <a:headEnd type="none" w="sm" len="sm"/>
            <a:tailEnd type="none" w="sm" len="sm"/>
          </a:ln>
        </p:spPr>
      </p:pic>
      <p:sp>
        <p:nvSpPr>
          <p:cNvPr id="145" name="Google Shape;145;p20"/>
          <p:cNvSpPr txBox="1"/>
          <p:nvPr/>
        </p:nvSpPr>
        <p:spPr>
          <a:xfrm>
            <a:off x="33015" y="3032278"/>
            <a:ext cx="774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646879"/>
                </a:solidFill>
                <a:latin typeface="Open Sans"/>
                <a:ea typeface="Open Sans"/>
                <a:cs typeface="Open Sans"/>
                <a:sym typeface="Open Sans"/>
              </a:rPr>
              <a:t>RFP</a:t>
            </a:r>
            <a:endParaRPr sz="800">
              <a:solidFill>
                <a:srgbClr val="646879"/>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897950" y="324775"/>
            <a:ext cx="72093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dirty="0">
                <a:solidFill>
                  <a:srgbClr val="31333D"/>
                </a:solidFill>
                <a:latin typeface="Maven Pro Medium"/>
                <a:ea typeface="Maven Pro Medium"/>
                <a:cs typeface="Maven Pro Medium"/>
                <a:sym typeface="Maven Pro Medium"/>
              </a:rPr>
              <a:t>要件定義フェーズの体制、期間、成果物</a:t>
            </a:r>
            <a:endParaRPr sz="500" dirty="0"/>
          </a:p>
        </p:txBody>
      </p:sp>
      <p:sp>
        <p:nvSpPr>
          <p:cNvPr id="175" name="Google Shape;175;p24"/>
          <p:cNvSpPr txBox="1"/>
          <p:nvPr/>
        </p:nvSpPr>
        <p:spPr>
          <a:xfrm>
            <a:off x="919268" y="1419225"/>
            <a:ext cx="3175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体制</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PM </a:t>
            </a:r>
            <a:r>
              <a:rPr lang="ja-JP" altLang="en-US" sz="1200">
                <a:solidFill>
                  <a:schemeClr val="dk2"/>
                </a:solidFill>
                <a:latin typeface="Open Sans"/>
                <a:ea typeface="Open Sans"/>
                <a:cs typeface="Open Sans"/>
                <a:sym typeface="Open Sans"/>
              </a:rPr>
              <a:t>木嶋</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PM補佐</a:t>
            </a:r>
            <a:r>
              <a:rPr lang="en-US" altLang="ja" sz="1200" dirty="0">
                <a:solidFill>
                  <a:schemeClr val="dk2"/>
                </a:solidFill>
                <a:latin typeface="Open Sans"/>
                <a:ea typeface="Open Sans"/>
                <a:cs typeface="Open Sans"/>
                <a:sym typeface="Open Sans"/>
              </a:rPr>
              <a:t> </a:t>
            </a:r>
            <a:r>
              <a:rPr lang="ja-JP" altLang="en-US" sz="1200">
                <a:solidFill>
                  <a:schemeClr val="dk2"/>
                </a:solidFill>
                <a:latin typeface="Open Sans"/>
                <a:ea typeface="Open Sans"/>
                <a:cs typeface="Open Sans"/>
                <a:sym typeface="Open Sans"/>
              </a:rPr>
              <a:t>橋上</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期間</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2ヶ月</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成果物</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要件定義書</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開発見積書</a:t>
            </a:r>
            <a:endParaRPr sz="1200" dirty="0">
              <a:solidFill>
                <a:schemeClr val="dk2"/>
              </a:solidFill>
              <a:latin typeface="Open Sans"/>
              <a:ea typeface="Open Sans"/>
              <a:cs typeface="Open Sans"/>
              <a:sym typeface="Open Sans"/>
            </a:endParaRPr>
          </a:p>
        </p:txBody>
      </p:sp>
      <p:sp>
        <p:nvSpPr>
          <p:cNvPr id="176" name="Google Shape;176;p24"/>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graphicFrame>
        <p:nvGraphicFramePr>
          <p:cNvPr id="177" name="Google Shape;177;p24"/>
          <p:cNvGraphicFramePr/>
          <p:nvPr/>
        </p:nvGraphicFramePr>
        <p:xfrm>
          <a:off x="4153425" y="1851800"/>
          <a:ext cx="4736850" cy="2277057"/>
        </p:xfrm>
        <a:graphic>
          <a:graphicData uri="http://schemas.openxmlformats.org/drawingml/2006/table">
            <a:tbl>
              <a:tblPr>
                <a:noFill/>
                <a:tableStyleId>{6CEEA473-470A-4611-B8A1-E84EFB49ADAA}</a:tableStyleId>
              </a:tblPr>
              <a:tblGrid>
                <a:gridCol w="830925">
                  <a:extLst>
                    <a:ext uri="{9D8B030D-6E8A-4147-A177-3AD203B41FA5}">
                      <a16:colId xmlns:a16="http://schemas.microsoft.com/office/drawing/2014/main" val="20000"/>
                    </a:ext>
                  </a:extLst>
                </a:gridCol>
                <a:gridCol w="2326975">
                  <a:extLst>
                    <a:ext uri="{9D8B030D-6E8A-4147-A177-3AD203B41FA5}">
                      <a16:colId xmlns:a16="http://schemas.microsoft.com/office/drawing/2014/main" val="20001"/>
                    </a:ext>
                  </a:extLst>
                </a:gridCol>
                <a:gridCol w="1578950">
                  <a:extLst>
                    <a:ext uri="{9D8B030D-6E8A-4147-A177-3AD203B41FA5}">
                      <a16:colId xmlns:a16="http://schemas.microsoft.com/office/drawing/2014/main" val="20002"/>
                    </a:ext>
                  </a:extLst>
                </a:gridCol>
              </a:tblGrid>
              <a:tr h="227050">
                <a:tc rowSpan="5">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要件定義書</a:t>
                      </a:r>
                      <a:endParaRPr sz="1000">
                        <a:solidFill>
                          <a:schemeClr val="dk2"/>
                        </a:solidFill>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業務要件</a:t>
                      </a:r>
                      <a:endParaRPr sz="1000"/>
                    </a:p>
                  </a:txBody>
                  <a:tcPr marL="91425" marR="91425" marT="91425" marB="91425"/>
                </a:tc>
                <a:tc>
                  <a:txBody>
                    <a:bodyPr/>
                    <a:lstStyle/>
                    <a:p>
                      <a:pPr marL="0" lvl="0" indent="0" algn="l" rtl="0">
                        <a:spcBef>
                          <a:spcPts val="0"/>
                        </a:spcBef>
                        <a:spcAft>
                          <a:spcPts val="0"/>
                        </a:spcAft>
                        <a:buNone/>
                      </a:pPr>
                      <a:r>
                        <a:rPr lang="ja" sz="1000"/>
                        <a:t>1w</a:t>
                      </a:r>
                      <a:endParaRPr sz="1000"/>
                    </a:p>
                  </a:txBody>
                  <a:tcPr marL="91425" marR="91425" marT="91425" marB="91425"/>
                </a:tc>
                <a:extLst>
                  <a:ext uri="{0D108BD9-81ED-4DB2-BD59-A6C34878D82A}">
                    <a16:rowId xmlns:a16="http://schemas.microsoft.com/office/drawing/2014/main" val="10000"/>
                  </a:ext>
                </a:extLst>
              </a:tr>
              <a:tr h="227050">
                <a:tc vMerge="1">
                  <a:txBody>
                    <a:bodyPr/>
                    <a:lstStyle/>
                    <a:p>
                      <a:endParaRPr lang="ja-JP"/>
                    </a:p>
                  </a:txBody>
                  <a:tcPr/>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機能要件</a:t>
                      </a:r>
                      <a:endParaRPr sz="1000"/>
                    </a:p>
                  </a:txBody>
                  <a:tcPr marL="91425" marR="91425" marT="91425" marB="91425"/>
                </a:tc>
                <a:tc>
                  <a:txBody>
                    <a:bodyPr/>
                    <a:lstStyle/>
                    <a:p>
                      <a:pPr marL="0" lvl="0" indent="0" algn="l" rtl="0">
                        <a:spcBef>
                          <a:spcPts val="0"/>
                        </a:spcBef>
                        <a:spcAft>
                          <a:spcPts val="0"/>
                        </a:spcAft>
                        <a:buNone/>
                      </a:pPr>
                      <a:r>
                        <a:rPr lang="ja" sz="1000"/>
                        <a:t>1w</a:t>
                      </a:r>
                      <a:endParaRPr sz="1000"/>
                    </a:p>
                  </a:txBody>
                  <a:tcPr marL="91425" marR="91425" marT="91425" marB="91425"/>
                </a:tc>
                <a:extLst>
                  <a:ext uri="{0D108BD9-81ED-4DB2-BD59-A6C34878D82A}">
                    <a16:rowId xmlns:a16="http://schemas.microsoft.com/office/drawing/2014/main" val="10001"/>
                  </a:ext>
                </a:extLst>
              </a:tr>
              <a:tr h="227050">
                <a:tc vMerge="1">
                  <a:txBody>
                    <a:bodyPr/>
                    <a:lstStyle/>
                    <a:p>
                      <a:endParaRPr lang="ja-JP"/>
                    </a:p>
                  </a:txBody>
                  <a:tcPr/>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非機能要件</a:t>
                      </a:r>
                      <a:endParaRPr sz="10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ja" sz="1000"/>
                        <a:t>1w</a:t>
                      </a:r>
                      <a:endParaRPr sz="1000"/>
                    </a:p>
                  </a:txBody>
                  <a:tcPr marL="91425" marR="91425" marT="91425" marB="91425"/>
                </a:tc>
                <a:extLst>
                  <a:ext uri="{0D108BD9-81ED-4DB2-BD59-A6C34878D82A}">
                    <a16:rowId xmlns:a16="http://schemas.microsoft.com/office/drawing/2014/main" val="10002"/>
                  </a:ext>
                </a:extLst>
              </a:tr>
              <a:tr h="227050">
                <a:tc vMerge="1">
                  <a:txBody>
                    <a:bodyPr/>
                    <a:lstStyle/>
                    <a:p>
                      <a:endParaRPr lang="ja-JP"/>
                    </a:p>
                  </a:txBody>
                  <a:tcPr/>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開発要件</a:t>
                      </a:r>
                      <a:endParaRPr sz="10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ja" sz="1000"/>
                        <a:t>1w</a:t>
                      </a:r>
                      <a:endParaRPr sz="1000"/>
                    </a:p>
                  </a:txBody>
                  <a:tcPr marL="91425" marR="91425" marT="91425" marB="91425"/>
                </a:tc>
                <a:extLst>
                  <a:ext uri="{0D108BD9-81ED-4DB2-BD59-A6C34878D82A}">
                    <a16:rowId xmlns:a16="http://schemas.microsoft.com/office/drawing/2014/main" val="10003"/>
                  </a:ext>
                </a:extLst>
              </a:tr>
              <a:tr h="227050">
                <a:tc vMerge="1">
                  <a:txBody>
                    <a:bodyPr/>
                    <a:lstStyle/>
                    <a:p>
                      <a:endParaRPr lang="ja-JP"/>
                    </a:p>
                  </a:txBody>
                  <a:tcPr/>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定例のお打ち合わせで確認と修正を繰り返す</a:t>
                      </a:r>
                      <a:endParaRPr sz="1000">
                        <a:solidFill>
                          <a:schemeClr val="dk2"/>
                        </a:solidFill>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sz="1000" dirty="0"/>
                    </a:p>
                  </a:txBody>
                  <a:tcPr marL="91425" marR="91425" marT="91425" marB="91425"/>
                </a:tc>
                <a:extLst>
                  <a:ext uri="{0D108BD9-81ED-4DB2-BD59-A6C34878D82A}">
                    <a16:rowId xmlns:a16="http://schemas.microsoft.com/office/drawing/2014/main" val="10004"/>
                  </a:ext>
                </a:extLst>
              </a:tr>
              <a:tr h="227050">
                <a:tc>
                  <a:txBody>
                    <a:bodyPr/>
                    <a:lstStyle/>
                    <a:p>
                      <a:pPr marL="0" lvl="0" indent="0" algn="l" rtl="0">
                        <a:spcBef>
                          <a:spcPts val="0"/>
                        </a:spcBef>
                        <a:spcAft>
                          <a:spcPts val="0"/>
                        </a:spcAft>
                        <a:buNone/>
                      </a:pPr>
                      <a:r>
                        <a:rPr lang="ja" sz="1000"/>
                        <a:t>決裁</a:t>
                      </a:r>
                      <a:endParaRPr sz="1000"/>
                    </a:p>
                  </a:txBody>
                  <a:tcPr marL="91425" marR="91425" marT="91425" marB="91425"/>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要件定義と開発見積の検収</a:t>
                      </a:r>
                      <a:endParaRPr sz="1000"/>
                    </a:p>
                  </a:txBody>
                  <a:tcPr marL="91425" marR="91425" marT="91425" marB="91425"/>
                </a:tc>
                <a:tc>
                  <a:txBody>
                    <a:bodyPr/>
                    <a:lstStyle/>
                    <a:p>
                      <a:pPr marL="0" lvl="0" indent="0" algn="l" rtl="0">
                        <a:spcBef>
                          <a:spcPts val="0"/>
                        </a:spcBef>
                        <a:spcAft>
                          <a:spcPts val="0"/>
                        </a:spcAft>
                        <a:buNone/>
                      </a:pPr>
                      <a:r>
                        <a:rPr lang="ja" sz="1000" dirty="0"/>
                        <a:t>2w</a:t>
                      </a:r>
                      <a:endParaRPr sz="1000" dirty="0"/>
                    </a:p>
                  </a:txBody>
                  <a:tcPr marL="91425" marR="91425" marT="91425" marB="91425"/>
                </a:tc>
                <a:extLst>
                  <a:ext uri="{0D108BD9-81ED-4DB2-BD59-A6C34878D82A}">
                    <a16:rowId xmlns:a16="http://schemas.microsoft.com/office/drawing/2014/main" val="10005"/>
                  </a:ext>
                </a:extLst>
              </a:tr>
            </a:tbl>
          </a:graphicData>
        </a:graphic>
      </p:graphicFrame>
      <p:sp>
        <p:nvSpPr>
          <p:cNvPr id="178" name="Google Shape;178;p24"/>
          <p:cNvSpPr txBox="1"/>
          <p:nvPr/>
        </p:nvSpPr>
        <p:spPr>
          <a:xfrm>
            <a:off x="4151900" y="1419350"/>
            <a:ext cx="3175500" cy="4326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期間内訳</a:t>
            </a:r>
            <a:endParaRPr sz="120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p:nvPr/>
        </p:nvSpPr>
        <p:spPr>
          <a:xfrm>
            <a:off x="0" y="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00" b="1">
                <a:solidFill>
                  <a:schemeClr val="dk2"/>
                </a:solidFill>
              </a:rPr>
              <a:t>システム全体像（イメージ）</a:t>
            </a:r>
            <a:endParaRPr b="1"/>
          </a:p>
        </p:txBody>
      </p:sp>
      <p:sp>
        <p:nvSpPr>
          <p:cNvPr id="151" name="Google Shape;151;p21"/>
          <p:cNvSpPr txBox="1"/>
          <p:nvPr/>
        </p:nvSpPr>
        <p:spPr>
          <a:xfrm>
            <a:off x="293750" y="307800"/>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要件定義書イメージ</a:t>
            </a:r>
            <a:r>
              <a:rPr lang="en-US" altLang="ja-JP" sz="1200" dirty="0">
                <a:solidFill>
                  <a:schemeClr val="dk2"/>
                </a:solidFill>
                <a:latin typeface="Open Sans"/>
                <a:ea typeface="Open Sans"/>
                <a:cs typeface="Open Sans"/>
                <a:sym typeface="Open Sans"/>
              </a:rPr>
              <a:t>①</a:t>
            </a: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a:t>
            </a:r>
            <a:r>
              <a:rPr lang="ja" sz="1200" dirty="0">
                <a:solidFill>
                  <a:schemeClr val="dk2"/>
                </a:solidFill>
                <a:latin typeface="Open Sans"/>
                <a:ea typeface="Open Sans"/>
                <a:cs typeface="Open Sans"/>
                <a:sym typeface="Open Sans"/>
              </a:rPr>
              <a:t>業務要件定義の中でシステム全体像を明確化</a:t>
            </a:r>
            <a:r>
              <a:rPr lang="en-US" altLang="ja" sz="1200" dirty="0">
                <a:solidFill>
                  <a:schemeClr val="dk2"/>
                </a:solidFill>
                <a:latin typeface="Open Sans"/>
                <a:ea typeface="Open Sans"/>
                <a:cs typeface="Open Sans"/>
                <a:sym typeface="Open Sans"/>
              </a:rPr>
              <a:t>〜</a:t>
            </a:r>
            <a:endParaRPr sz="1200" dirty="0">
              <a:solidFill>
                <a:schemeClr val="dk2"/>
              </a:solidFill>
              <a:latin typeface="Open Sans"/>
              <a:ea typeface="Open Sans"/>
              <a:cs typeface="Open Sans"/>
              <a:sym typeface="Open Sans"/>
            </a:endParaRPr>
          </a:p>
        </p:txBody>
      </p:sp>
      <p:pic>
        <p:nvPicPr>
          <p:cNvPr id="152" name="Google Shape;152;p21"/>
          <p:cNvPicPr preferRelativeResize="0"/>
          <p:nvPr/>
        </p:nvPicPr>
        <p:blipFill>
          <a:blip r:embed="rId3">
            <a:alphaModFix/>
          </a:blip>
          <a:stretch>
            <a:fillRect/>
          </a:stretch>
        </p:blipFill>
        <p:spPr>
          <a:xfrm>
            <a:off x="1303550" y="1869625"/>
            <a:ext cx="5734050" cy="1600200"/>
          </a:xfrm>
          <a:prstGeom prst="rect">
            <a:avLst/>
          </a:prstGeom>
          <a:noFill/>
          <a:ln>
            <a:noFill/>
          </a:ln>
        </p:spPr>
      </p:pic>
      <p:sp>
        <p:nvSpPr>
          <p:cNvPr id="153" name="Google Shape;153;p21"/>
          <p:cNvSpPr/>
          <p:nvPr/>
        </p:nvSpPr>
        <p:spPr>
          <a:xfrm rot="-900040">
            <a:off x="888856" y="1120622"/>
            <a:ext cx="2334348" cy="92834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chemeClr val="lt1"/>
                </a:solidFill>
              </a:rPr>
              <a:t>サンプル</a:t>
            </a:r>
            <a:endParaRPr sz="2000" b="1">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p:nvPr/>
        </p:nvSpPr>
        <p:spPr>
          <a:xfrm>
            <a:off x="0" y="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00" b="1">
                <a:solidFill>
                  <a:schemeClr val="dk2"/>
                </a:solidFill>
              </a:rPr>
              <a:t>機能仕様（イメージ）</a:t>
            </a:r>
            <a:endParaRPr b="1"/>
          </a:p>
        </p:txBody>
      </p:sp>
      <p:sp>
        <p:nvSpPr>
          <p:cNvPr id="159" name="Google Shape;159;p22"/>
          <p:cNvSpPr txBox="1"/>
          <p:nvPr/>
        </p:nvSpPr>
        <p:spPr>
          <a:xfrm>
            <a:off x="293750" y="307800"/>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要件定義書イメージ</a:t>
            </a:r>
            <a:r>
              <a:rPr lang="en-US" altLang="ja-JP" sz="1200" dirty="0">
                <a:solidFill>
                  <a:schemeClr val="dk2"/>
                </a:solidFill>
                <a:latin typeface="Open Sans"/>
                <a:ea typeface="Open Sans"/>
                <a:cs typeface="Open Sans"/>
                <a:sym typeface="Open Sans"/>
              </a:rPr>
              <a:t>②</a:t>
            </a: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a:t>
            </a:r>
            <a:r>
              <a:rPr lang="ja" sz="1200" dirty="0">
                <a:solidFill>
                  <a:schemeClr val="dk2"/>
                </a:solidFill>
                <a:latin typeface="Open Sans"/>
                <a:ea typeface="Open Sans"/>
                <a:cs typeface="Open Sans"/>
                <a:sym typeface="Open Sans"/>
              </a:rPr>
              <a:t>機能要件</a:t>
            </a:r>
            <a:r>
              <a:rPr lang="en-US" altLang="ja" sz="1200" dirty="0">
                <a:solidFill>
                  <a:schemeClr val="dk2"/>
                </a:solidFill>
                <a:latin typeface="Open Sans"/>
                <a:ea typeface="Open Sans"/>
                <a:cs typeface="Open Sans"/>
                <a:sym typeface="Open Sans"/>
              </a:rPr>
              <a:t> / </a:t>
            </a:r>
            <a:r>
              <a:rPr lang="ja-JP" altLang="en-US" sz="1200">
                <a:solidFill>
                  <a:schemeClr val="dk2"/>
                </a:solidFill>
                <a:latin typeface="Open Sans"/>
                <a:ea typeface="Open Sans"/>
                <a:cs typeface="Open Sans"/>
                <a:sym typeface="Open Sans"/>
              </a:rPr>
              <a:t>非機能要件</a:t>
            </a:r>
            <a:r>
              <a:rPr lang="ja" sz="1200" dirty="0">
                <a:solidFill>
                  <a:schemeClr val="dk2"/>
                </a:solidFill>
                <a:latin typeface="Open Sans"/>
                <a:ea typeface="Open Sans"/>
                <a:cs typeface="Open Sans"/>
                <a:sym typeface="Open Sans"/>
              </a:rPr>
              <a:t>を定義</a:t>
            </a:r>
            <a:r>
              <a:rPr lang="en-US" altLang="ja" sz="1200" dirty="0">
                <a:solidFill>
                  <a:schemeClr val="dk2"/>
                </a:solidFill>
                <a:latin typeface="Open Sans"/>
                <a:ea typeface="Open Sans"/>
                <a:cs typeface="Open Sans"/>
                <a:sym typeface="Open Sans"/>
              </a:rPr>
              <a:t>〜</a:t>
            </a:r>
            <a:endParaRPr sz="1200" dirty="0">
              <a:solidFill>
                <a:schemeClr val="dk2"/>
              </a:solidFill>
              <a:latin typeface="Open Sans"/>
              <a:ea typeface="Open Sans"/>
              <a:cs typeface="Open Sans"/>
              <a:sym typeface="Open Sans"/>
            </a:endParaRPr>
          </a:p>
        </p:txBody>
      </p:sp>
      <p:pic>
        <p:nvPicPr>
          <p:cNvPr id="160" name="Google Shape;160;p22"/>
          <p:cNvPicPr preferRelativeResize="0"/>
          <p:nvPr/>
        </p:nvPicPr>
        <p:blipFill>
          <a:blip r:embed="rId3">
            <a:alphaModFix/>
          </a:blip>
          <a:stretch>
            <a:fillRect/>
          </a:stretch>
        </p:blipFill>
        <p:spPr>
          <a:xfrm>
            <a:off x="2040168" y="1210618"/>
            <a:ext cx="5063649" cy="3255225"/>
          </a:xfrm>
          <a:prstGeom prst="rect">
            <a:avLst/>
          </a:prstGeom>
          <a:noFill/>
          <a:ln>
            <a:noFill/>
          </a:ln>
        </p:spPr>
      </p:pic>
      <p:sp>
        <p:nvSpPr>
          <p:cNvPr id="161" name="Google Shape;161;p22"/>
          <p:cNvSpPr/>
          <p:nvPr/>
        </p:nvSpPr>
        <p:spPr>
          <a:xfrm rot="-900040">
            <a:off x="815381" y="989972"/>
            <a:ext cx="2334348" cy="92834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chemeClr val="lt1"/>
                </a:solidFill>
              </a:rPr>
              <a:t>サンプル</a:t>
            </a:r>
            <a:endParaRPr sz="2000" b="1">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2148588" y="1035300"/>
            <a:ext cx="4846824" cy="3913801"/>
          </a:xfrm>
          <a:prstGeom prst="rect">
            <a:avLst/>
          </a:prstGeom>
          <a:noFill/>
          <a:ln w="9525" cap="flat" cmpd="sng">
            <a:solidFill>
              <a:srgbClr val="000000"/>
            </a:solidFill>
            <a:prstDash val="solid"/>
            <a:round/>
            <a:headEnd type="none" w="sm" len="sm"/>
            <a:tailEnd type="none" w="sm" len="sm"/>
          </a:ln>
        </p:spPr>
      </p:pic>
      <p:sp>
        <p:nvSpPr>
          <p:cNvPr id="167" name="Google Shape;167;p23"/>
          <p:cNvSpPr txBox="1"/>
          <p:nvPr/>
        </p:nvSpPr>
        <p:spPr>
          <a:xfrm>
            <a:off x="0" y="0"/>
            <a:ext cx="3000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00" b="1">
                <a:solidFill>
                  <a:schemeClr val="dk2"/>
                </a:solidFill>
              </a:rPr>
              <a:t>ワイヤーフレーム（イメージ）</a:t>
            </a:r>
            <a:endParaRPr/>
          </a:p>
        </p:txBody>
      </p:sp>
      <p:sp>
        <p:nvSpPr>
          <p:cNvPr id="168" name="Google Shape;168;p23"/>
          <p:cNvSpPr txBox="1"/>
          <p:nvPr/>
        </p:nvSpPr>
        <p:spPr>
          <a:xfrm>
            <a:off x="293750" y="307800"/>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a:solidFill>
                  <a:schemeClr val="dk2"/>
                </a:solidFill>
                <a:latin typeface="Open Sans"/>
                <a:ea typeface="Open Sans"/>
                <a:cs typeface="Open Sans"/>
                <a:sym typeface="Open Sans"/>
              </a:rPr>
              <a:t>要件定義書イメージ</a:t>
            </a:r>
            <a:r>
              <a:rPr lang="en-US" altLang="ja-JP" sz="1200" dirty="0">
                <a:solidFill>
                  <a:schemeClr val="dk2"/>
                </a:solidFill>
                <a:latin typeface="Open Sans"/>
                <a:ea typeface="Open Sans"/>
                <a:cs typeface="Open Sans"/>
                <a:sym typeface="Open Sans"/>
              </a:rPr>
              <a:t>③</a:t>
            </a:r>
            <a:r>
              <a:rPr lang="ja-JP" altLang="en-US" sz="120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a:t>
            </a:r>
            <a:r>
              <a:rPr lang="ja" sz="1200" dirty="0">
                <a:solidFill>
                  <a:schemeClr val="dk2"/>
                </a:solidFill>
                <a:latin typeface="Open Sans"/>
                <a:ea typeface="Open Sans"/>
                <a:cs typeface="Open Sans"/>
                <a:sym typeface="Open Sans"/>
              </a:rPr>
              <a:t>機能要件の中でラフな画面仕様としてワイヤーフレーム（レイアウトやボタンの挙動などのUI・UX定義）を作成</a:t>
            </a:r>
            <a:r>
              <a:rPr lang="en-US" altLang="ja" sz="1200" dirty="0">
                <a:solidFill>
                  <a:schemeClr val="dk2"/>
                </a:solidFill>
                <a:latin typeface="Open Sans"/>
                <a:ea typeface="Open Sans"/>
                <a:cs typeface="Open Sans"/>
                <a:sym typeface="Open Sans"/>
              </a:rPr>
              <a:t>〜</a:t>
            </a:r>
            <a:endParaRPr sz="1200" dirty="0">
              <a:solidFill>
                <a:schemeClr val="dk2"/>
              </a:solidFill>
              <a:latin typeface="Open Sans"/>
              <a:ea typeface="Open Sans"/>
              <a:cs typeface="Open Sans"/>
              <a:sym typeface="Open Sans"/>
            </a:endParaRPr>
          </a:p>
        </p:txBody>
      </p:sp>
      <p:sp>
        <p:nvSpPr>
          <p:cNvPr id="169" name="Google Shape;169;p23"/>
          <p:cNvSpPr/>
          <p:nvPr/>
        </p:nvSpPr>
        <p:spPr>
          <a:xfrm rot="-900040">
            <a:off x="888856" y="1190364"/>
            <a:ext cx="2334348" cy="92834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chemeClr val="lt1"/>
                </a:solidFill>
              </a:rPr>
              <a:t>サンプル</a:t>
            </a:r>
            <a:endParaRPr sz="2000"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dirty="0">
                <a:solidFill>
                  <a:srgbClr val="31333D"/>
                </a:solidFill>
                <a:latin typeface="Maven Pro Medium"/>
                <a:ea typeface="Maven Pro Medium"/>
                <a:cs typeface="Maven Pro Medium"/>
                <a:sym typeface="Maven Pro Medium"/>
              </a:rPr>
              <a:t>コミュニケーションと会議体</a:t>
            </a:r>
            <a:endParaRPr sz="500" dirty="0"/>
          </a:p>
        </p:txBody>
      </p:sp>
      <p:sp>
        <p:nvSpPr>
          <p:cNvPr id="191" name="Google Shape;191;p26"/>
          <p:cNvSpPr txBox="1"/>
          <p:nvPr/>
        </p:nvSpPr>
        <p:spPr>
          <a:xfrm>
            <a:off x="919263" y="1419224"/>
            <a:ext cx="7210500" cy="3083033"/>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コミュニケーション</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これまでメールでやりとりさせていただきましたが、円滑なコミュニケーションのため、貴社Teams</a:t>
            </a:r>
            <a:r>
              <a:rPr lang="ja" altLang="en-US" sz="1200" dirty="0">
                <a:solidFill>
                  <a:schemeClr val="dk2"/>
                </a:solidFill>
                <a:latin typeface="Open Sans"/>
                <a:ea typeface="Open Sans"/>
                <a:cs typeface="Open Sans"/>
                <a:sym typeface="Open Sans"/>
              </a:rPr>
              <a:t>や</a:t>
            </a:r>
            <a:r>
              <a:rPr lang="en-US" altLang="ja" sz="1200" dirty="0">
                <a:solidFill>
                  <a:schemeClr val="dk2"/>
                </a:solidFill>
                <a:latin typeface="Open Sans"/>
                <a:ea typeface="Open Sans"/>
                <a:cs typeface="Open Sans"/>
                <a:sym typeface="Open Sans"/>
              </a:rPr>
              <a:t>Slack</a:t>
            </a:r>
            <a:r>
              <a:rPr lang="ja-JP" altLang="en-US" sz="1200">
                <a:solidFill>
                  <a:schemeClr val="dk2"/>
                </a:solidFill>
                <a:latin typeface="Open Sans"/>
                <a:ea typeface="Open Sans"/>
                <a:cs typeface="Open Sans"/>
                <a:sym typeface="Open Sans"/>
              </a:rPr>
              <a:t>などのコミュニケーションツール</a:t>
            </a:r>
            <a:r>
              <a:rPr lang="ja" sz="1200" dirty="0">
                <a:solidFill>
                  <a:schemeClr val="dk2"/>
                </a:solidFill>
                <a:latin typeface="Open Sans"/>
                <a:ea typeface="Open Sans"/>
                <a:cs typeface="Open Sans"/>
                <a:sym typeface="Open Sans"/>
              </a:rPr>
              <a:t>を利用させていただけないでしょうか。</a:t>
            </a:r>
            <a:endParaRPr lang="en-US" altLang="ja"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sz="1200" dirty="0">
                <a:solidFill>
                  <a:schemeClr val="dk2"/>
                </a:solidFill>
                <a:latin typeface="Open Sans"/>
                <a:ea typeface="Open Sans"/>
                <a:cs typeface="Open Sans"/>
                <a:sym typeface="Open Sans"/>
              </a:rPr>
              <a:t>宜しければ、下記メールアドレスをご招待いただければ幸いです。</a:t>
            </a:r>
            <a:br>
              <a:rPr lang="en-US" altLang="ja" sz="1200" dirty="0">
                <a:solidFill>
                  <a:schemeClr val="dk2"/>
                </a:solidFill>
                <a:latin typeface="Open Sans"/>
                <a:ea typeface="Open Sans"/>
                <a:cs typeface="Open Sans"/>
                <a:sym typeface="Open Sans"/>
              </a:rPr>
            </a:br>
            <a:r>
              <a:rPr lang="en-US" altLang="ja" sz="1200" dirty="0">
                <a:solidFill>
                  <a:schemeClr val="dk2"/>
                </a:solidFill>
                <a:latin typeface="Open Sans"/>
                <a:ea typeface="Open Sans"/>
                <a:cs typeface="Open Sans"/>
                <a:sym typeface="Open Sans"/>
                <a:hlinkClick r:id="rId3"/>
              </a:rPr>
              <a:t>kijima@dotlife.co.jp</a:t>
            </a:r>
            <a:br>
              <a:rPr lang="en-US" altLang="ja" sz="1200" dirty="0">
                <a:solidFill>
                  <a:schemeClr val="dk2"/>
                </a:solidFill>
                <a:latin typeface="Open Sans"/>
                <a:ea typeface="Open Sans"/>
                <a:cs typeface="Open Sans"/>
                <a:sym typeface="Open Sans"/>
              </a:rPr>
            </a:br>
            <a:r>
              <a:rPr lang="en-US" altLang="ja" sz="1200" dirty="0">
                <a:solidFill>
                  <a:schemeClr val="dk2"/>
                </a:solidFill>
                <a:latin typeface="Open Sans"/>
                <a:ea typeface="Open Sans"/>
                <a:cs typeface="Open Sans"/>
                <a:sym typeface="Open Sans"/>
                <a:hlinkClick r:id="rId4"/>
              </a:rPr>
              <a:t>hashicami@dotlife.co.jp</a:t>
            </a:r>
            <a:endParaRPr lang="en-US" altLang="ja" sz="1200" dirty="0">
              <a:solidFill>
                <a:schemeClr val="dk2"/>
              </a:solidFill>
              <a:latin typeface="Open Sans"/>
              <a:ea typeface="Open Sans"/>
              <a:cs typeface="Open Sans"/>
              <a:sym typeface="Open Sans"/>
            </a:endParaRPr>
          </a:p>
          <a:p>
            <a:pPr marL="152400">
              <a:lnSpc>
                <a:spcPct val="120000"/>
              </a:lnSpc>
              <a:spcBef>
                <a:spcPts val="800"/>
              </a:spcBef>
              <a:buClr>
                <a:schemeClr val="dk2"/>
              </a:buClr>
              <a:buSzPts val="1200"/>
            </a:pP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会議体</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毎週</a:t>
            </a:r>
            <a:r>
              <a:rPr lang="ja" altLang="en-US" sz="1200" dirty="0">
                <a:solidFill>
                  <a:schemeClr val="dk2"/>
                </a:solidFill>
                <a:latin typeface="Open Sans"/>
                <a:ea typeface="Open Sans"/>
                <a:cs typeface="Open Sans"/>
                <a:sym typeface="Open Sans"/>
              </a:rPr>
              <a:t>水</a:t>
            </a:r>
            <a:r>
              <a:rPr lang="ja"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18</a:t>
            </a:r>
            <a:r>
              <a:rPr lang="ja" sz="1200" dirty="0">
                <a:solidFill>
                  <a:schemeClr val="dk2"/>
                </a:solidFill>
                <a:latin typeface="Open Sans"/>
                <a:ea typeface="Open Sans"/>
                <a:cs typeface="Open Sans"/>
                <a:sym typeface="Open Sans"/>
              </a:rPr>
              <a:t>時〜</a:t>
            </a:r>
            <a:r>
              <a:rPr lang="en-US" altLang="ja" sz="1200" dirty="0">
                <a:solidFill>
                  <a:schemeClr val="dk2"/>
                </a:solidFill>
                <a:latin typeface="Open Sans"/>
                <a:ea typeface="Open Sans"/>
                <a:cs typeface="Open Sans"/>
                <a:sym typeface="Open Sans"/>
              </a:rPr>
              <a:t>19</a:t>
            </a:r>
            <a:r>
              <a:rPr lang="ja" sz="1200" dirty="0">
                <a:solidFill>
                  <a:schemeClr val="dk2"/>
                </a:solidFill>
                <a:latin typeface="Open Sans"/>
                <a:ea typeface="Open Sans"/>
                <a:cs typeface="Open Sans"/>
                <a:sym typeface="Open Sans"/>
              </a:rPr>
              <a:t>時</a:t>
            </a:r>
            <a:endParaRPr sz="1200" dirty="0">
              <a:solidFill>
                <a:schemeClr val="dk2"/>
              </a:solidFill>
              <a:latin typeface="Open Sans"/>
              <a:ea typeface="Open Sans"/>
              <a:cs typeface="Open Sans"/>
              <a:sym typeface="Open Sans"/>
            </a:endParaRPr>
          </a:p>
        </p:txBody>
      </p:sp>
      <p:sp>
        <p:nvSpPr>
          <p:cNvPr id="192" name="Google Shape;192;p26"/>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1270</TotalTime>
  <Words>558</Words>
  <Application>Microsoft Macintosh PowerPoint</Application>
  <PresentationFormat>画面に合わせる (16:9)</PresentationFormat>
  <Paragraphs>101</Paragraphs>
  <Slides>11</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11</vt:i4>
      </vt:variant>
    </vt:vector>
  </HeadingPairs>
  <TitlesOfParts>
    <vt:vector size="18" baseType="lpstr">
      <vt:lpstr>Arial</vt:lpstr>
      <vt:lpstr>Helvetica Neue Light</vt:lpstr>
      <vt:lpstr>Maven Pro Medium</vt:lpstr>
      <vt:lpstr>Open Sans</vt:lpstr>
      <vt:lpstr>Helvetica Neue</vt:lpstr>
      <vt:lpstr>Simple Light</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遼介 木嶋</cp:lastModifiedBy>
  <cp:revision>33</cp:revision>
  <dcterms:modified xsi:type="dcterms:W3CDTF">2024-10-22T14:27:09Z</dcterms:modified>
</cp:coreProperties>
</file>