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60" d="100"/>
          <a:sy n="16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9.png"  /><Relationship Id="rId11" Type="http://schemas.openxmlformats.org/officeDocument/2006/relationships/image" Target="../media/image10.png"  /><Relationship Id="rId12" Type="http://schemas.openxmlformats.org/officeDocument/2006/relationships/image" Target="../media/image11.png"  /><Relationship Id="rId13" Type="http://schemas.openxmlformats.org/officeDocument/2006/relationships/image" Target="../media/image12.png"  /><Relationship Id="rId14" Type="http://schemas.openxmlformats.org/officeDocument/2006/relationships/image" Target="../media/image13.png"  /><Relationship Id="rId15" Type="http://schemas.openxmlformats.org/officeDocument/2006/relationships/image" Target="../media/image14.png"  /><Relationship Id="rId16" Type="http://schemas.openxmlformats.org/officeDocument/2006/relationships/image" Target="../media/image15.jpe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sual Studio Code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543657" y="3037150"/>
            <a:ext cx="591597" cy="591597"/>
          </a:xfrm>
          <a:prstGeom prst="rect">
            <a:avLst/>
          </a:prstGeom>
          <a:noFill/>
        </p:spPr>
      </p:pic>
      <p:pic>
        <p:nvPicPr>
          <p:cNvPr id="1032" name="Picture 8" descr="구글 클라우드 No.1 파트너 LG CNS! – LG CNS 블로그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678520" y="163073"/>
            <a:ext cx="2302472" cy="1210655"/>
          </a:xfrm>
          <a:prstGeom prst="rect">
            <a:avLst/>
          </a:prstGeom>
          <a:noFill/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472724" y="1756295"/>
            <a:ext cx="1281974" cy="750279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H="1">
            <a:off x="5812783" y="2516634"/>
            <a:ext cx="1" cy="303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osmos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745872" y="3915534"/>
            <a:ext cx="1348444" cy="1348444"/>
          </a:xfrm>
          <a:prstGeom prst="rect">
            <a:avLst/>
          </a:prstGeom>
          <a:noFill/>
        </p:spPr>
      </p:pic>
      <p:pic>
        <p:nvPicPr>
          <p:cNvPr id="1036" name="Picture 12" descr="Docker] 컨테이너 오케스트레이션"/>
          <p:cNvPicPr>
            <a:picLocks noChangeAspect="1" noChangeArrowheads="1"/>
          </p:cNvPicPr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4367275" y="4071776"/>
            <a:ext cx="1667581" cy="915900"/>
          </a:xfrm>
          <a:prstGeom prst="rect">
            <a:avLst/>
          </a:prstGeom>
          <a:noFill/>
        </p:spPr>
      </p:pic>
      <p:pic>
        <p:nvPicPr>
          <p:cNvPr id="1038" name="Picture 14" descr="InfluxDB - 위키백과, 우리 모두의 백과사전"/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367275" y="5540279"/>
            <a:ext cx="3162149" cy="1177900"/>
          </a:xfrm>
          <a:prstGeom prst="rect">
            <a:avLst/>
          </a:prstGeom>
          <a:noFill/>
        </p:spPr>
      </p:pic>
      <p:pic>
        <p:nvPicPr>
          <p:cNvPr id="1042" name="Picture 18" descr="Grafana - 위키백과, 우리 모두의 백과사전"/>
          <p:cNvPicPr>
            <a:picLocks noChangeAspect="1" noChangeArrowheads="1"/>
          </p:cNvPicPr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9590419" y="5436870"/>
            <a:ext cx="1184264" cy="1210893"/>
          </a:xfrm>
          <a:prstGeom prst="rect">
            <a:avLst/>
          </a:prstGeom>
          <a:noFill/>
        </p:spPr>
      </p:pic>
      <p:pic>
        <p:nvPicPr>
          <p:cNvPr id="1048" name="Picture 24" descr="라즈베리파이4]Start - 물품구매"/>
          <p:cNvPicPr>
            <a:picLocks noChangeAspect="1" noChangeArrowheads="1"/>
          </p:cNvPicPr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8938348" y="163073"/>
            <a:ext cx="1972654" cy="1095623"/>
          </a:xfrm>
          <a:prstGeom prst="rect">
            <a:avLst/>
          </a:prstGeom>
          <a:noFill/>
        </p:spPr>
      </p:pic>
      <p:cxnSp>
        <p:nvCxnSpPr>
          <p:cNvPr id="3" name="직선 화살표 연결선 2"/>
          <p:cNvCxnSpPr/>
          <p:nvPr/>
        </p:nvCxnSpPr>
        <p:spPr>
          <a:xfrm>
            <a:off x="5829756" y="1392397"/>
            <a:ext cx="0" cy="234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5858505" y="3797808"/>
            <a:ext cx="0" cy="51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5858505" y="5302792"/>
            <a:ext cx="0" cy="552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8510650" y="6129229"/>
            <a:ext cx="8553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9" name="직선 화살표 연결선 14"/>
          <p:cNvCxnSpPr/>
          <p:nvPr/>
        </p:nvCxnSpPr>
        <p:spPr>
          <a:xfrm rot="10800000" flipV="1">
            <a:off x="4512469" y="6129227"/>
            <a:ext cx="49149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그림 104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2587323" y="5650159"/>
            <a:ext cx="1661583" cy="934640"/>
          </a:xfrm>
          <a:prstGeom prst="rect">
            <a:avLst/>
          </a:prstGeom>
        </p:spPr>
      </p:pic>
      <p:pic>
        <p:nvPicPr>
          <p:cNvPr id="1051" name="그림 1050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242874" y="5661908"/>
            <a:ext cx="1892012" cy="922891"/>
          </a:xfrm>
          <a:prstGeom prst="rect">
            <a:avLst/>
          </a:prstGeom>
        </p:spPr>
      </p:pic>
      <p:cxnSp>
        <p:nvCxnSpPr>
          <p:cNvPr id="1052" name="직선 화살표 연결선 14"/>
          <p:cNvCxnSpPr/>
          <p:nvPr/>
        </p:nvCxnSpPr>
        <p:spPr>
          <a:xfrm rot="10800000">
            <a:off x="2044633" y="6123352"/>
            <a:ext cx="41767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3" name="Picture 16" descr="What is telegraf..... - My Everyday Learning"/>
          <p:cNvPicPr>
            <a:picLocks noChangeAspect="1" noChangeArrowheads="1"/>
          </p:cNvPicPr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5112916" y="6277371"/>
            <a:ext cx="1711746" cy="544672"/>
          </a:xfrm>
          <a:prstGeom prst="rect">
            <a:avLst/>
          </a:prstGeom>
          <a:noFill/>
        </p:spPr>
      </p:pic>
      <p:sp>
        <p:nvSpPr>
          <p:cNvPr id="1065" name="TextBox 11"/>
          <p:cNvSpPr txBox="1"/>
          <p:nvPr/>
        </p:nvSpPr>
        <p:spPr>
          <a:xfrm>
            <a:off x="6420094" y="340653"/>
            <a:ext cx="900220" cy="270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Pretendard Medium"/>
                <a:ea typeface="Pretendard Medium"/>
                <a:cs typeface="Pretendard Medium"/>
              </a:rPr>
              <a:t>서버 역할</a:t>
            </a:r>
            <a:endParaRPr lang="ko-KR" altLang="en-US" sz="1200"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066" name="TextBox 20"/>
          <p:cNvSpPr txBox="1"/>
          <p:nvPr/>
        </p:nvSpPr>
        <p:spPr>
          <a:xfrm>
            <a:off x="4058749" y="1934209"/>
            <a:ext cx="1239542" cy="416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Pretendard Medium"/>
                <a:ea typeface="Pretendard Medium"/>
                <a:cs typeface="Pretendard Medium"/>
              </a:rPr>
              <a:t>VM</a:t>
            </a:r>
            <a:r>
              <a:rPr lang="ko-KR" altLang="en-US" sz="1100">
                <a:latin typeface="Pretendard Medium"/>
                <a:ea typeface="Pretendard Medium"/>
                <a:cs typeface="Pretendard Medium"/>
              </a:rPr>
              <a:t>인스턴스</a:t>
            </a:r>
            <a:r>
              <a:rPr lang="en-US" altLang="ko-KR" sz="1100">
                <a:latin typeface="Pretendard Medium"/>
                <a:ea typeface="Pretendard Medium"/>
                <a:cs typeface="Pretendard Medium"/>
              </a:rPr>
              <a:t>:</a:t>
            </a:r>
            <a:endParaRPr lang="en-US" altLang="ko-KR" sz="1100">
              <a:latin typeface="Pretendard Medium"/>
              <a:ea typeface="Pretendard Medium"/>
              <a:cs typeface="Pretendard Medium"/>
            </a:endParaRPr>
          </a:p>
          <a:p>
            <a:pPr lvl="0">
              <a:defRPr/>
            </a:pPr>
            <a:r>
              <a:rPr lang="en-US" altLang="ko-KR" sz="1100">
                <a:latin typeface="Pretendard Medium"/>
                <a:ea typeface="Pretendard Medium"/>
                <a:cs typeface="Pretendard Medium"/>
              </a:rPr>
              <a:t>SSH </a:t>
            </a:r>
            <a:r>
              <a:rPr lang="ko-KR" altLang="en-US" sz="1100">
                <a:latin typeface="Pretendard Medium"/>
                <a:ea typeface="Pretendard Medium"/>
                <a:cs typeface="Pretendard Medium"/>
              </a:rPr>
              <a:t>터미널 연결</a:t>
            </a:r>
            <a:endParaRPr lang="ko-KR" altLang="en-US" sz="1100"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067" name="TextBox 8"/>
          <p:cNvSpPr txBox="1"/>
          <p:nvPr/>
        </p:nvSpPr>
        <p:spPr>
          <a:xfrm>
            <a:off x="3054783" y="3079823"/>
            <a:ext cx="2146283" cy="699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000">
                <a:latin typeface="Pretendard Medium"/>
                <a:ea typeface="Pretendard Medium"/>
                <a:cs typeface="Pretendard Medium"/>
              </a:rPr>
              <a:t>기기 센서 연결</a:t>
            </a:r>
            <a:r>
              <a:rPr lang="en-US" altLang="ko-KR" sz="1000">
                <a:latin typeface="Pretendard Medium"/>
                <a:ea typeface="Pretendard Medium"/>
                <a:cs typeface="Pretendard Medium"/>
              </a:rPr>
              <a:t>:</a:t>
            </a:r>
            <a:endParaRPr lang="en-US" altLang="ko-KR" sz="1000">
              <a:latin typeface="Pretendard Medium"/>
              <a:ea typeface="Pretendard Medium"/>
              <a:cs typeface="Pretendard Medium"/>
            </a:endParaRPr>
          </a:p>
          <a:p>
            <a:pPr lvl="0">
              <a:defRPr/>
            </a:pPr>
            <a:r>
              <a:rPr lang="en-US" altLang="ko-KR" sz="1000">
                <a:latin typeface="Pretendard Medium"/>
                <a:ea typeface="Pretendard Medium"/>
                <a:cs typeface="Pretendard Medium"/>
              </a:rPr>
              <a:t>ESP32, </a:t>
            </a:r>
            <a:r>
              <a:rPr lang="ko-KR" altLang="en-US" sz="1000">
                <a:latin typeface="Pretendard Medium"/>
                <a:ea typeface="Pretendard Medium"/>
                <a:cs typeface="Pretendard Medium"/>
              </a:rPr>
              <a:t>온</a:t>
            </a:r>
            <a:r>
              <a:rPr lang="en-US" altLang="ko-KR" sz="1000">
                <a:latin typeface="Pretendard Medium"/>
                <a:ea typeface="Pretendard Medium"/>
                <a:cs typeface="Pretendard Medium"/>
              </a:rPr>
              <a:t>/</a:t>
            </a:r>
            <a:r>
              <a:rPr lang="ko-KR" altLang="en-US" sz="1000">
                <a:latin typeface="Pretendard Medium"/>
                <a:ea typeface="Pretendard Medium"/>
                <a:cs typeface="Pretendard Medium"/>
              </a:rPr>
              <a:t>습도 센서</a:t>
            </a:r>
            <a:r>
              <a:rPr lang="en-US" altLang="ko-KR" sz="1000">
                <a:latin typeface="Pretendard Medium"/>
                <a:ea typeface="Pretendard Medium"/>
                <a:cs typeface="Pretendard Medium"/>
              </a:rPr>
              <a:t>, </a:t>
            </a:r>
            <a:r>
              <a:rPr lang="ko-KR" altLang="en-US" sz="1000">
                <a:latin typeface="Pretendard Medium"/>
                <a:ea typeface="Pretendard Medium"/>
                <a:cs typeface="Pretendard Medium"/>
              </a:rPr>
              <a:t>초음파 센서</a:t>
            </a:r>
            <a:r>
              <a:rPr lang="en-US" altLang="ko-KR" sz="1000">
                <a:latin typeface="Pretendard Medium"/>
                <a:ea typeface="Pretendard Medium"/>
                <a:cs typeface="Pretendard Medium"/>
              </a:rPr>
              <a:t>,</a:t>
            </a:r>
            <a:endParaRPr lang="en-US" altLang="ko-KR" sz="1000">
              <a:latin typeface="Pretendard Medium"/>
              <a:ea typeface="Pretendard Medium"/>
              <a:cs typeface="Pretendard Medium"/>
            </a:endParaRPr>
          </a:p>
          <a:p>
            <a:pPr lvl="0">
              <a:defRPr/>
            </a:pPr>
            <a:r>
              <a:rPr lang="ko-KR" altLang="en-US" sz="1000">
                <a:latin typeface="Pretendard Medium"/>
                <a:ea typeface="Pretendard Medium"/>
                <a:cs typeface="Pretendard Medium"/>
              </a:rPr>
              <a:t>전류 센서</a:t>
            </a:r>
            <a:r>
              <a:rPr lang="en-US" altLang="ko-KR" sz="1000">
                <a:latin typeface="Pretendard Medium"/>
                <a:ea typeface="Pretendard Medium"/>
                <a:cs typeface="Pretendard Medium"/>
              </a:rPr>
              <a:t>, </a:t>
            </a:r>
            <a:r>
              <a:rPr lang="ko-KR" altLang="en-US" sz="1000">
                <a:latin typeface="Pretendard Medium"/>
                <a:ea typeface="Pretendard Medium"/>
                <a:cs typeface="Pretendard Medium"/>
              </a:rPr>
              <a:t>팬 모듈</a:t>
            </a:r>
            <a:r>
              <a:rPr lang="en-US" altLang="ko-KR" sz="1000">
                <a:latin typeface="Pretendard Medium"/>
                <a:ea typeface="Pretendard Medium"/>
                <a:cs typeface="Pretendard Medium"/>
              </a:rPr>
              <a:t>,MQ-135,</a:t>
            </a:r>
            <a:r>
              <a:rPr lang="ko-KR" altLang="en-US" sz="1000">
                <a:latin typeface="Pretendard Medium"/>
                <a:ea typeface="Pretendard Medium"/>
                <a:cs typeface="Pretendard Medium"/>
              </a:rPr>
              <a:t>피에조 부저 </a:t>
            </a:r>
            <a:r>
              <a:rPr lang="en-US" altLang="ko-KR" sz="1000">
                <a:latin typeface="Pretendard Medium"/>
                <a:ea typeface="Pretendard Medium"/>
                <a:cs typeface="Pretendard Medium"/>
              </a:rPr>
              <a:t>-</a:t>
            </a:r>
            <a:r>
              <a:rPr lang="ko-KR" altLang="en-US" sz="1000">
                <a:latin typeface="Pretendard Medium"/>
                <a:ea typeface="Pretendard Medium"/>
                <a:cs typeface="Pretendard Medium"/>
              </a:rPr>
              <a:t> 코드입력</a:t>
            </a:r>
            <a:endParaRPr lang="ko-KR" altLang="en-US" sz="1000">
              <a:latin typeface="Pretendard Medium"/>
              <a:ea typeface="Pretendard Medium"/>
              <a:cs typeface="Pretendard Medium"/>
            </a:endParaRPr>
          </a:p>
        </p:txBody>
      </p:sp>
      <p:pic>
        <p:nvPicPr>
          <p:cNvPr id="1068" name="그림 1067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7515636" y="1686728"/>
            <a:ext cx="672183" cy="889412"/>
          </a:xfrm>
          <a:prstGeom prst="rect">
            <a:avLst/>
          </a:prstGeom>
        </p:spPr>
      </p:pic>
      <p:pic>
        <p:nvPicPr>
          <p:cNvPr id="1069" name="그림 1068"/>
          <p:cNvPicPr>
            <a:picLocks noChangeAspect="1"/>
          </p:cNvPicPr>
          <p:nvPr/>
        </p:nvPicPr>
        <p:blipFill rotWithShape="1">
          <a:blip r:embed="rId14"/>
          <a:srcRect l="6930" t="25460" r="14710" b="32690"/>
          <a:stretch>
            <a:fillRect/>
          </a:stretch>
        </p:blipFill>
        <p:spPr>
          <a:xfrm>
            <a:off x="8491864" y="1756295"/>
            <a:ext cx="1515097" cy="536445"/>
          </a:xfrm>
          <a:prstGeom prst="rect">
            <a:avLst/>
          </a:prstGeom>
        </p:spPr>
      </p:pic>
      <p:pic>
        <p:nvPicPr>
          <p:cNvPr id="1070" name="그림 1069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8718083" y="2350770"/>
            <a:ext cx="1215191" cy="301776"/>
          </a:xfrm>
          <a:prstGeom prst="rect">
            <a:avLst/>
          </a:prstGeom>
        </p:spPr>
      </p:pic>
      <p:pic>
        <p:nvPicPr>
          <p:cNvPr id="1071" name="그림 1070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0301614" y="2008172"/>
            <a:ext cx="1492899" cy="493485"/>
          </a:xfrm>
          <a:prstGeom prst="rect">
            <a:avLst/>
          </a:prstGeom>
        </p:spPr>
      </p:pic>
      <p:cxnSp>
        <p:nvCxnSpPr>
          <p:cNvPr id="1072" name="화살표 1071"/>
          <p:cNvCxnSpPr/>
          <p:nvPr/>
        </p:nvCxnSpPr>
        <p:spPr>
          <a:xfrm rot="16200000" flipH="1">
            <a:off x="9207279" y="1608114"/>
            <a:ext cx="474717" cy="59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3" name="직사각형 1072"/>
          <p:cNvSpPr>
            <a:spLocks noGrp="1"/>
          </p:cNvSpPr>
          <p:nvPr/>
        </p:nvSpPr>
        <p:spPr>
          <a:xfrm>
            <a:off x="6980992" y="2819820"/>
            <a:ext cx="1621659" cy="355565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Pretendard Medium"/>
                <a:ea typeface="Pretendard Medium"/>
                <a:cs typeface="Pretendard Medium"/>
              </a:rPr>
              <a:t>웹캠 </a:t>
            </a: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Pretendard Medium"/>
                <a:ea typeface="Pretendard Medium"/>
                <a:cs typeface="Pretendard Medium"/>
              </a:rPr>
              <a:t>-</a:t>
            </a: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Pretendard Medium"/>
                <a:ea typeface="Pretendard Medium"/>
                <a:cs typeface="Pretendard Medium"/>
              </a:rPr>
              <a:t> 실시간 카메라 구동</a:t>
            </a: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074" name="직사각형 1073"/>
          <p:cNvSpPr>
            <a:spLocks noGrp="1"/>
          </p:cNvSpPr>
          <p:nvPr/>
        </p:nvSpPr>
        <p:spPr>
          <a:xfrm>
            <a:off x="8847831" y="2844791"/>
            <a:ext cx="1085443" cy="384717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Pretendard Medium"/>
                <a:ea typeface="Pretendard Medium"/>
                <a:cs typeface="Pretendard Medium"/>
              </a:rPr>
              <a:t>객체 인식 결과를 </a:t>
            </a: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Pretendard Medium"/>
              <a:ea typeface="Pretendard Medium"/>
              <a:cs typeface="Pretendard Medium"/>
            </a:endParaRPr>
          </a:p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chemeClr val="tx1"/>
                </a:solidFill>
                <a:latin typeface="Pretendard Medium"/>
                <a:ea typeface="Pretendard Medium"/>
                <a:cs typeface="Pretendard Medium"/>
              </a:rPr>
              <a:t>실시간으로 예측</a:t>
            </a:r>
            <a:endParaRPr kumimoji="0" lang="ko-KR" altLang="en-US" sz="1000" b="0" i="0" u="none" strike="noStrike" kern="1200" cap="none" spc="0" normalizeH="0" baseline="0">
              <a:solidFill>
                <a:schemeClr val="tx1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075" name="직사각형 1074"/>
          <p:cNvSpPr>
            <a:spLocks noGrp="1"/>
          </p:cNvSpPr>
          <p:nvPr/>
        </p:nvSpPr>
        <p:spPr>
          <a:xfrm>
            <a:off x="10006961" y="2819820"/>
            <a:ext cx="1909974" cy="3627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000" b="0" i="0" u="none" strike="noStrike" kern="1200" cap="none" spc="0" normalizeH="0" baseline="0">
                <a:solidFill>
                  <a:schemeClr val="tx1"/>
                </a:solidFill>
                <a:latin typeface="Pretendard Medium"/>
                <a:ea typeface="Pretendard Medium"/>
                <a:cs typeface="Pretendard Medium"/>
              </a:rPr>
              <a:t>YOLOv5의 추론 속도를 가속화</a:t>
            </a:r>
            <a:endParaRPr kumimoji="0" lang="en-US" altLang="ko-KR" sz="1000" b="0" i="0" u="none" strike="noStrike" kern="1200" cap="none" spc="0" normalizeH="0" baseline="0">
              <a:solidFill>
                <a:schemeClr val="tx1"/>
              </a:solidFill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076" name="TextBox 23"/>
          <p:cNvSpPr txBox="1"/>
          <p:nvPr/>
        </p:nvSpPr>
        <p:spPr>
          <a:xfrm>
            <a:off x="7173813" y="4379825"/>
            <a:ext cx="1847879" cy="419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100">
                <a:latin typeface="Pretendard Medium"/>
                <a:ea typeface="Pretendard Medium"/>
                <a:cs typeface="Pretendard Medium"/>
              </a:rPr>
              <a:t>MQTT </a:t>
            </a:r>
            <a:r>
              <a:rPr lang="ko-KR" altLang="en-US" sz="1100">
                <a:latin typeface="Pretendard Medium"/>
                <a:ea typeface="Pretendard Medium"/>
                <a:cs typeface="Pretendard Medium"/>
              </a:rPr>
              <a:t>및 </a:t>
            </a:r>
            <a:r>
              <a:rPr lang="en-US" altLang="ko-KR" sz="1100">
                <a:latin typeface="Pretendard Medium"/>
                <a:ea typeface="Pretendard Medium"/>
                <a:cs typeface="Pretendard Medium"/>
              </a:rPr>
              <a:t>Topics</a:t>
            </a:r>
            <a:r>
              <a:rPr lang="ko-KR" altLang="en-US" sz="1100">
                <a:latin typeface="Pretendard Medium"/>
                <a:ea typeface="Pretendard Medium"/>
                <a:cs typeface="Pretendard Medium"/>
              </a:rPr>
              <a:t>을 이용한</a:t>
            </a:r>
            <a:endParaRPr lang="ko-KR" altLang="en-US" sz="1100">
              <a:latin typeface="Pretendard Medium"/>
              <a:ea typeface="Pretendard Medium"/>
              <a:cs typeface="Pretendard Medium"/>
            </a:endParaRPr>
          </a:p>
          <a:p>
            <a:pPr lvl="0">
              <a:defRPr/>
            </a:pPr>
            <a:r>
              <a:rPr lang="ko-KR" altLang="en-US" sz="1100">
                <a:latin typeface="Pretendard Medium"/>
                <a:ea typeface="Pretendard Medium"/>
                <a:cs typeface="Pretendard Medium"/>
              </a:rPr>
              <a:t>실시간 데이터 값 통합</a:t>
            </a:r>
            <a:endParaRPr lang="ko-KR" altLang="en-US" sz="1100"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077" name="TextBox 2"/>
          <p:cNvSpPr txBox="1"/>
          <p:nvPr/>
        </p:nvSpPr>
        <p:spPr>
          <a:xfrm>
            <a:off x="6870204" y="5957972"/>
            <a:ext cx="1545362" cy="490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00">
                <a:latin typeface="Pretendard Medium"/>
                <a:ea typeface="Pretendard Medium"/>
                <a:cs typeface="Pretendard Medium"/>
              </a:rPr>
              <a:t>Sensor_data</a:t>
            </a:r>
            <a:r>
              <a:rPr lang="ko-KR" altLang="en-US" sz="1300">
                <a:latin typeface="Pretendard Medium"/>
                <a:ea typeface="Pretendard Medium"/>
                <a:cs typeface="Pretendard Medium"/>
              </a:rPr>
              <a:t> 라는 </a:t>
            </a:r>
            <a:r>
              <a:rPr lang="en-US" altLang="ko-KR" sz="1300">
                <a:latin typeface="Pretendard Medium"/>
                <a:ea typeface="Pretendard Medium"/>
                <a:cs typeface="Pretendard Medium"/>
              </a:rPr>
              <a:t>bucket</a:t>
            </a:r>
            <a:r>
              <a:rPr lang="ko-KR" altLang="en-US" sz="1300">
                <a:latin typeface="Pretendard Medium"/>
                <a:ea typeface="Pretendard Medium"/>
                <a:cs typeface="Pretendard Medium"/>
              </a:rPr>
              <a:t>을 생성</a:t>
            </a:r>
            <a:endParaRPr lang="ko-KR" altLang="en-US" sz="1300">
              <a:latin typeface="Pretendard Medium"/>
              <a:ea typeface="Pretendard Medium"/>
              <a:cs typeface="Pretendard Medium"/>
            </a:endParaRPr>
          </a:p>
        </p:txBody>
      </p:sp>
      <p:sp>
        <p:nvSpPr>
          <p:cNvPr id="1078" name="TextBox 11"/>
          <p:cNvSpPr txBox="1"/>
          <p:nvPr/>
        </p:nvSpPr>
        <p:spPr>
          <a:xfrm>
            <a:off x="10894294" y="5957972"/>
            <a:ext cx="1196502" cy="450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Pretendard Medium"/>
                <a:ea typeface="Pretendard Medium"/>
                <a:cs typeface="Pretendard Medium"/>
              </a:rPr>
              <a:t>센서 데이터값 시각화</a:t>
            </a:r>
            <a:endParaRPr lang="ko-KR" altLang="en-US" sz="1200">
              <a:latin typeface="Pretendard Medium"/>
              <a:ea typeface="Pretendard Medium"/>
              <a:cs typeface="Pretendard Medium"/>
            </a:endParaRPr>
          </a:p>
        </p:txBody>
      </p:sp>
      <p:cxnSp>
        <p:nvCxnSpPr>
          <p:cNvPr id="1079" name="화살표 1078"/>
          <p:cNvCxnSpPr/>
          <p:nvPr/>
        </p:nvCxnSpPr>
        <p:spPr>
          <a:xfrm rot="10800000" flipV="1">
            <a:off x="8097753" y="1392397"/>
            <a:ext cx="1346885" cy="2943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화살표 1079"/>
          <p:cNvCxnSpPr/>
          <p:nvPr/>
        </p:nvCxnSpPr>
        <p:spPr>
          <a:xfrm>
            <a:off x="9390552" y="1392397"/>
            <a:ext cx="1503742" cy="363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1" name="TextBox 11"/>
          <p:cNvSpPr txBox="1"/>
          <p:nvPr/>
        </p:nvSpPr>
        <p:spPr>
          <a:xfrm>
            <a:off x="1512135" y="5427022"/>
            <a:ext cx="2328970" cy="446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latin typeface="Pretendard Medium"/>
                <a:ea typeface="Pretendard Medium"/>
                <a:cs typeface="Pretendard Medium"/>
              </a:rPr>
              <a:t>사용자의 스마트폰으로 작업 환경을 실시간으로 알려줌</a:t>
            </a:r>
            <a:endParaRPr lang="ko-KR" altLang="en-US" sz="1200">
              <a:latin typeface="Pretendard Medium"/>
              <a:ea typeface="Pretendard Medium"/>
              <a:cs typeface="Pretendard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964670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52</ep:Words>
  <ep:PresentationFormat>화면 슬라이드 쇼(4:3)</ep:PresentationFormat>
  <ep:Paragraphs>15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2025-04-04T04:47:09.462</dcterms:created>
  <dc:creator>dhy99</dc:creator>
  <cp:lastModifiedBy>dhy99</cp:lastModifiedBy>
  <dcterms:modified xsi:type="dcterms:W3CDTF">2025-04-04T05:02:08.658</dcterms:modified>
  <cp:revision>7</cp:revision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