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4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56"/>
      </p:cViewPr>
      <p:guideLst>
        <p:guide orient="horz" pos="204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63387"/>
            <a:ext cx="9144000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12764"/>
            <a:ext cx="914400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08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57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45939"/>
            <a:ext cx="2628900" cy="550644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45939"/>
            <a:ext cx="7734300" cy="550644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10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6957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619898"/>
            <a:ext cx="10515600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348304"/>
            <a:ext cx="10515600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>
                    <a:tint val="82000"/>
                  </a:schemeClr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82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82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82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82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82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82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82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10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729695"/>
            <a:ext cx="5181600" cy="4122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729695"/>
            <a:ext cx="5181600" cy="4122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024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45939"/>
            <a:ext cx="10515600" cy="1255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592824"/>
            <a:ext cx="515778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373443"/>
            <a:ext cx="5157787" cy="34909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92824"/>
            <a:ext cx="5183188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3443"/>
            <a:ext cx="5183188" cy="34909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74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4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1609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3176"/>
            <a:ext cx="3932237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35540"/>
            <a:ext cx="6172200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9292"/>
            <a:ext cx="3932237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396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33176"/>
            <a:ext cx="3932237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35540"/>
            <a:ext cx="6172200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949292"/>
            <a:ext cx="3932237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468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45939"/>
            <a:ext cx="10515600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29695"/>
            <a:ext cx="10515600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022348"/>
            <a:ext cx="274320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82C-F552-4A84-BD3E-13FB8B3F3B2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022348"/>
            <a:ext cx="411480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022348"/>
            <a:ext cx="2743200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94616D-E349-4C34-B24B-03E04E638BE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437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4246BF65-DD1B-60E7-94F2-10F7783A6071}"/>
              </a:ext>
            </a:extLst>
          </p:cNvPr>
          <p:cNvSpPr/>
          <p:nvPr/>
        </p:nvSpPr>
        <p:spPr>
          <a:xfrm>
            <a:off x="329515" y="334685"/>
            <a:ext cx="11491782" cy="58282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10C42357-BB2C-028F-4726-44803999D368}"/>
              </a:ext>
            </a:extLst>
          </p:cNvPr>
          <p:cNvSpPr/>
          <p:nvPr/>
        </p:nvSpPr>
        <p:spPr>
          <a:xfrm>
            <a:off x="741405" y="1063733"/>
            <a:ext cx="10668000" cy="47532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7C8E4D-90F1-AA9B-09A3-5D6A37F6E431}"/>
              </a:ext>
            </a:extLst>
          </p:cNvPr>
          <p:cNvSpPr txBox="1"/>
          <p:nvPr/>
        </p:nvSpPr>
        <p:spPr>
          <a:xfrm>
            <a:off x="4436077" y="478847"/>
            <a:ext cx="33198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Hierarchy (Institution)</a:t>
            </a:r>
            <a:endParaRPr lang="en-GB" sz="2400" b="1" dirty="0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DC95CCC9-F7C0-5683-2553-0D390132AA41}"/>
              </a:ext>
            </a:extLst>
          </p:cNvPr>
          <p:cNvSpPr/>
          <p:nvPr/>
        </p:nvSpPr>
        <p:spPr>
          <a:xfrm>
            <a:off x="3660692" y="1158813"/>
            <a:ext cx="900000" cy="90015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D0C7E23C-3963-207C-75E1-1A0B6D4AC7A2}"/>
              </a:ext>
            </a:extLst>
          </p:cNvPr>
          <p:cNvSpPr/>
          <p:nvPr/>
        </p:nvSpPr>
        <p:spPr>
          <a:xfrm>
            <a:off x="9695936" y="4198232"/>
            <a:ext cx="1474573" cy="138807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2AE86AE6-EDCA-E2F8-3110-8B71C41A8E22}"/>
              </a:ext>
            </a:extLst>
          </p:cNvPr>
          <p:cNvSpPr/>
          <p:nvPr/>
        </p:nvSpPr>
        <p:spPr>
          <a:xfrm>
            <a:off x="2201560" y="2145123"/>
            <a:ext cx="2599041" cy="249571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2D849AB3-7E2A-48C3-EE95-9FC2C6D71166}"/>
              </a:ext>
            </a:extLst>
          </p:cNvPr>
          <p:cNvSpPr/>
          <p:nvPr/>
        </p:nvSpPr>
        <p:spPr>
          <a:xfrm>
            <a:off x="7428467" y="2143063"/>
            <a:ext cx="2599041" cy="249571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FA317B1-C6E8-8DC0-5BF0-09C63EA55078}"/>
              </a:ext>
            </a:extLst>
          </p:cNvPr>
          <p:cNvSpPr/>
          <p:nvPr/>
        </p:nvSpPr>
        <p:spPr>
          <a:xfrm>
            <a:off x="4571996" y="4192053"/>
            <a:ext cx="1474573" cy="138807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154086B-6ADA-CF30-CF28-B7BFA6142B10}"/>
              </a:ext>
            </a:extLst>
          </p:cNvPr>
          <p:cNvSpPr/>
          <p:nvPr/>
        </p:nvSpPr>
        <p:spPr>
          <a:xfrm>
            <a:off x="4782955" y="1263074"/>
            <a:ext cx="1474573" cy="1388075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730ABB76-024E-4082-026C-7F85E2224D52}"/>
              </a:ext>
            </a:extLst>
          </p:cNvPr>
          <p:cNvSpPr/>
          <p:nvPr/>
        </p:nvSpPr>
        <p:spPr>
          <a:xfrm>
            <a:off x="997270" y="1994607"/>
            <a:ext cx="900000" cy="90015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A3A46820-3A1D-FEAE-4220-B1356BBA2697}"/>
              </a:ext>
            </a:extLst>
          </p:cNvPr>
          <p:cNvSpPr/>
          <p:nvPr/>
        </p:nvSpPr>
        <p:spPr>
          <a:xfrm>
            <a:off x="1158951" y="4490675"/>
            <a:ext cx="900000" cy="90015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C6DD22DA-92A5-85C1-3545-D4974D4B0B9D}"/>
              </a:ext>
            </a:extLst>
          </p:cNvPr>
          <p:cNvSpPr/>
          <p:nvPr/>
        </p:nvSpPr>
        <p:spPr>
          <a:xfrm>
            <a:off x="6618069" y="4558634"/>
            <a:ext cx="900000" cy="90015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B6D2F7AE-56FF-ACA4-05FD-90F66C25671A}"/>
              </a:ext>
            </a:extLst>
          </p:cNvPr>
          <p:cNvSpPr/>
          <p:nvPr/>
        </p:nvSpPr>
        <p:spPr>
          <a:xfrm>
            <a:off x="10149007" y="1399249"/>
            <a:ext cx="900000" cy="90015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7F04C35E-0060-1C11-8E7C-1A1A14BBE06A}"/>
              </a:ext>
            </a:extLst>
          </p:cNvPr>
          <p:cNvSpPr/>
          <p:nvPr/>
        </p:nvSpPr>
        <p:spPr>
          <a:xfrm>
            <a:off x="6819887" y="1294393"/>
            <a:ext cx="900000" cy="900159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94F8DFC-0C1C-96D1-2FB7-E2D59FEE6B5C}"/>
              </a:ext>
            </a:extLst>
          </p:cNvPr>
          <p:cNvSpPr txBox="1"/>
          <p:nvPr/>
        </p:nvSpPr>
        <p:spPr>
          <a:xfrm>
            <a:off x="4954269" y="1773730"/>
            <a:ext cx="11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Institution</a:t>
            </a:r>
            <a:endParaRPr lang="en-GB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E315865-7D65-A088-F489-6659F0F298B5}"/>
              </a:ext>
            </a:extLst>
          </p:cNvPr>
          <p:cNvSpPr txBox="1"/>
          <p:nvPr/>
        </p:nvSpPr>
        <p:spPr>
          <a:xfrm>
            <a:off x="9832103" y="4709578"/>
            <a:ext cx="11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Institution</a:t>
            </a:r>
            <a:endParaRPr lang="en-GB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1DE87C4-EB12-DDA0-29B0-DC8006DDA4B5}"/>
              </a:ext>
            </a:extLst>
          </p:cNvPr>
          <p:cNvSpPr txBox="1"/>
          <p:nvPr/>
        </p:nvSpPr>
        <p:spPr>
          <a:xfrm>
            <a:off x="4714865" y="4701423"/>
            <a:ext cx="11888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Institution</a:t>
            </a:r>
            <a:endParaRPr lang="en-GB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5F74245-F64E-8A69-53D0-ACF9F09281CC}"/>
              </a:ext>
            </a:extLst>
          </p:cNvPr>
          <p:cNvSpPr txBox="1"/>
          <p:nvPr/>
        </p:nvSpPr>
        <p:spPr>
          <a:xfrm>
            <a:off x="961875" y="2290797"/>
            <a:ext cx="9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Institution</a:t>
            </a:r>
            <a:endParaRPr lang="en-GB" sz="14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26A034AB-D7F4-734C-4572-68462591A6B8}"/>
              </a:ext>
            </a:extLst>
          </p:cNvPr>
          <p:cNvSpPr txBox="1"/>
          <p:nvPr/>
        </p:nvSpPr>
        <p:spPr>
          <a:xfrm>
            <a:off x="3625297" y="1455003"/>
            <a:ext cx="9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Institution</a:t>
            </a:r>
            <a:endParaRPr lang="en-GB" sz="1400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BAD2245-F55A-0057-460C-5AD9F3966C96}"/>
              </a:ext>
            </a:extLst>
          </p:cNvPr>
          <p:cNvSpPr txBox="1"/>
          <p:nvPr/>
        </p:nvSpPr>
        <p:spPr>
          <a:xfrm>
            <a:off x="1131794" y="4786865"/>
            <a:ext cx="9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Institution</a:t>
            </a:r>
            <a:endParaRPr lang="en-GB" sz="1400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F839D579-C2F0-F7E3-9DDC-00314F74678B}"/>
              </a:ext>
            </a:extLst>
          </p:cNvPr>
          <p:cNvSpPr txBox="1"/>
          <p:nvPr/>
        </p:nvSpPr>
        <p:spPr>
          <a:xfrm>
            <a:off x="6784492" y="1586434"/>
            <a:ext cx="9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Institution</a:t>
            </a:r>
            <a:endParaRPr lang="en-GB" sz="14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64A35D1D-F37A-DC0B-ED9B-3B987A9DF5D5}"/>
              </a:ext>
            </a:extLst>
          </p:cNvPr>
          <p:cNvSpPr txBox="1"/>
          <p:nvPr/>
        </p:nvSpPr>
        <p:spPr>
          <a:xfrm>
            <a:off x="10113612" y="1695439"/>
            <a:ext cx="9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Institution</a:t>
            </a:r>
            <a:endParaRPr lang="en-GB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26D209-2594-C34F-689E-AF02D135306A}"/>
              </a:ext>
            </a:extLst>
          </p:cNvPr>
          <p:cNvSpPr txBox="1"/>
          <p:nvPr/>
        </p:nvSpPr>
        <p:spPr>
          <a:xfrm>
            <a:off x="6582674" y="4854824"/>
            <a:ext cx="97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Institution</a:t>
            </a:r>
            <a:endParaRPr lang="en-GB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0A7ADD77-8E45-7EA8-75CF-CFC305D5CBFE}"/>
              </a:ext>
            </a:extLst>
          </p:cNvPr>
          <p:cNvSpPr txBox="1"/>
          <p:nvPr/>
        </p:nvSpPr>
        <p:spPr>
          <a:xfrm>
            <a:off x="2763794" y="2450241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Company A</a:t>
            </a:r>
            <a:endParaRPr lang="en-GB" b="1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7B6DE31-A66A-1A1F-8309-BEE6030D0C84}"/>
              </a:ext>
            </a:extLst>
          </p:cNvPr>
          <p:cNvSpPr txBox="1"/>
          <p:nvPr/>
        </p:nvSpPr>
        <p:spPr>
          <a:xfrm>
            <a:off x="7990701" y="2450241"/>
            <a:ext cx="1474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Company B</a:t>
            </a:r>
            <a:endParaRPr lang="en-GB" b="1" dirty="0"/>
          </a:p>
        </p:txBody>
      </p:sp>
      <p:sp>
        <p:nvSpPr>
          <p:cNvPr id="54" name="Textfeld 53">
            <a:extLst>
              <a:ext uri="{FF2B5EF4-FFF2-40B4-BE49-F238E27FC236}">
                <a16:creationId xmlns:a16="http://schemas.microsoft.com/office/drawing/2014/main" id="{5B0630C9-7115-69B7-1629-23F7A589AE1E}"/>
              </a:ext>
            </a:extLst>
          </p:cNvPr>
          <p:cNvSpPr txBox="1"/>
          <p:nvPr/>
        </p:nvSpPr>
        <p:spPr>
          <a:xfrm>
            <a:off x="2705681" y="3128682"/>
            <a:ext cx="1590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internal transaction costs</a:t>
            </a:r>
            <a:endParaRPr lang="en-GB" sz="1400" b="1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27277F6C-3D23-AEEF-3AA6-E300B711C434}"/>
              </a:ext>
            </a:extLst>
          </p:cNvPr>
          <p:cNvSpPr txBox="1"/>
          <p:nvPr/>
        </p:nvSpPr>
        <p:spPr>
          <a:xfrm>
            <a:off x="7931903" y="3126752"/>
            <a:ext cx="15907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internal transaction costs</a:t>
            </a:r>
            <a:endParaRPr lang="en-GB" sz="1400" b="1" dirty="0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BC1D8912-9061-6E5E-6973-C8636531791C}"/>
              </a:ext>
            </a:extLst>
          </p:cNvPr>
          <p:cNvSpPr/>
          <p:nvPr/>
        </p:nvSpPr>
        <p:spPr>
          <a:xfrm>
            <a:off x="2695523" y="2837100"/>
            <a:ext cx="1590796" cy="12808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9DF8A6CA-455B-7562-45FC-D31DBAAB43E8}"/>
              </a:ext>
            </a:extLst>
          </p:cNvPr>
          <p:cNvSpPr/>
          <p:nvPr/>
        </p:nvSpPr>
        <p:spPr>
          <a:xfrm>
            <a:off x="2537254" y="3257057"/>
            <a:ext cx="387178" cy="4083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1DC564C6-F270-BFF2-506D-C0EB3ABDF224}"/>
              </a:ext>
            </a:extLst>
          </p:cNvPr>
          <p:cNvSpPr/>
          <p:nvPr/>
        </p:nvSpPr>
        <p:spPr>
          <a:xfrm>
            <a:off x="4041749" y="3233576"/>
            <a:ext cx="387178" cy="4083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C6FD8561-58A6-DAF4-8753-BDFAE5CC9902}"/>
              </a:ext>
            </a:extLst>
          </p:cNvPr>
          <p:cNvSpPr/>
          <p:nvPr/>
        </p:nvSpPr>
        <p:spPr>
          <a:xfrm>
            <a:off x="7923341" y="2838985"/>
            <a:ext cx="1590796" cy="128081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085ED0D2-E2DB-57D6-1412-D8DCE611B8B5}"/>
              </a:ext>
            </a:extLst>
          </p:cNvPr>
          <p:cNvSpPr/>
          <p:nvPr/>
        </p:nvSpPr>
        <p:spPr>
          <a:xfrm>
            <a:off x="7765072" y="3258942"/>
            <a:ext cx="387178" cy="4083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3859516D-CF0D-9AB0-45D8-A165C8450965}"/>
              </a:ext>
            </a:extLst>
          </p:cNvPr>
          <p:cNvSpPr/>
          <p:nvPr/>
        </p:nvSpPr>
        <p:spPr>
          <a:xfrm>
            <a:off x="9269567" y="3235461"/>
            <a:ext cx="387178" cy="4083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Gleichschenkliges Dreieck 63">
            <a:extLst>
              <a:ext uri="{FF2B5EF4-FFF2-40B4-BE49-F238E27FC236}">
                <a16:creationId xmlns:a16="http://schemas.microsoft.com/office/drawing/2014/main" id="{B0D135C6-E31C-E335-30F4-B87BA127789A}"/>
              </a:ext>
            </a:extLst>
          </p:cNvPr>
          <p:cNvSpPr/>
          <p:nvPr/>
        </p:nvSpPr>
        <p:spPr>
          <a:xfrm rot="11241896">
            <a:off x="2642670" y="3210202"/>
            <a:ext cx="230660" cy="222323"/>
          </a:xfrm>
          <a:prstGeom prst="triangle">
            <a:avLst/>
          </a:prstGeom>
          <a:ln cap="rnd"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5" name="Gleichschenkliges Dreieck 64">
            <a:extLst>
              <a:ext uri="{FF2B5EF4-FFF2-40B4-BE49-F238E27FC236}">
                <a16:creationId xmlns:a16="http://schemas.microsoft.com/office/drawing/2014/main" id="{AD48E24A-ADB0-2B6B-5A86-AAFEB00B025B}"/>
              </a:ext>
            </a:extLst>
          </p:cNvPr>
          <p:cNvSpPr/>
          <p:nvPr/>
        </p:nvSpPr>
        <p:spPr>
          <a:xfrm rot="10800000" flipV="1">
            <a:off x="4124362" y="3423275"/>
            <a:ext cx="230660" cy="222323"/>
          </a:xfrm>
          <a:prstGeom prst="triangle">
            <a:avLst/>
          </a:prstGeom>
          <a:ln cap="rnd"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6" name="Gleichschenkliges Dreieck 65">
            <a:extLst>
              <a:ext uri="{FF2B5EF4-FFF2-40B4-BE49-F238E27FC236}">
                <a16:creationId xmlns:a16="http://schemas.microsoft.com/office/drawing/2014/main" id="{0681C6D6-E291-BB0D-E29E-412BBE7FAA7D}"/>
              </a:ext>
            </a:extLst>
          </p:cNvPr>
          <p:cNvSpPr/>
          <p:nvPr/>
        </p:nvSpPr>
        <p:spPr>
          <a:xfrm rot="11241896">
            <a:off x="7875369" y="3223485"/>
            <a:ext cx="230660" cy="222323"/>
          </a:xfrm>
          <a:prstGeom prst="triangle">
            <a:avLst/>
          </a:prstGeom>
          <a:ln cap="rnd"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7" name="Gleichschenkliges Dreieck 66">
            <a:extLst>
              <a:ext uri="{FF2B5EF4-FFF2-40B4-BE49-F238E27FC236}">
                <a16:creationId xmlns:a16="http://schemas.microsoft.com/office/drawing/2014/main" id="{5922CE46-BC27-A930-E6EB-9BF914BBB535}"/>
              </a:ext>
            </a:extLst>
          </p:cNvPr>
          <p:cNvSpPr/>
          <p:nvPr/>
        </p:nvSpPr>
        <p:spPr>
          <a:xfrm rot="10800000" flipV="1">
            <a:off x="9356058" y="3431115"/>
            <a:ext cx="230660" cy="222323"/>
          </a:xfrm>
          <a:prstGeom prst="triangle">
            <a:avLst/>
          </a:prstGeom>
          <a:ln cap="rnd"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92E760C6-87A6-180E-897F-F2445E3E6DE9}"/>
              </a:ext>
            </a:extLst>
          </p:cNvPr>
          <p:cNvSpPr/>
          <p:nvPr/>
        </p:nvSpPr>
        <p:spPr>
          <a:xfrm>
            <a:off x="4935288" y="2804321"/>
            <a:ext cx="2359133" cy="1206617"/>
          </a:xfrm>
          <a:prstGeom prst="ellipse">
            <a:avLst/>
          </a:prstGeom>
          <a:noFill/>
          <a:ln w="47625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C545C3FF-8646-FB5C-6C37-DF9D306F6842}"/>
              </a:ext>
            </a:extLst>
          </p:cNvPr>
          <p:cNvSpPr/>
          <p:nvPr/>
        </p:nvSpPr>
        <p:spPr>
          <a:xfrm>
            <a:off x="4841312" y="3205382"/>
            <a:ext cx="387101" cy="319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79054C44-9AA1-5C6C-B3CA-A04C7CFEEACA}"/>
              </a:ext>
            </a:extLst>
          </p:cNvPr>
          <p:cNvSpPr/>
          <p:nvPr/>
        </p:nvSpPr>
        <p:spPr>
          <a:xfrm>
            <a:off x="7005394" y="3256851"/>
            <a:ext cx="387101" cy="31963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Gleichschenkliges Dreieck 70">
            <a:extLst>
              <a:ext uri="{FF2B5EF4-FFF2-40B4-BE49-F238E27FC236}">
                <a16:creationId xmlns:a16="http://schemas.microsoft.com/office/drawing/2014/main" id="{8A94088F-988D-084D-F8B0-059A6D1D4F8A}"/>
              </a:ext>
            </a:extLst>
          </p:cNvPr>
          <p:cNvSpPr/>
          <p:nvPr/>
        </p:nvSpPr>
        <p:spPr>
          <a:xfrm rot="13766943">
            <a:off x="4918799" y="3047128"/>
            <a:ext cx="230660" cy="22232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Gleichschenkliges Dreieck 71">
            <a:extLst>
              <a:ext uri="{FF2B5EF4-FFF2-40B4-BE49-F238E27FC236}">
                <a16:creationId xmlns:a16="http://schemas.microsoft.com/office/drawing/2014/main" id="{6D9C2F01-4F95-F59D-DAD4-D89CBC14CEE5}"/>
              </a:ext>
            </a:extLst>
          </p:cNvPr>
          <p:cNvSpPr/>
          <p:nvPr/>
        </p:nvSpPr>
        <p:spPr>
          <a:xfrm rot="13766943" flipH="1" flipV="1">
            <a:off x="7147792" y="3477167"/>
            <a:ext cx="230660" cy="222323"/>
          </a:xfrm>
          <a:prstGeom prst="triangle">
            <a:avLst/>
          </a:prstGeom>
          <a:solidFill>
            <a:schemeClr val="accent2">
              <a:lumMod val="20000"/>
              <a:lumOff val="80000"/>
            </a:schemeClr>
          </a:solidFill>
          <a:ln cap="rnd">
            <a:noFill/>
            <a:round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3" name="Textfeld 72">
            <a:extLst>
              <a:ext uri="{FF2B5EF4-FFF2-40B4-BE49-F238E27FC236}">
                <a16:creationId xmlns:a16="http://schemas.microsoft.com/office/drawing/2014/main" id="{3A0C62C7-DBB4-322F-405D-EF43D25390E3}"/>
              </a:ext>
            </a:extLst>
          </p:cNvPr>
          <p:cNvSpPr txBox="1"/>
          <p:nvPr/>
        </p:nvSpPr>
        <p:spPr>
          <a:xfrm>
            <a:off x="5285003" y="2951901"/>
            <a:ext cx="1665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external transaction costs</a:t>
            </a:r>
            <a:endParaRPr lang="en-GB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0FA1E9A4-C248-3639-BAB8-AF64925B1ACB}"/>
              </a:ext>
            </a:extLst>
          </p:cNvPr>
          <p:cNvSpPr txBox="1"/>
          <p:nvPr/>
        </p:nvSpPr>
        <p:spPr>
          <a:xfrm>
            <a:off x="1216924" y="1262010"/>
            <a:ext cx="1258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bg2"/>
                </a:solidFill>
              </a:rPr>
              <a:t>Market</a:t>
            </a:r>
            <a:endParaRPr lang="en-GB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824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27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2025-04-08T10:33:49Z</dcterms:created>
  <dcterms:modified xsi:type="dcterms:W3CDTF">2025-05-02T06:40:23Z</dcterms:modified>
</cp:coreProperties>
</file>