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4681B-9FA0-9201-49FE-D9EFDF428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975BF-6B83-6CBE-FDC6-09CA59C3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C0BB4-FC49-07C6-447E-949C8A80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CEF60-C60B-AF58-4EC0-BB2925D7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70EFB-8023-262D-4A70-66635D87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6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77239-DD57-2FDB-C9B8-D420B474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3CA08-E3FD-DD19-4188-1175F275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CC970-2846-325E-E4AE-ACBE602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9AC26E-8038-BB90-D745-224F2B50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6185E-A3E4-7C98-336B-C188C0BB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3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456F15-9AD9-A8DA-8041-56B9A671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79973E-B5A9-C31A-DBE4-918AFAF84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5ACC5-D74E-895F-E960-959834F1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F121E-09AC-DB51-1938-E9768043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FD20DE-448F-2925-6B99-953F7376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6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C1B67-836C-9EB9-50F5-EA495C7B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1D96D-7B19-FB2D-2840-1CD623A2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22888-90C3-C350-E114-656C5D15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BA517F-0468-931C-A08C-076D6845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E20C20-BE0B-3F74-24BD-730CA824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1067D-4448-CED6-4D90-33B4EE07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4E7FB-11F6-7354-EE23-3B85EDB3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F1BE1-ACC1-A17C-4F5F-794F0F4C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B1250-2CE2-73DC-6D0C-3A0D7D09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A3E3E-1A8A-368B-59E7-D468E606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3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D180-F9AF-F286-F724-4904D988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DB4FF-AF5D-27FA-5BD4-4A236887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C40BAF-69FE-3DF0-8119-E7FDC140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171FF-8F01-8519-9FB2-E0742F25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FF5DCD-F1C8-BFE9-A457-E3FA1E2A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AB2C98-6036-1A68-52A2-4815F046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36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05362-C43C-9927-5DA0-00C950DE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F17A3-0A3C-64A2-D218-BD9BFD24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5325C1-AB52-92D8-8B4C-B3C408A1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B6291B-1620-3698-B192-927869A2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CE26DA-8F5B-273F-90CE-4275760E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50C796-D39A-0EC0-8014-7A3156A5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66E018-F1D5-82BA-AAA5-B7FB0638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941D97-AD66-D59A-133D-7206BDDC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EBEB8-363C-7B9D-FEB4-D4254C12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EAB6D4-1628-3DE7-A877-D6509BEE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DC4E16-6842-FEDD-88EB-D327CD07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3BC3C8-BEE1-787E-3C33-CC07CE6D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B4EB45-468A-D1FF-9E50-9F36B085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047B7F-5E09-2814-F893-37CF4927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1EB47E-4D2E-6BB6-4D1F-35BC590B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7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69BB5-0BDD-D360-33E5-91ABAF01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5F018-C6B2-4DDD-1579-3371E7F4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DE84E-CD96-0326-3E38-8FBF6962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5529FE-118F-27C8-3CFA-2F21C0A6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265105-3F66-9BA5-CDCD-7D53FAF4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79AB4A-9B70-C6F6-7690-66B9016E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5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09F09-FE01-466D-E895-6E1F0AB3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A2043F-2598-7A66-AB48-6ECC17AC4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1C6434-FA99-7636-EB36-5E1D3F003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64B251-02CA-CDF3-AE54-E54CC535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BE956-4571-D17A-CFAB-39E4D75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13CA9-9D7A-A739-B238-41911DA7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83B817-83C0-FACC-8FD1-C33ACDF5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99400-789E-3E54-DA4E-E6A3DADF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60DE7-C417-AE7E-E480-4253EEA02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CBDE5-6D9E-4DC2-A56B-94C898979BDC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6B1FB-44F3-FE18-F17D-DFBE30083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CFBCC-82E3-F4F1-8D2F-D8386B9F3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2576-7364-4EE8-92D3-C3E46B5845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0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8CD261D-47DF-DAA3-1318-C7ECB1CC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1749"/>
              </p:ext>
            </p:extLst>
          </p:nvPr>
        </p:nvGraphicFramePr>
        <p:xfrm>
          <a:off x="313038" y="423106"/>
          <a:ext cx="11565924" cy="61769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91697">
                  <a:extLst>
                    <a:ext uri="{9D8B030D-6E8A-4147-A177-3AD203B41FA5}">
                      <a16:colId xmlns:a16="http://schemas.microsoft.com/office/drawing/2014/main" val="3306587263"/>
                    </a:ext>
                  </a:extLst>
                </a:gridCol>
                <a:gridCol w="1664043">
                  <a:extLst>
                    <a:ext uri="{9D8B030D-6E8A-4147-A177-3AD203B41FA5}">
                      <a16:colId xmlns:a16="http://schemas.microsoft.com/office/drawing/2014/main" val="3939569699"/>
                    </a:ext>
                  </a:extLst>
                </a:gridCol>
                <a:gridCol w="2702011">
                  <a:extLst>
                    <a:ext uri="{9D8B030D-6E8A-4147-A177-3AD203B41FA5}">
                      <a16:colId xmlns:a16="http://schemas.microsoft.com/office/drawing/2014/main" val="673124979"/>
                    </a:ext>
                  </a:extLst>
                </a:gridCol>
                <a:gridCol w="3608173">
                  <a:extLst>
                    <a:ext uri="{9D8B030D-6E8A-4147-A177-3AD203B41FA5}">
                      <a16:colId xmlns:a16="http://schemas.microsoft.com/office/drawing/2014/main" val="4289612894"/>
                    </a:ext>
                  </a:extLst>
                </a:gridCol>
              </a:tblGrid>
              <a:tr h="73019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Competency &amp; Ability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% of papers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References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Our Proposition in the Digital Literacy Context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098004"/>
                  </a:ext>
                </a:extLst>
              </a:tr>
              <a:tr h="1494117"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</a:pPr>
                      <a:r>
                        <a:rPr lang="de-DE" b="1" u="sng" dirty="0"/>
                        <a:t>Interdisciplinary / generic awareness and knowledge about technologies: </a:t>
                      </a:r>
                    </a:p>
                    <a:p>
                      <a:pPr algn="l">
                        <a:lnSpc>
                          <a:spcPts val="2160"/>
                        </a:lnSpc>
                      </a:pPr>
                      <a:r>
                        <a:rPr lang="de-DE" sz="1600" dirty="0"/>
                        <a:t>Intergate the appropriate disruptive technologies in the business </a:t>
                      </a:r>
                      <a:br>
                        <a:rPr lang="de-DE" dirty="0"/>
                      </a:br>
                      <a:r>
                        <a:rPr lang="de-DE" sz="1100" i="1" dirty="0"/>
                        <a:t>(Łupicka and Grzybowska 2018).</a:t>
                      </a:r>
                      <a:endParaRPr lang="en-GB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51,3 %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</a:pPr>
                      <a:endParaRPr lang="de-DE" sz="800" dirty="0"/>
                    </a:p>
                    <a:p>
                      <a:pPr algn="l">
                        <a:lnSpc>
                          <a:spcPts val="2160"/>
                        </a:lnSpc>
                      </a:pPr>
                      <a:r>
                        <a:rPr lang="de-DE" dirty="0"/>
                        <a:t>[A1, A2, A4, A5, A8, A9, A10, A11, A12, A13, A14, A15, A21, A24, A25, A29, A32, A33, A36, A37, A39, A42, A43, A44, A46, A47, A48, A50, A54, A56, A57, A58, A60, A61, A65, A68, A70, A72, A76]</a:t>
                      </a:r>
                    </a:p>
                    <a:p>
                      <a:pPr algn="l">
                        <a:lnSpc>
                          <a:spcPts val="2160"/>
                        </a:lnSpc>
                      </a:pP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</a:pPr>
                      <a:r>
                        <a:rPr lang="de-DE" dirty="0"/>
                        <a:t>Understanding the potential of the concepts for business and performance improvements </a:t>
                      </a:r>
                      <a:br>
                        <a:rPr lang="de-DE" dirty="0"/>
                      </a:br>
                      <a:r>
                        <a:rPr lang="de-DE" sz="1600" i="1" dirty="0"/>
                        <a:t>(e.g. Big Data, artifical intelligence, IoT, cloud computing, and so forth) </a:t>
                      </a:r>
                      <a:br>
                        <a:rPr lang="de-DE" sz="1600" i="1" dirty="0"/>
                      </a:br>
                      <a:r>
                        <a:rPr lang="de-DE" dirty="0"/>
                        <a:t>by having generic knowledge of technologies.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918436"/>
                  </a:ext>
                </a:extLst>
              </a:tr>
              <a:tr h="1789854"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</a:pPr>
                      <a:r>
                        <a:rPr lang="de-DE" b="1" u="sng" dirty="0"/>
                        <a:t>Data &amp; Analytical knowledge: </a:t>
                      </a:r>
                      <a:r>
                        <a:rPr lang="de-DE" sz="1600" dirty="0"/>
                        <a:t>Analyzing data for insights and solutions that address business challenges </a:t>
                      </a:r>
                      <a:r>
                        <a:rPr lang="de-DE" sz="1100" i="1" dirty="0"/>
                        <a:t>(Łupicka and Grzybowska 2018).</a:t>
                      </a:r>
                      <a:endParaRPr lang="en-GB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46,1 %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[A1, A4, A6, A7, A12, A13, A14, A15, A16, A17, A18, A19, A20, A25, A26, A28, A31, A32, A33, A34, A39, A42, A43, A47, A50, A54, A62, A65, A66, A67, A68, A70, A71, A72, A76]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</a:pPr>
                      <a:r>
                        <a:rPr lang="de-DE" dirty="0"/>
                        <a:t>Using advanced knowledge of statistics, data visualization, gathering information, articulating, analyzing, solving complex problems, making decisions, and some algorithmic programming.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25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7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1</cp:revision>
  <dcterms:created xsi:type="dcterms:W3CDTF">2025-03-12T08:00:10Z</dcterms:created>
  <dcterms:modified xsi:type="dcterms:W3CDTF">2025-03-12T08:20:21Z</dcterms:modified>
</cp:coreProperties>
</file>