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12275" cy="289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44" y="15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35" y="474146"/>
            <a:ext cx="6984206" cy="1008651"/>
          </a:xfrm>
        </p:spPr>
        <p:txBody>
          <a:bodyPr anchor="b"/>
          <a:lstStyle>
            <a:lvl1pPr algn="ctr">
              <a:defRPr sz="25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1521695"/>
            <a:ext cx="6984206" cy="699483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167" indent="0" algn="ctr">
              <a:buNone/>
              <a:defRPr sz="845"/>
            </a:lvl2pPr>
            <a:lvl3pPr marL="386334" indent="0" algn="ctr">
              <a:buNone/>
              <a:defRPr sz="761"/>
            </a:lvl3pPr>
            <a:lvl4pPr marL="579501" indent="0" algn="ctr">
              <a:buNone/>
              <a:defRPr sz="676"/>
            </a:lvl4pPr>
            <a:lvl5pPr marL="772668" indent="0" algn="ctr">
              <a:buNone/>
              <a:defRPr sz="676"/>
            </a:lvl5pPr>
            <a:lvl6pPr marL="965835" indent="0" algn="ctr">
              <a:buNone/>
              <a:defRPr sz="676"/>
            </a:lvl6pPr>
            <a:lvl7pPr marL="1159002" indent="0" algn="ctr">
              <a:buNone/>
              <a:defRPr sz="676"/>
            </a:lvl7pPr>
            <a:lvl8pPr marL="1352169" indent="0" algn="ctr">
              <a:buNone/>
              <a:defRPr sz="676"/>
            </a:lvl8pPr>
            <a:lvl9pPr marL="1545336" indent="0" algn="ctr">
              <a:buNone/>
              <a:defRPr sz="6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0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5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154248"/>
            <a:ext cx="2007959" cy="2455233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19" y="154248"/>
            <a:ext cx="5907474" cy="245523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3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18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722285"/>
            <a:ext cx="8031837" cy="1205150"/>
          </a:xfrm>
        </p:spPr>
        <p:txBody>
          <a:bodyPr anchor="b"/>
          <a:lstStyle>
            <a:lvl1pPr>
              <a:defRPr sz="25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1938836"/>
            <a:ext cx="8031837" cy="633760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82000"/>
                  </a:schemeClr>
                </a:solidFill>
              </a:defRPr>
            </a:lvl1pPr>
            <a:lvl2pPr marL="193167" indent="0">
              <a:buNone/>
              <a:defRPr sz="845">
                <a:solidFill>
                  <a:schemeClr val="tx1">
                    <a:tint val="82000"/>
                  </a:schemeClr>
                </a:solidFill>
              </a:defRPr>
            </a:lvl2pPr>
            <a:lvl3pPr marL="386334" indent="0">
              <a:buNone/>
              <a:defRPr sz="761">
                <a:solidFill>
                  <a:schemeClr val="tx1">
                    <a:tint val="82000"/>
                  </a:schemeClr>
                </a:solidFill>
              </a:defRPr>
            </a:lvl3pPr>
            <a:lvl4pPr marL="579501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4pPr>
            <a:lvl5pPr marL="772668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5pPr>
            <a:lvl6pPr marL="965835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6pPr>
            <a:lvl7pPr marL="1159002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7pPr>
            <a:lvl8pPr marL="1352169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8pPr>
            <a:lvl9pPr marL="1545336" indent="0">
              <a:buNone/>
              <a:defRPr sz="6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4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771242"/>
            <a:ext cx="3957717" cy="18382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771242"/>
            <a:ext cx="3957717" cy="18382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93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154249"/>
            <a:ext cx="8031837" cy="55998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2" y="710214"/>
            <a:ext cx="3939528" cy="34806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167" indent="0">
              <a:buNone/>
              <a:defRPr sz="845" b="1"/>
            </a:lvl2pPr>
            <a:lvl3pPr marL="386334" indent="0">
              <a:buNone/>
              <a:defRPr sz="761" b="1"/>
            </a:lvl3pPr>
            <a:lvl4pPr marL="579501" indent="0">
              <a:buNone/>
              <a:defRPr sz="676" b="1"/>
            </a:lvl4pPr>
            <a:lvl5pPr marL="772668" indent="0">
              <a:buNone/>
              <a:defRPr sz="676" b="1"/>
            </a:lvl5pPr>
            <a:lvl6pPr marL="965835" indent="0">
              <a:buNone/>
              <a:defRPr sz="676" b="1"/>
            </a:lvl6pPr>
            <a:lvl7pPr marL="1159002" indent="0">
              <a:buNone/>
              <a:defRPr sz="676" b="1"/>
            </a:lvl7pPr>
            <a:lvl8pPr marL="1352169" indent="0">
              <a:buNone/>
              <a:defRPr sz="676" b="1"/>
            </a:lvl8pPr>
            <a:lvl9pPr marL="1545336" indent="0">
              <a:buNone/>
              <a:defRPr sz="6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2" y="1058278"/>
            <a:ext cx="3939528" cy="15565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39" y="710214"/>
            <a:ext cx="3958930" cy="34806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167" indent="0">
              <a:buNone/>
              <a:defRPr sz="845" b="1"/>
            </a:lvl2pPr>
            <a:lvl3pPr marL="386334" indent="0">
              <a:buNone/>
              <a:defRPr sz="761" b="1"/>
            </a:lvl3pPr>
            <a:lvl4pPr marL="579501" indent="0">
              <a:buNone/>
              <a:defRPr sz="676" b="1"/>
            </a:lvl4pPr>
            <a:lvl5pPr marL="772668" indent="0">
              <a:buNone/>
              <a:defRPr sz="676" b="1"/>
            </a:lvl5pPr>
            <a:lvl6pPr marL="965835" indent="0">
              <a:buNone/>
              <a:defRPr sz="676" b="1"/>
            </a:lvl6pPr>
            <a:lvl7pPr marL="1159002" indent="0">
              <a:buNone/>
              <a:defRPr sz="676" b="1"/>
            </a:lvl7pPr>
            <a:lvl8pPr marL="1352169" indent="0">
              <a:buNone/>
              <a:defRPr sz="676" b="1"/>
            </a:lvl8pPr>
            <a:lvl9pPr marL="1545336" indent="0">
              <a:buNone/>
              <a:defRPr sz="6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39" y="1058278"/>
            <a:ext cx="3958930" cy="155656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89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8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74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193146"/>
            <a:ext cx="3003451" cy="676011"/>
          </a:xfrm>
        </p:spPr>
        <p:txBody>
          <a:bodyPr anchor="b"/>
          <a:lstStyle>
            <a:lvl1pPr>
              <a:defRPr sz="1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417142"/>
            <a:ext cx="4714339" cy="2058881"/>
          </a:xfrm>
        </p:spPr>
        <p:txBody>
          <a:bodyPr/>
          <a:lstStyle>
            <a:lvl1pPr>
              <a:defRPr sz="1352"/>
            </a:lvl1pPr>
            <a:lvl2pPr>
              <a:defRPr sz="1183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869156"/>
            <a:ext cx="3003451" cy="1610220"/>
          </a:xfrm>
        </p:spPr>
        <p:txBody>
          <a:bodyPr/>
          <a:lstStyle>
            <a:lvl1pPr marL="0" indent="0">
              <a:buNone/>
              <a:defRPr sz="676"/>
            </a:lvl1pPr>
            <a:lvl2pPr marL="193167" indent="0">
              <a:buNone/>
              <a:defRPr sz="592"/>
            </a:lvl2pPr>
            <a:lvl3pPr marL="386334" indent="0">
              <a:buNone/>
              <a:defRPr sz="507"/>
            </a:lvl3pPr>
            <a:lvl4pPr marL="579501" indent="0">
              <a:buNone/>
              <a:defRPr sz="422"/>
            </a:lvl4pPr>
            <a:lvl5pPr marL="772668" indent="0">
              <a:buNone/>
              <a:defRPr sz="422"/>
            </a:lvl5pPr>
            <a:lvl6pPr marL="965835" indent="0">
              <a:buNone/>
              <a:defRPr sz="422"/>
            </a:lvl6pPr>
            <a:lvl7pPr marL="1159002" indent="0">
              <a:buNone/>
              <a:defRPr sz="422"/>
            </a:lvl7pPr>
            <a:lvl8pPr marL="1352169" indent="0">
              <a:buNone/>
              <a:defRPr sz="422"/>
            </a:lvl8pPr>
            <a:lvl9pPr marL="1545336" indent="0">
              <a:buNone/>
              <a:defRPr sz="4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03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193146"/>
            <a:ext cx="3003451" cy="676011"/>
          </a:xfrm>
        </p:spPr>
        <p:txBody>
          <a:bodyPr anchor="b"/>
          <a:lstStyle>
            <a:lvl1pPr>
              <a:defRPr sz="1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417142"/>
            <a:ext cx="4714339" cy="2058881"/>
          </a:xfrm>
        </p:spPr>
        <p:txBody>
          <a:bodyPr anchor="t"/>
          <a:lstStyle>
            <a:lvl1pPr marL="0" indent="0">
              <a:buNone/>
              <a:defRPr sz="1352"/>
            </a:lvl1pPr>
            <a:lvl2pPr marL="193167" indent="0">
              <a:buNone/>
              <a:defRPr sz="1183"/>
            </a:lvl2pPr>
            <a:lvl3pPr marL="386334" indent="0">
              <a:buNone/>
              <a:defRPr sz="1014"/>
            </a:lvl3pPr>
            <a:lvl4pPr marL="579501" indent="0">
              <a:buNone/>
              <a:defRPr sz="845"/>
            </a:lvl4pPr>
            <a:lvl5pPr marL="772668" indent="0">
              <a:buNone/>
              <a:defRPr sz="845"/>
            </a:lvl5pPr>
            <a:lvl6pPr marL="965835" indent="0">
              <a:buNone/>
              <a:defRPr sz="845"/>
            </a:lvl6pPr>
            <a:lvl7pPr marL="1159002" indent="0">
              <a:buNone/>
              <a:defRPr sz="845"/>
            </a:lvl7pPr>
            <a:lvl8pPr marL="1352169" indent="0">
              <a:buNone/>
              <a:defRPr sz="845"/>
            </a:lvl8pPr>
            <a:lvl9pPr marL="1545336" indent="0">
              <a:buNone/>
              <a:defRPr sz="8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869156"/>
            <a:ext cx="3003451" cy="1610220"/>
          </a:xfrm>
        </p:spPr>
        <p:txBody>
          <a:bodyPr/>
          <a:lstStyle>
            <a:lvl1pPr marL="0" indent="0">
              <a:buNone/>
              <a:defRPr sz="676"/>
            </a:lvl1pPr>
            <a:lvl2pPr marL="193167" indent="0">
              <a:buNone/>
              <a:defRPr sz="592"/>
            </a:lvl2pPr>
            <a:lvl3pPr marL="386334" indent="0">
              <a:buNone/>
              <a:defRPr sz="507"/>
            </a:lvl3pPr>
            <a:lvl4pPr marL="579501" indent="0">
              <a:buNone/>
              <a:defRPr sz="422"/>
            </a:lvl4pPr>
            <a:lvl5pPr marL="772668" indent="0">
              <a:buNone/>
              <a:defRPr sz="422"/>
            </a:lvl5pPr>
            <a:lvl6pPr marL="965835" indent="0">
              <a:buNone/>
              <a:defRPr sz="422"/>
            </a:lvl6pPr>
            <a:lvl7pPr marL="1159002" indent="0">
              <a:buNone/>
              <a:defRPr sz="422"/>
            </a:lvl7pPr>
            <a:lvl8pPr marL="1352169" indent="0">
              <a:buNone/>
              <a:defRPr sz="422"/>
            </a:lvl8pPr>
            <a:lvl9pPr marL="1545336" indent="0">
              <a:buNone/>
              <a:defRPr sz="42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125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154249"/>
            <a:ext cx="8031837" cy="55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771242"/>
            <a:ext cx="8031837" cy="1838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2685264"/>
            <a:ext cx="2095262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73C08-67E6-4853-8B09-38955ADADBD2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2685264"/>
            <a:ext cx="3142893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2685264"/>
            <a:ext cx="2095262" cy="15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2F12C-9BE1-4ED7-911E-0D8E3CDC187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53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6334" rtl="0" eaLnBrk="1" latinLnBrk="0" hangingPunct="1">
        <a:lnSpc>
          <a:spcPct val="90000"/>
        </a:lnSpc>
        <a:spcBef>
          <a:spcPct val="0"/>
        </a:spcBef>
        <a:buNone/>
        <a:defRPr sz="1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584" indent="-96584" algn="l" defTabSz="386334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3" kern="1200">
          <a:solidFill>
            <a:schemeClr val="tx1"/>
          </a:solidFill>
          <a:latin typeface="+mn-lt"/>
          <a:ea typeface="+mn-ea"/>
          <a:cs typeface="+mn-cs"/>
        </a:defRPr>
      </a:lvl1pPr>
      <a:lvl2pPr marL="289751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2918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085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252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419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5586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8753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1920" indent="-96584" algn="l" defTabSz="386334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167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334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501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2668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5835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002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169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algn="l" defTabSz="386334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BA98585-6126-238F-1D99-5CB9C2147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26922"/>
              </p:ext>
            </p:extLst>
          </p:nvPr>
        </p:nvGraphicFramePr>
        <p:xfrm>
          <a:off x="405607" y="340232"/>
          <a:ext cx="8501061" cy="221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3687">
                  <a:extLst>
                    <a:ext uri="{9D8B030D-6E8A-4147-A177-3AD203B41FA5}">
                      <a16:colId xmlns:a16="http://schemas.microsoft.com/office/drawing/2014/main" val="3287882260"/>
                    </a:ext>
                  </a:extLst>
                </a:gridCol>
                <a:gridCol w="2833687">
                  <a:extLst>
                    <a:ext uri="{9D8B030D-6E8A-4147-A177-3AD203B41FA5}">
                      <a16:colId xmlns:a16="http://schemas.microsoft.com/office/drawing/2014/main" val="2217299018"/>
                    </a:ext>
                  </a:extLst>
                </a:gridCol>
                <a:gridCol w="2833687">
                  <a:extLst>
                    <a:ext uri="{9D8B030D-6E8A-4147-A177-3AD203B41FA5}">
                      <a16:colId xmlns:a16="http://schemas.microsoft.com/office/drawing/2014/main" val="2999815559"/>
                    </a:ext>
                  </a:extLst>
                </a:gridCol>
              </a:tblGrid>
              <a:tr h="506824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Table 1</a:t>
                      </a:r>
                      <a:endParaRPr lang="en-GB" sz="2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 New Taxonomy for Star Scientists</a:t>
                      </a:r>
                      <a:endParaRPr lang="en-GB" sz="2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305117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Average 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productivity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High 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productivity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2533"/>
                  </a:ext>
                </a:extLst>
              </a:tr>
              <a:tr h="886941">
                <a:tc>
                  <a:txBody>
                    <a:bodyPr/>
                    <a:lstStyle/>
                    <a:p>
                      <a:pPr algn="l"/>
                      <a:r>
                        <a:rPr lang="de-DE" sz="2400" dirty="0"/>
                        <a:t>High helpfulness 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Average helpfulness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Maven 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Nonstar</a:t>
                      </a:r>
                      <a:endParaRPr lang="en-GB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/>
                        <a:t>All-star 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Lone wolf</a:t>
                      </a:r>
                      <a:endParaRPr lang="en-GB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748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54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Benutzerdefiniert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2025-04-14T09:43:55Z</dcterms:created>
  <dcterms:modified xsi:type="dcterms:W3CDTF">2025-05-02T06:34:54Z</dcterms:modified>
</cp:coreProperties>
</file>