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52138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>
        <p:scale>
          <a:sx n="75" d="100"/>
          <a:sy n="75" d="100"/>
        </p:scale>
        <p:origin x="18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411" y="1240315"/>
            <a:ext cx="9139317" cy="2638519"/>
          </a:xfrm>
        </p:spPr>
        <p:txBody>
          <a:bodyPr anchor="b"/>
          <a:lstStyle>
            <a:lvl1pPr algn="ctr">
              <a:defRPr sz="66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017" y="3980586"/>
            <a:ext cx="8064104" cy="1829770"/>
          </a:xfrm>
        </p:spPr>
        <p:txBody>
          <a:bodyPr/>
          <a:lstStyle>
            <a:lvl1pPr marL="0" indent="0" algn="ctr">
              <a:buNone/>
              <a:defRPr sz="2652"/>
            </a:lvl1pPr>
            <a:lvl2pPr marL="505252" indent="0" algn="ctr">
              <a:buNone/>
              <a:defRPr sz="2210"/>
            </a:lvl2pPr>
            <a:lvl3pPr marL="1010503" indent="0" algn="ctr">
              <a:buNone/>
              <a:defRPr sz="1989"/>
            </a:lvl3pPr>
            <a:lvl4pPr marL="1515755" indent="0" algn="ctr">
              <a:buNone/>
              <a:defRPr sz="1768"/>
            </a:lvl4pPr>
            <a:lvl5pPr marL="2021007" indent="0" algn="ctr">
              <a:buNone/>
              <a:defRPr sz="1768"/>
            </a:lvl5pPr>
            <a:lvl6pPr marL="2526259" indent="0" algn="ctr">
              <a:buNone/>
              <a:defRPr sz="1768"/>
            </a:lvl6pPr>
            <a:lvl7pPr marL="3031510" indent="0" algn="ctr">
              <a:buNone/>
              <a:defRPr sz="1768"/>
            </a:lvl7pPr>
            <a:lvl8pPr marL="3536762" indent="0" algn="ctr">
              <a:buNone/>
              <a:defRPr sz="1768"/>
            </a:lvl8pPr>
            <a:lvl9pPr marL="4042014" indent="0" algn="ctr">
              <a:buNone/>
              <a:defRPr sz="176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83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3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4499" y="403497"/>
            <a:ext cx="2318430" cy="642261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210" y="403497"/>
            <a:ext cx="6820888" cy="642261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10" y="1889420"/>
            <a:ext cx="9273719" cy="3152539"/>
          </a:xfrm>
        </p:spPr>
        <p:txBody>
          <a:bodyPr anchor="b"/>
          <a:lstStyle>
            <a:lvl1pPr>
              <a:defRPr sz="66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610" y="5071783"/>
            <a:ext cx="9273719" cy="1657846"/>
          </a:xfrm>
        </p:spPr>
        <p:txBody>
          <a:bodyPr/>
          <a:lstStyle>
            <a:lvl1pPr marL="0" indent="0">
              <a:buNone/>
              <a:defRPr sz="2652">
                <a:solidFill>
                  <a:schemeClr val="tx1">
                    <a:tint val="82000"/>
                  </a:schemeClr>
                </a:solidFill>
              </a:defRPr>
            </a:lvl1pPr>
            <a:lvl2pPr marL="505252" indent="0">
              <a:buNone/>
              <a:defRPr sz="2210">
                <a:solidFill>
                  <a:schemeClr val="tx1">
                    <a:tint val="82000"/>
                  </a:schemeClr>
                </a:solidFill>
              </a:defRPr>
            </a:lvl2pPr>
            <a:lvl3pPr marL="1010503" indent="0">
              <a:buNone/>
              <a:defRPr sz="1989">
                <a:solidFill>
                  <a:schemeClr val="tx1">
                    <a:tint val="82000"/>
                  </a:schemeClr>
                </a:solidFill>
              </a:defRPr>
            </a:lvl3pPr>
            <a:lvl4pPr marL="1515755" indent="0">
              <a:buNone/>
              <a:defRPr sz="1768">
                <a:solidFill>
                  <a:schemeClr val="tx1">
                    <a:tint val="82000"/>
                  </a:schemeClr>
                </a:solidFill>
              </a:defRPr>
            </a:lvl4pPr>
            <a:lvl5pPr marL="2021007" indent="0">
              <a:buNone/>
              <a:defRPr sz="1768">
                <a:solidFill>
                  <a:schemeClr val="tx1">
                    <a:tint val="82000"/>
                  </a:schemeClr>
                </a:solidFill>
              </a:defRPr>
            </a:lvl5pPr>
            <a:lvl6pPr marL="2526259" indent="0">
              <a:buNone/>
              <a:defRPr sz="1768">
                <a:solidFill>
                  <a:schemeClr val="tx1">
                    <a:tint val="82000"/>
                  </a:schemeClr>
                </a:solidFill>
              </a:defRPr>
            </a:lvl6pPr>
            <a:lvl7pPr marL="3031510" indent="0">
              <a:buNone/>
              <a:defRPr sz="1768">
                <a:solidFill>
                  <a:schemeClr val="tx1">
                    <a:tint val="82000"/>
                  </a:schemeClr>
                </a:solidFill>
              </a:defRPr>
            </a:lvl7pPr>
            <a:lvl8pPr marL="3536762" indent="0">
              <a:buNone/>
              <a:defRPr sz="1768">
                <a:solidFill>
                  <a:schemeClr val="tx1">
                    <a:tint val="82000"/>
                  </a:schemeClr>
                </a:solidFill>
              </a:defRPr>
            </a:lvl8pPr>
            <a:lvl9pPr marL="4042014" indent="0">
              <a:buNone/>
              <a:defRPr sz="17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209" y="2017485"/>
            <a:ext cx="4569659" cy="4808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3270" y="2017485"/>
            <a:ext cx="4569659" cy="4808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3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10" y="403499"/>
            <a:ext cx="9273719" cy="146487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11" y="1857841"/>
            <a:ext cx="4548658" cy="910499"/>
          </a:xfrm>
        </p:spPr>
        <p:txBody>
          <a:bodyPr anchor="b"/>
          <a:lstStyle>
            <a:lvl1pPr marL="0" indent="0">
              <a:buNone/>
              <a:defRPr sz="2652" b="1"/>
            </a:lvl1pPr>
            <a:lvl2pPr marL="505252" indent="0">
              <a:buNone/>
              <a:defRPr sz="2210" b="1"/>
            </a:lvl2pPr>
            <a:lvl3pPr marL="1010503" indent="0">
              <a:buNone/>
              <a:defRPr sz="1989" b="1"/>
            </a:lvl3pPr>
            <a:lvl4pPr marL="1515755" indent="0">
              <a:buNone/>
              <a:defRPr sz="1768" b="1"/>
            </a:lvl4pPr>
            <a:lvl5pPr marL="2021007" indent="0">
              <a:buNone/>
              <a:defRPr sz="1768" b="1"/>
            </a:lvl5pPr>
            <a:lvl6pPr marL="2526259" indent="0">
              <a:buNone/>
              <a:defRPr sz="1768" b="1"/>
            </a:lvl6pPr>
            <a:lvl7pPr marL="3031510" indent="0">
              <a:buNone/>
              <a:defRPr sz="1768" b="1"/>
            </a:lvl7pPr>
            <a:lvl8pPr marL="3536762" indent="0">
              <a:buNone/>
              <a:defRPr sz="1768" b="1"/>
            </a:lvl8pPr>
            <a:lvl9pPr marL="4042014" indent="0">
              <a:buNone/>
              <a:defRPr sz="176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11" y="2768340"/>
            <a:ext cx="4548658" cy="4071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71" y="1857841"/>
            <a:ext cx="4571059" cy="910499"/>
          </a:xfrm>
        </p:spPr>
        <p:txBody>
          <a:bodyPr anchor="b"/>
          <a:lstStyle>
            <a:lvl1pPr marL="0" indent="0">
              <a:buNone/>
              <a:defRPr sz="2652" b="1"/>
            </a:lvl1pPr>
            <a:lvl2pPr marL="505252" indent="0">
              <a:buNone/>
              <a:defRPr sz="2210" b="1"/>
            </a:lvl2pPr>
            <a:lvl3pPr marL="1010503" indent="0">
              <a:buNone/>
              <a:defRPr sz="1989" b="1"/>
            </a:lvl3pPr>
            <a:lvl4pPr marL="1515755" indent="0">
              <a:buNone/>
              <a:defRPr sz="1768" b="1"/>
            </a:lvl4pPr>
            <a:lvl5pPr marL="2021007" indent="0">
              <a:buNone/>
              <a:defRPr sz="1768" b="1"/>
            </a:lvl5pPr>
            <a:lvl6pPr marL="2526259" indent="0">
              <a:buNone/>
              <a:defRPr sz="1768" b="1"/>
            </a:lvl6pPr>
            <a:lvl7pPr marL="3031510" indent="0">
              <a:buNone/>
              <a:defRPr sz="1768" b="1"/>
            </a:lvl7pPr>
            <a:lvl8pPr marL="3536762" indent="0">
              <a:buNone/>
              <a:defRPr sz="1768" b="1"/>
            </a:lvl8pPr>
            <a:lvl9pPr marL="4042014" indent="0">
              <a:buNone/>
              <a:defRPr sz="176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3271" y="2768340"/>
            <a:ext cx="4571059" cy="4071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6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9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10" y="505248"/>
            <a:ext cx="3467844" cy="1768369"/>
          </a:xfrm>
        </p:spPr>
        <p:txBody>
          <a:bodyPr anchor="b"/>
          <a:lstStyle>
            <a:lvl1pPr>
              <a:defRPr sz="353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059" y="1091198"/>
            <a:ext cx="5443270" cy="5385807"/>
          </a:xfrm>
        </p:spPr>
        <p:txBody>
          <a:bodyPr/>
          <a:lstStyle>
            <a:lvl1pPr>
              <a:defRPr sz="3536"/>
            </a:lvl1pPr>
            <a:lvl2pPr>
              <a:defRPr sz="3094"/>
            </a:lvl2pPr>
            <a:lvl3pPr>
              <a:defRPr sz="2652"/>
            </a:lvl3pPr>
            <a:lvl4pPr>
              <a:defRPr sz="2210"/>
            </a:lvl4pPr>
            <a:lvl5pPr>
              <a:defRPr sz="2210"/>
            </a:lvl5pPr>
            <a:lvl6pPr>
              <a:defRPr sz="2210"/>
            </a:lvl6pPr>
            <a:lvl7pPr>
              <a:defRPr sz="2210"/>
            </a:lvl7pPr>
            <a:lvl8pPr>
              <a:defRPr sz="2210"/>
            </a:lvl8pPr>
            <a:lvl9pPr>
              <a:defRPr sz="221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10" y="2273617"/>
            <a:ext cx="3467844" cy="4212158"/>
          </a:xfrm>
        </p:spPr>
        <p:txBody>
          <a:bodyPr/>
          <a:lstStyle>
            <a:lvl1pPr marL="0" indent="0">
              <a:buNone/>
              <a:defRPr sz="1768"/>
            </a:lvl1pPr>
            <a:lvl2pPr marL="505252" indent="0">
              <a:buNone/>
              <a:defRPr sz="1547"/>
            </a:lvl2pPr>
            <a:lvl3pPr marL="1010503" indent="0">
              <a:buNone/>
              <a:defRPr sz="1326"/>
            </a:lvl3pPr>
            <a:lvl4pPr marL="1515755" indent="0">
              <a:buNone/>
              <a:defRPr sz="1105"/>
            </a:lvl4pPr>
            <a:lvl5pPr marL="2021007" indent="0">
              <a:buNone/>
              <a:defRPr sz="1105"/>
            </a:lvl5pPr>
            <a:lvl6pPr marL="2526259" indent="0">
              <a:buNone/>
              <a:defRPr sz="1105"/>
            </a:lvl6pPr>
            <a:lvl7pPr marL="3031510" indent="0">
              <a:buNone/>
              <a:defRPr sz="1105"/>
            </a:lvl7pPr>
            <a:lvl8pPr marL="3536762" indent="0">
              <a:buNone/>
              <a:defRPr sz="1105"/>
            </a:lvl8pPr>
            <a:lvl9pPr marL="4042014" indent="0">
              <a:buNone/>
              <a:defRPr sz="110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98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10" y="505248"/>
            <a:ext cx="3467844" cy="1768369"/>
          </a:xfrm>
        </p:spPr>
        <p:txBody>
          <a:bodyPr anchor="b"/>
          <a:lstStyle>
            <a:lvl1pPr>
              <a:defRPr sz="353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059" y="1091198"/>
            <a:ext cx="5443270" cy="5385807"/>
          </a:xfrm>
        </p:spPr>
        <p:txBody>
          <a:bodyPr anchor="t"/>
          <a:lstStyle>
            <a:lvl1pPr marL="0" indent="0">
              <a:buNone/>
              <a:defRPr sz="3536"/>
            </a:lvl1pPr>
            <a:lvl2pPr marL="505252" indent="0">
              <a:buNone/>
              <a:defRPr sz="3094"/>
            </a:lvl2pPr>
            <a:lvl3pPr marL="1010503" indent="0">
              <a:buNone/>
              <a:defRPr sz="2652"/>
            </a:lvl3pPr>
            <a:lvl4pPr marL="1515755" indent="0">
              <a:buNone/>
              <a:defRPr sz="2210"/>
            </a:lvl4pPr>
            <a:lvl5pPr marL="2021007" indent="0">
              <a:buNone/>
              <a:defRPr sz="2210"/>
            </a:lvl5pPr>
            <a:lvl6pPr marL="2526259" indent="0">
              <a:buNone/>
              <a:defRPr sz="2210"/>
            </a:lvl6pPr>
            <a:lvl7pPr marL="3031510" indent="0">
              <a:buNone/>
              <a:defRPr sz="2210"/>
            </a:lvl7pPr>
            <a:lvl8pPr marL="3536762" indent="0">
              <a:buNone/>
              <a:defRPr sz="2210"/>
            </a:lvl8pPr>
            <a:lvl9pPr marL="4042014" indent="0">
              <a:buNone/>
              <a:defRPr sz="221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10" y="2273617"/>
            <a:ext cx="3467844" cy="4212158"/>
          </a:xfrm>
        </p:spPr>
        <p:txBody>
          <a:bodyPr/>
          <a:lstStyle>
            <a:lvl1pPr marL="0" indent="0">
              <a:buNone/>
              <a:defRPr sz="1768"/>
            </a:lvl1pPr>
            <a:lvl2pPr marL="505252" indent="0">
              <a:buNone/>
              <a:defRPr sz="1547"/>
            </a:lvl2pPr>
            <a:lvl3pPr marL="1010503" indent="0">
              <a:buNone/>
              <a:defRPr sz="1326"/>
            </a:lvl3pPr>
            <a:lvl4pPr marL="1515755" indent="0">
              <a:buNone/>
              <a:defRPr sz="1105"/>
            </a:lvl4pPr>
            <a:lvl5pPr marL="2021007" indent="0">
              <a:buNone/>
              <a:defRPr sz="1105"/>
            </a:lvl5pPr>
            <a:lvl6pPr marL="2526259" indent="0">
              <a:buNone/>
              <a:defRPr sz="1105"/>
            </a:lvl6pPr>
            <a:lvl7pPr marL="3031510" indent="0">
              <a:buNone/>
              <a:defRPr sz="1105"/>
            </a:lvl7pPr>
            <a:lvl8pPr marL="3536762" indent="0">
              <a:buNone/>
              <a:defRPr sz="1105"/>
            </a:lvl8pPr>
            <a:lvl9pPr marL="4042014" indent="0">
              <a:buNone/>
              <a:defRPr sz="110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210" y="403499"/>
            <a:ext cx="9273719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210" y="2017485"/>
            <a:ext cx="9273719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210" y="7024357"/>
            <a:ext cx="2419231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FDE12-84BF-4965-AD0A-97DCF1EED831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646" y="7024357"/>
            <a:ext cx="362884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3697" y="7024357"/>
            <a:ext cx="2419231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65137-E53B-4947-AC19-0E0DD0C74FA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6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10503" rtl="0" eaLnBrk="1" latinLnBrk="0" hangingPunct="1">
        <a:lnSpc>
          <a:spcPct val="90000"/>
        </a:lnSpc>
        <a:spcBef>
          <a:spcPct val="0"/>
        </a:spcBef>
        <a:buNone/>
        <a:defRPr sz="48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626" indent="-252626" algn="l" defTabSz="1010503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4" kern="1200">
          <a:solidFill>
            <a:schemeClr val="tx1"/>
          </a:solidFill>
          <a:latin typeface="+mn-lt"/>
          <a:ea typeface="+mn-ea"/>
          <a:cs typeface="+mn-cs"/>
        </a:defRPr>
      </a:lvl1pPr>
      <a:lvl2pPr marL="757878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29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381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4pPr>
      <a:lvl5pPr marL="2273633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5pPr>
      <a:lvl6pPr marL="2778884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6pPr>
      <a:lvl7pPr marL="3284136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7pPr>
      <a:lvl8pPr marL="3789388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8pPr>
      <a:lvl9pPr marL="4294640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1pPr>
      <a:lvl2pPr marL="505252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2pPr>
      <a:lvl3pPr marL="1010503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3pPr>
      <a:lvl4pPr marL="1515755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4pPr>
      <a:lvl5pPr marL="2021007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5pPr>
      <a:lvl6pPr marL="2526259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6pPr>
      <a:lvl7pPr marL="3031510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7pPr>
      <a:lvl8pPr marL="3536762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8pPr>
      <a:lvl9pPr marL="4042014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398B1BE-AB04-1BC7-EFA7-6B24F484F3F3}"/>
              </a:ext>
            </a:extLst>
          </p:cNvPr>
          <p:cNvSpPr/>
          <p:nvPr/>
        </p:nvSpPr>
        <p:spPr>
          <a:xfrm>
            <a:off x="589434" y="353233"/>
            <a:ext cx="9573275" cy="3169174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78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16E1B3-4182-34AE-242F-1E3FF5F189B8}"/>
              </a:ext>
            </a:extLst>
          </p:cNvPr>
          <p:cNvSpPr txBox="1"/>
          <p:nvPr/>
        </p:nvSpPr>
        <p:spPr>
          <a:xfrm>
            <a:off x="4384938" y="414701"/>
            <a:ext cx="1982267" cy="427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78" b="1" dirty="0"/>
              <a:t>Moderators</a:t>
            </a:r>
            <a:endParaRPr lang="en-GB" sz="2178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2D392E-ED50-5C83-D357-C949B3EB39D5}"/>
              </a:ext>
            </a:extLst>
          </p:cNvPr>
          <p:cNvSpPr txBox="1"/>
          <p:nvPr/>
        </p:nvSpPr>
        <p:spPr>
          <a:xfrm>
            <a:off x="961549" y="1028135"/>
            <a:ext cx="3827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Group Contextual Characteristics</a:t>
            </a:r>
          </a:p>
          <a:p>
            <a:pPr marL="342900" indent="-342900">
              <a:buAutoNum type="arabicPeriod"/>
            </a:pPr>
            <a:r>
              <a:rPr lang="de-DE" dirty="0"/>
              <a:t>Co-</a:t>
            </a:r>
            <a:r>
              <a:rPr lang="de-DE" dirty="0" err="1"/>
              <a:t>occurrence</a:t>
            </a:r>
            <a:r>
              <a:rPr lang="de-DE" dirty="0"/>
              <a:t> of conflict types</a:t>
            </a:r>
          </a:p>
          <a:p>
            <a:pPr marL="342900" indent="-342900">
              <a:buAutoNum type="arabicPeriod"/>
            </a:pPr>
            <a:r>
              <a:rPr lang="de-DE" dirty="0"/>
              <a:t>Task type</a:t>
            </a:r>
          </a:p>
          <a:p>
            <a:pPr marL="342900" indent="-342900">
              <a:buAutoNum type="arabicPeriod"/>
            </a:pPr>
            <a:r>
              <a:rPr lang="de-DE" dirty="0"/>
              <a:t>Organizational level</a:t>
            </a:r>
          </a:p>
          <a:p>
            <a:pPr marL="342900" indent="-342900">
              <a:buAutoNum type="arabicPeriod"/>
            </a:pPr>
            <a:r>
              <a:rPr lang="de-DE" dirty="0"/>
              <a:t>Cultural context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A3830B4-9DC9-BB3A-2A9A-C8AD5E264525}"/>
              </a:ext>
            </a:extLst>
          </p:cNvPr>
          <p:cNvSpPr txBox="1"/>
          <p:nvPr/>
        </p:nvSpPr>
        <p:spPr>
          <a:xfrm>
            <a:off x="5520849" y="1028135"/>
            <a:ext cx="4564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Methodological Characteristics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de-DE" dirty="0"/>
              <a:t>Average level of intragroup conflict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de-DE" dirty="0"/>
              <a:t>Setting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de-DE" dirty="0"/>
              <a:t>Subjects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de-DE" dirty="0"/>
              <a:t>Conflict scale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de-DE" dirty="0"/>
              <a:t>Operationalization of group performance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de-DE" dirty="0"/>
              <a:t>Measurement of performance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de-DE" dirty="0"/>
              <a:t>Publication status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5418A0-530E-5DC4-EFF4-771282B1D84A}"/>
              </a:ext>
            </a:extLst>
          </p:cNvPr>
          <p:cNvSpPr/>
          <p:nvPr/>
        </p:nvSpPr>
        <p:spPr>
          <a:xfrm>
            <a:off x="961549" y="4171907"/>
            <a:ext cx="2679700" cy="736601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78" dirty="0">
                <a:solidFill>
                  <a:schemeClr val="tx1"/>
                </a:solidFill>
              </a:rPr>
              <a:t>Task conflict</a:t>
            </a:r>
            <a:endParaRPr lang="en-GB" sz="2178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B12A5B4-1040-20D5-7A65-C84BAE2927CF}"/>
              </a:ext>
            </a:extLst>
          </p:cNvPr>
          <p:cNvSpPr/>
          <p:nvPr/>
        </p:nvSpPr>
        <p:spPr>
          <a:xfrm>
            <a:off x="961549" y="5353005"/>
            <a:ext cx="2679700" cy="736601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78" dirty="0">
                <a:solidFill>
                  <a:schemeClr val="tx1"/>
                </a:solidFill>
              </a:rPr>
              <a:t>Relationship conflict</a:t>
            </a:r>
            <a:endParaRPr lang="en-GB" sz="2178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68143B2-66E2-EEFC-BF4B-8A8463959AE9}"/>
              </a:ext>
            </a:extLst>
          </p:cNvPr>
          <p:cNvSpPr/>
          <p:nvPr/>
        </p:nvSpPr>
        <p:spPr>
          <a:xfrm>
            <a:off x="961549" y="6534103"/>
            <a:ext cx="2679700" cy="7366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78" dirty="0">
                <a:solidFill>
                  <a:schemeClr val="tx1"/>
                </a:solidFill>
              </a:rPr>
              <a:t>Process conflict</a:t>
            </a:r>
            <a:endParaRPr lang="en-GB" sz="2178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9E7B299-C8C1-A3BB-1D22-BAD68AD2C10E}"/>
              </a:ext>
            </a:extLst>
          </p:cNvPr>
          <p:cNvSpPr/>
          <p:nvPr/>
        </p:nvSpPr>
        <p:spPr>
          <a:xfrm>
            <a:off x="6919121" y="4202069"/>
            <a:ext cx="2857501" cy="1404939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78" b="1" dirty="0">
                <a:solidFill>
                  <a:schemeClr val="tx1"/>
                </a:solidFill>
              </a:rPr>
              <a:t>Proximal Outcomes:</a:t>
            </a:r>
          </a:p>
          <a:p>
            <a:pPr algn="ctr"/>
            <a:r>
              <a:rPr lang="de-DE" sz="2178" dirty="0">
                <a:solidFill>
                  <a:schemeClr val="tx1"/>
                </a:solidFill>
              </a:rPr>
              <a:t>Emergent States</a:t>
            </a:r>
            <a:br>
              <a:rPr lang="de-DE" sz="2178" dirty="0">
                <a:solidFill>
                  <a:schemeClr val="tx1"/>
                </a:solidFill>
              </a:rPr>
            </a:br>
            <a:r>
              <a:rPr lang="de-DE" sz="2178" dirty="0">
                <a:solidFill>
                  <a:schemeClr val="tx1"/>
                </a:solidFill>
              </a:rPr>
              <a:t>Group Viability</a:t>
            </a:r>
            <a:endParaRPr lang="en-GB" sz="2178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29A5A1-1F9D-948E-4B6B-1F7541E5AB16}"/>
              </a:ext>
            </a:extLst>
          </p:cNvPr>
          <p:cNvSpPr/>
          <p:nvPr/>
        </p:nvSpPr>
        <p:spPr>
          <a:xfrm>
            <a:off x="6933090" y="5865765"/>
            <a:ext cx="2857501" cy="1404939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178" b="1" dirty="0">
                <a:solidFill>
                  <a:schemeClr val="tx1"/>
                </a:solidFill>
              </a:rPr>
              <a:t>Distal Outcomes:</a:t>
            </a:r>
          </a:p>
          <a:p>
            <a:pPr algn="ctr"/>
            <a:r>
              <a:rPr lang="de-DE" sz="2178" dirty="0">
                <a:solidFill>
                  <a:schemeClr val="tx1"/>
                </a:solidFill>
              </a:rPr>
              <a:t>Group Performance</a:t>
            </a:r>
            <a:endParaRPr lang="en-GB" sz="2178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B7AC975-B6FC-FB65-B7DC-21977A8DCE31}"/>
              </a:ext>
            </a:extLst>
          </p:cNvPr>
          <p:cNvCxnSpPr>
            <a:cxnSpLocks/>
          </p:cNvCxnSpPr>
          <p:nvPr/>
        </p:nvCxnSpPr>
        <p:spPr>
          <a:xfrm>
            <a:off x="3641249" y="4540205"/>
            <a:ext cx="32778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AEBF98-BE29-5AC6-9DE8-3158ED2B5F15}"/>
              </a:ext>
            </a:extLst>
          </p:cNvPr>
          <p:cNvCxnSpPr>
            <a:cxnSpLocks/>
          </p:cNvCxnSpPr>
          <p:nvPr/>
        </p:nvCxnSpPr>
        <p:spPr>
          <a:xfrm>
            <a:off x="3641249" y="6916900"/>
            <a:ext cx="32778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B3A78E5-49AF-5EE3-56FA-9DE431DB92A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41251" y="4540205"/>
            <a:ext cx="3291839" cy="2028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F8F8E00-EDF2-936B-73A1-BCE4C142D6A1}"/>
              </a:ext>
            </a:extLst>
          </p:cNvPr>
          <p:cNvCxnSpPr>
            <a:cxnSpLocks/>
          </p:cNvCxnSpPr>
          <p:nvPr/>
        </p:nvCxnSpPr>
        <p:spPr>
          <a:xfrm>
            <a:off x="3641251" y="5721305"/>
            <a:ext cx="3291839" cy="10523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B31B95-30B4-2041-1AA0-8721340219B6}"/>
              </a:ext>
            </a:extLst>
          </p:cNvPr>
          <p:cNvCxnSpPr>
            <a:cxnSpLocks/>
          </p:cNvCxnSpPr>
          <p:nvPr/>
        </p:nvCxnSpPr>
        <p:spPr>
          <a:xfrm flipV="1">
            <a:off x="3641249" y="5154794"/>
            <a:ext cx="3277870" cy="1762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8BC2DA3-2B1F-211E-469D-75DDADCFD06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641249" y="4904539"/>
            <a:ext cx="3277870" cy="816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01F0F0C-86B9-4ED9-0186-F19FEC23BF13}"/>
              </a:ext>
            </a:extLst>
          </p:cNvPr>
          <p:cNvCxnSpPr>
            <a:cxnSpLocks/>
          </p:cNvCxnSpPr>
          <p:nvPr/>
        </p:nvCxnSpPr>
        <p:spPr>
          <a:xfrm>
            <a:off x="5369717" y="3519079"/>
            <a:ext cx="0" cy="1021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25E8819-D18B-41B4-75EE-A855DA790C9E}"/>
              </a:ext>
            </a:extLst>
          </p:cNvPr>
          <p:cNvCxnSpPr>
            <a:cxnSpLocks/>
          </p:cNvCxnSpPr>
          <p:nvPr/>
        </p:nvCxnSpPr>
        <p:spPr>
          <a:xfrm>
            <a:off x="5368447" y="4540205"/>
            <a:ext cx="0" cy="752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8E7FD68-F324-6930-992F-A14B42C02DB7}"/>
              </a:ext>
            </a:extLst>
          </p:cNvPr>
          <p:cNvCxnSpPr>
            <a:cxnSpLocks/>
          </p:cNvCxnSpPr>
          <p:nvPr/>
        </p:nvCxnSpPr>
        <p:spPr>
          <a:xfrm flipH="1">
            <a:off x="5368447" y="5278184"/>
            <a:ext cx="1270" cy="321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E8186E2-4CED-57AD-0C70-27545D31D729}"/>
              </a:ext>
            </a:extLst>
          </p:cNvPr>
          <p:cNvCxnSpPr>
            <a:cxnSpLocks/>
          </p:cNvCxnSpPr>
          <p:nvPr/>
        </p:nvCxnSpPr>
        <p:spPr>
          <a:xfrm flipH="1">
            <a:off x="5368447" y="5607006"/>
            <a:ext cx="2540" cy="374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DC380FE-4F13-31BA-B160-50D548EFCF32}"/>
              </a:ext>
            </a:extLst>
          </p:cNvPr>
          <p:cNvCxnSpPr>
            <a:cxnSpLocks/>
          </p:cNvCxnSpPr>
          <p:nvPr/>
        </p:nvCxnSpPr>
        <p:spPr>
          <a:xfrm>
            <a:off x="5369717" y="5981128"/>
            <a:ext cx="0" cy="294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39596F1-EB3E-B193-88EF-6A0ACA957407}"/>
              </a:ext>
            </a:extLst>
          </p:cNvPr>
          <p:cNvCxnSpPr>
            <a:cxnSpLocks/>
          </p:cNvCxnSpPr>
          <p:nvPr/>
        </p:nvCxnSpPr>
        <p:spPr>
          <a:xfrm>
            <a:off x="5368447" y="6274159"/>
            <a:ext cx="0" cy="628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FA9625D8-8374-D801-9A7F-A0450636D85D}"/>
              </a:ext>
            </a:extLst>
          </p:cNvPr>
          <p:cNvSpPr txBox="1"/>
          <p:nvPr/>
        </p:nvSpPr>
        <p:spPr>
          <a:xfrm>
            <a:off x="6219107" y="6576592"/>
            <a:ext cx="2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</a:t>
            </a:r>
            <a:endParaRPr lang="en-GB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7904F3E-FA75-713F-075F-8BFB769282E3}"/>
              </a:ext>
            </a:extLst>
          </p:cNvPr>
          <p:cNvSpPr txBox="1"/>
          <p:nvPr/>
        </p:nvSpPr>
        <p:spPr>
          <a:xfrm>
            <a:off x="6219107" y="6198372"/>
            <a:ext cx="2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</a:t>
            </a:r>
            <a:endParaRPr lang="en-GB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EC40420-D327-BBE5-F88F-FA7D8C3793FA}"/>
              </a:ext>
            </a:extLst>
          </p:cNvPr>
          <p:cNvSpPr txBox="1"/>
          <p:nvPr/>
        </p:nvSpPr>
        <p:spPr>
          <a:xfrm>
            <a:off x="6219107" y="4171905"/>
            <a:ext cx="238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</a:t>
            </a:r>
            <a:endParaRPr lang="en-GB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4CC8416-B2B4-3CC5-B516-E45404C86BF5}"/>
              </a:ext>
            </a:extLst>
          </p:cNvPr>
          <p:cNvSpPr txBox="1"/>
          <p:nvPr/>
        </p:nvSpPr>
        <p:spPr>
          <a:xfrm>
            <a:off x="6137503" y="4676186"/>
            <a:ext cx="40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--</a:t>
            </a:r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06650F1-1F62-E07D-FA9E-E5720081C2EB}"/>
              </a:ext>
            </a:extLst>
          </p:cNvPr>
          <p:cNvSpPr txBox="1"/>
          <p:nvPr/>
        </p:nvSpPr>
        <p:spPr>
          <a:xfrm>
            <a:off x="6137503" y="5128267"/>
            <a:ext cx="40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--</a:t>
            </a:r>
            <a:endParaRPr lang="en-GB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886BCDB-5CD7-09E3-AEEC-849D8C3F3510}"/>
              </a:ext>
            </a:extLst>
          </p:cNvPr>
          <p:cNvSpPr txBox="1"/>
          <p:nvPr/>
        </p:nvSpPr>
        <p:spPr>
          <a:xfrm>
            <a:off x="6059266" y="5694776"/>
            <a:ext cx="55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+/-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26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2025-04-15T08:34:07Z</dcterms:created>
  <dcterms:modified xsi:type="dcterms:W3CDTF">2025-05-02T06:32:22Z</dcterms:modified>
</cp:coreProperties>
</file>