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1639550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91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966" y="1355149"/>
            <a:ext cx="9893618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944" y="4349128"/>
            <a:ext cx="8729663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3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50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29554" y="440855"/>
            <a:ext cx="2509778" cy="70172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219" y="440855"/>
            <a:ext cx="7383840" cy="70172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639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17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157" y="2064352"/>
            <a:ext cx="1003911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157" y="5541353"/>
            <a:ext cx="1003911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82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82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82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721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219" y="2204273"/>
            <a:ext cx="4946809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522" y="2204273"/>
            <a:ext cx="4946809" cy="525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63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35" y="440856"/>
            <a:ext cx="10039112" cy="160049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1737" y="2029849"/>
            <a:ext cx="492407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737" y="3024646"/>
            <a:ext cx="4924074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523" y="2029849"/>
            <a:ext cx="494832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523" y="3024646"/>
            <a:ext cx="4948325" cy="44487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25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97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35" y="552027"/>
            <a:ext cx="375405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8325" y="1192226"/>
            <a:ext cx="5892522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735" y="2484120"/>
            <a:ext cx="375405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69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735" y="552027"/>
            <a:ext cx="3754058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48325" y="1192226"/>
            <a:ext cx="5892522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1735" y="2484120"/>
            <a:ext cx="3754058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0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219" y="440856"/>
            <a:ext cx="1003911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219" y="2204273"/>
            <a:ext cx="1003911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0219" y="7674706"/>
            <a:ext cx="261889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E98FB-0CF2-4DA1-8DFE-9CA2BB5716F3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5601" y="7674706"/>
            <a:ext cx="3928348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0432" y="7674706"/>
            <a:ext cx="261889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836B1A-62D7-42E4-A825-4303EF2FC42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657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A82F541-1C75-66A6-3FF4-49B1987DD797}"/>
              </a:ext>
            </a:extLst>
          </p:cNvPr>
          <p:cNvSpPr/>
          <p:nvPr/>
        </p:nvSpPr>
        <p:spPr>
          <a:xfrm>
            <a:off x="215065" y="3851920"/>
            <a:ext cx="2448828" cy="1013630"/>
          </a:xfrm>
          <a:prstGeom prst="rect">
            <a:avLst/>
          </a:prstGeom>
          <a:solidFill>
            <a:schemeClr val="bg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764" dirty="0">
                <a:solidFill>
                  <a:schemeClr val="tx1"/>
                </a:solidFill>
              </a:rPr>
              <a:t>Telecommuting</a:t>
            </a:r>
          </a:p>
          <a:p>
            <a:pPr algn="ctr"/>
            <a:r>
              <a:rPr lang="de-DE" sz="1764" dirty="0">
                <a:solidFill>
                  <a:schemeClr val="tx1"/>
                </a:solidFill>
              </a:rPr>
              <a:t>(flexible work location)</a:t>
            </a:r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9EFD1FF-F917-4A31-CC63-E5350FBD3A47}"/>
              </a:ext>
            </a:extLst>
          </p:cNvPr>
          <p:cNvSpPr/>
          <p:nvPr/>
        </p:nvSpPr>
        <p:spPr>
          <a:xfrm>
            <a:off x="4277208" y="2193710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DE5DC57-303C-84FE-1188-8A1285FDF69C}"/>
              </a:ext>
            </a:extLst>
          </p:cNvPr>
          <p:cNvSpPr/>
          <p:nvPr/>
        </p:nvSpPr>
        <p:spPr>
          <a:xfrm>
            <a:off x="952066" y="1514211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38B9B74-D634-8E7D-D6B0-EF908CFD68E8}"/>
              </a:ext>
            </a:extLst>
          </p:cNvPr>
          <p:cNvSpPr/>
          <p:nvPr/>
        </p:nvSpPr>
        <p:spPr>
          <a:xfrm>
            <a:off x="4277208" y="3733308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E089900-D8CF-5F6E-2C10-1F077D1DDF2C}"/>
              </a:ext>
            </a:extLst>
          </p:cNvPr>
          <p:cNvSpPr/>
          <p:nvPr/>
        </p:nvSpPr>
        <p:spPr>
          <a:xfrm>
            <a:off x="4277208" y="5269025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0A15EA5-D325-CEC7-E71B-DA94012278F8}"/>
              </a:ext>
            </a:extLst>
          </p:cNvPr>
          <p:cNvSpPr/>
          <p:nvPr/>
        </p:nvSpPr>
        <p:spPr>
          <a:xfrm>
            <a:off x="8719936" y="3827521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9AD13B4C-2129-E8E9-1B5D-3B1AB9225FCA}"/>
              </a:ext>
            </a:extLst>
          </p:cNvPr>
          <p:cNvSpPr/>
          <p:nvPr/>
        </p:nvSpPr>
        <p:spPr>
          <a:xfrm>
            <a:off x="8719936" y="2368938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5F69D3C-9459-D216-A062-2318AA96AE52}"/>
              </a:ext>
            </a:extLst>
          </p:cNvPr>
          <p:cNvSpPr/>
          <p:nvPr/>
        </p:nvSpPr>
        <p:spPr>
          <a:xfrm>
            <a:off x="8719936" y="5286104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314BEC7-079A-C198-2662-7776B8DF47F8}"/>
              </a:ext>
            </a:extLst>
          </p:cNvPr>
          <p:cNvSpPr/>
          <p:nvPr/>
        </p:nvSpPr>
        <p:spPr>
          <a:xfrm>
            <a:off x="8719936" y="6744687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F212155-8BF2-5B99-293E-E57973A71170}"/>
              </a:ext>
            </a:extLst>
          </p:cNvPr>
          <p:cNvSpPr/>
          <p:nvPr/>
        </p:nvSpPr>
        <p:spPr>
          <a:xfrm>
            <a:off x="8719936" y="931355"/>
            <a:ext cx="2288333" cy="1207729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64" dirty="0">
              <a:solidFill>
                <a:schemeClr val="tx1"/>
              </a:solidFill>
            </a:endParaRP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1426034A-1B50-8AE8-8E82-0E456003FA02}"/>
              </a:ext>
            </a:extLst>
          </p:cNvPr>
          <p:cNvCxnSpPr>
            <a:cxnSpLocks/>
          </p:cNvCxnSpPr>
          <p:nvPr/>
        </p:nvCxnSpPr>
        <p:spPr>
          <a:xfrm flipV="1">
            <a:off x="2663900" y="3203436"/>
            <a:ext cx="1764691" cy="11553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74BE0E1-1974-B0D6-E026-42FF818E72DB}"/>
              </a:ext>
            </a:extLst>
          </p:cNvPr>
          <p:cNvCxnSpPr>
            <a:cxnSpLocks/>
          </p:cNvCxnSpPr>
          <p:nvPr/>
        </p:nvCxnSpPr>
        <p:spPr>
          <a:xfrm>
            <a:off x="2663900" y="4363386"/>
            <a:ext cx="1764691" cy="11553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067D73C4-6482-5658-D6F6-EF453A8809AA}"/>
              </a:ext>
            </a:extLst>
          </p:cNvPr>
          <p:cNvCxnSpPr>
            <a:cxnSpLocks/>
          </p:cNvCxnSpPr>
          <p:nvPr/>
        </p:nvCxnSpPr>
        <p:spPr>
          <a:xfrm>
            <a:off x="2685496" y="4358732"/>
            <a:ext cx="14911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0B41092-EC1D-32D2-E7AF-C74EE5DF9E67}"/>
              </a:ext>
            </a:extLst>
          </p:cNvPr>
          <p:cNvCxnSpPr>
            <a:cxnSpLocks/>
          </p:cNvCxnSpPr>
          <p:nvPr/>
        </p:nvCxnSpPr>
        <p:spPr>
          <a:xfrm>
            <a:off x="6565545" y="4337166"/>
            <a:ext cx="14911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3AC1AE9-D63C-1BE3-C045-8E243B761578}"/>
              </a:ext>
            </a:extLst>
          </p:cNvPr>
          <p:cNvCxnSpPr>
            <a:cxnSpLocks/>
          </p:cNvCxnSpPr>
          <p:nvPr/>
        </p:nvCxnSpPr>
        <p:spPr>
          <a:xfrm>
            <a:off x="6565544" y="2795295"/>
            <a:ext cx="14911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68AD14D4-54FA-AC67-EEF3-D5F20A5957C6}"/>
              </a:ext>
            </a:extLst>
          </p:cNvPr>
          <p:cNvCxnSpPr>
            <a:cxnSpLocks/>
          </p:cNvCxnSpPr>
          <p:nvPr/>
        </p:nvCxnSpPr>
        <p:spPr>
          <a:xfrm>
            <a:off x="6565543" y="5860111"/>
            <a:ext cx="149111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501A4B1E-3B6B-C9F0-707A-7E181310C83B}"/>
              </a:ext>
            </a:extLst>
          </p:cNvPr>
          <p:cNvSpPr txBox="1"/>
          <p:nvPr/>
        </p:nvSpPr>
        <p:spPr>
          <a:xfrm>
            <a:off x="4675822" y="2450667"/>
            <a:ext cx="1491111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Perceived Autonomy</a:t>
            </a:r>
            <a:endParaRPr lang="en-GB" sz="1874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A512F2-FF03-6826-9F43-6A31BAA18264}"/>
              </a:ext>
            </a:extLst>
          </p:cNvPr>
          <p:cNvSpPr txBox="1"/>
          <p:nvPr/>
        </p:nvSpPr>
        <p:spPr>
          <a:xfrm>
            <a:off x="4643836" y="3997908"/>
            <a:ext cx="15550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Work-Family Conflict</a:t>
            </a:r>
            <a:endParaRPr lang="en-GB" sz="1874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2AFB3E0-C752-CC8A-499C-F7B8088C8F41}"/>
              </a:ext>
            </a:extLst>
          </p:cNvPr>
          <p:cNvSpPr txBox="1"/>
          <p:nvPr/>
        </p:nvSpPr>
        <p:spPr>
          <a:xfrm>
            <a:off x="4643836" y="5332591"/>
            <a:ext cx="155507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Relationship Quality</a:t>
            </a:r>
            <a:endParaRPr lang="en-GB" sz="1874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2DC30A-5E6E-1D8D-8129-E8329912A84A}"/>
              </a:ext>
            </a:extLst>
          </p:cNvPr>
          <p:cNvSpPr txBox="1"/>
          <p:nvPr/>
        </p:nvSpPr>
        <p:spPr>
          <a:xfrm>
            <a:off x="4870846" y="5930452"/>
            <a:ext cx="1137364" cy="49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23" dirty="0"/>
              <a:t>◦ supervisor</a:t>
            </a:r>
          </a:p>
          <a:p>
            <a:r>
              <a:rPr lang="de-DE" sz="1323" dirty="0"/>
              <a:t>◦ coworker</a:t>
            </a:r>
            <a:endParaRPr lang="en-GB" sz="1323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B27778A-2CF2-80D4-29D4-522731C52CC5}"/>
              </a:ext>
            </a:extLst>
          </p:cNvPr>
          <p:cNvSpPr txBox="1"/>
          <p:nvPr/>
        </p:nvSpPr>
        <p:spPr>
          <a:xfrm>
            <a:off x="9118550" y="1146748"/>
            <a:ext cx="1491111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Job Satisfaction</a:t>
            </a:r>
            <a:endParaRPr lang="en-GB" sz="1874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D0FBC97-3882-5646-7A4B-55E4139CF4B2}"/>
              </a:ext>
            </a:extLst>
          </p:cNvPr>
          <p:cNvSpPr txBox="1"/>
          <p:nvPr/>
        </p:nvSpPr>
        <p:spPr>
          <a:xfrm>
            <a:off x="9129899" y="2777733"/>
            <a:ext cx="1554689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Performance</a:t>
            </a:r>
            <a:endParaRPr lang="en-GB" sz="1874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089E96-E577-E47D-5A16-9E4D5CFF920C}"/>
              </a:ext>
            </a:extLst>
          </p:cNvPr>
          <p:cNvSpPr txBox="1"/>
          <p:nvPr/>
        </p:nvSpPr>
        <p:spPr>
          <a:xfrm>
            <a:off x="8835241" y="4236315"/>
            <a:ext cx="2080410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Turnover Intention</a:t>
            </a:r>
            <a:endParaRPr lang="en-GB" sz="1874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86AAAC-9E27-43BF-0A69-8F7C3EA7BB0B}"/>
              </a:ext>
            </a:extLst>
          </p:cNvPr>
          <p:cNvSpPr txBox="1"/>
          <p:nvPr/>
        </p:nvSpPr>
        <p:spPr>
          <a:xfrm>
            <a:off x="9129903" y="5693623"/>
            <a:ext cx="1491111" cy="38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Role Stress</a:t>
            </a:r>
            <a:endParaRPr lang="en-GB" sz="1874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383857-C933-D8AC-326D-E83DB211EB80}"/>
              </a:ext>
            </a:extLst>
          </p:cNvPr>
          <p:cNvSpPr txBox="1"/>
          <p:nvPr/>
        </p:nvSpPr>
        <p:spPr>
          <a:xfrm>
            <a:off x="8882925" y="7009288"/>
            <a:ext cx="1985052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Perceived Career Prospects</a:t>
            </a:r>
            <a:endParaRPr lang="en-GB" sz="1874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17E1605-DA5B-590D-7CB5-71E17D33FFBA}"/>
              </a:ext>
            </a:extLst>
          </p:cNvPr>
          <p:cNvSpPr txBox="1"/>
          <p:nvPr/>
        </p:nvSpPr>
        <p:spPr>
          <a:xfrm>
            <a:off x="1191066" y="1789500"/>
            <a:ext cx="1810328" cy="669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74" dirty="0"/>
              <a:t>Telecommuting Intensity</a:t>
            </a:r>
            <a:endParaRPr lang="en-GB" sz="1874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2D81BAD-0EB2-E8C6-201A-9693DDCDFBF9}"/>
              </a:ext>
            </a:extLst>
          </p:cNvPr>
          <p:cNvSpPr/>
          <p:nvPr/>
        </p:nvSpPr>
        <p:spPr>
          <a:xfrm>
            <a:off x="8250007" y="774146"/>
            <a:ext cx="3196403" cy="7329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4"/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CDDC253-FE4A-B870-F878-B5785D4F35F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663894" y="4358748"/>
            <a:ext cx="1684460" cy="2844527"/>
          </a:xfrm>
          <a:prstGeom prst="line">
            <a:avLst/>
          </a:prstGeom>
          <a:ln cap="rnd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4A7FC5F-350B-AC7C-97F5-F662333748E0}"/>
              </a:ext>
            </a:extLst>
          </p:cNvPr>
          <p:cNvCxnSpPr>
            <a:cxnSpLocks/>
          </p:cNvCxnSpPr>
          <p:nvPr/>
        </p:nvCxnSpPr>
        <p:spPr>
          <a:xfrm>
            <a:off x="4354384" y="7203260"/>
            <a:ext cx="3702264" cy="0"/>
          </a:xfrm>
          <a:prstGeom prst="straightConnector1">
            <a:avLst/>
          </a:prstGeom>
          <a:ln cap="rnd"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22797F02-4A97-90E6-79B3-302D3350047A}"/>
              </a:ext>
            </a:extLst>
          </p:cNvPr>
          <p:cNvCxnSpPr>
            <a:cxnSpLocks/>
          </p:cNvCxnSpPr>
          <p:nvPr/>
        </p:nvCxnSpPr>
        <p:spPr>
          <a:xfrm>
            <a:off x="2225770" y="2743312"/>
            <a:ext cx="900121" cy="83335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9EDC4327-DE33-B34C-7E02-1CD03F668AD7}"/>
              </a:ext>
            </a:extLst>
          </p:cNvPr>
          <p:cNvSpPr/>
          <p:nvPr/>
        </p:nvSpPr>
        <p:spPr>
          <a:xfrm>
            <a:off x="3074214" y="3571110"/>
            <a:ext cx="491026" cy="157525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84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B4BFE718-5435-3B0E-5B88-BB2CC0C32F85}"/>
              </a:ext>
            </a:extLst>
          </p:cNvPr>
          <p:cNvSpPr txBox="1"/>
          <p:nvPr/>
        </p:nvSpPr>
        <p:spPr>
          <a:xfrm>
            <a:off x="4132633" y="1569723"/>
            <a:ext cx="257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65000"/>
                  </a:schemeClr>
                </a:solidFill>
              </a:rPr>
              <a:t>Psychological Mediators</a:t>
            </a:r>
            <a:endParaRPr lang="en-GB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F43270B-1B2F-ADE7-079D-85551F4052AE}"/>
              </a:ext>
            </a:extLst>
          </p:cNvPr>
          <p:cNvSpPr txBox="1"/>
          <p:nvPr/>
        </p:nvSpPr>
        <p:spPr>
          <a:xfrm>
            <a:off x="973676" y="961040"/>
            <a:ext cx="22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65000"/>
                  </a:schemeClr>
                </a:solidFill>
              </a:rPr>
              <a:t>Structural Moderator</a:t>
            </a:r>
            <a:endParaRPr lang="en-GB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D5442B8-CE2C-F38B-6264-A32C12695DD1}"/>
              </a:ext>
            </a:extLst>
          </p:cNvPr>
          <p:cNvSpPr txBox="1"/>
          <p:nvPr/>
        </p:nvSpPr>
        <p:spPr>
          <a:xfrm>
            <a:off x="8773883" y="298907"/>
            <a:ext cx="226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>
                    <a:lumMod val="65000"/>
                  </a:schemeClr>
                </a:solidFill>
              </a:rPr>
              <a:t>Individual Outcomes</a:t>
            </a:r>
            <a:endParaRPr lang="en-GB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613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2025-04-10T11:13:39Z</dcterms:created>
  <dcterms:modified xsi:type="dcterms:W3CDTF">2025-04-11T06:28:26Z</dcterms:modified>
</cp:coreProperties>
</file>