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137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6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9" autoAdjust="0"/>
    <p:restoredTop sz="94660"/>
  </p:normalViewPr>
  <p:slideViewPr>
    <p:cSldViewPr snapToGrid="0">
      <p:cViewPr>
        <p:scale>
          <a:sx n="100" d="100"/>
          <a:sy n="100" d="100"/>
        </p:scale>
        <p:origin x="1698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04411"/>
            <a:ext cx="7772400" cy="2136681"/>
          </a:xfrm>
        </p:spPr>
        <p:txBody>
          <a:bodyPr anchor="b"/>
          <a:lstStyle>
            <a:lvl1pPr algn="ctr">
              <a:defRPr sz="5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23490"/>
            <a:ext cx="6858000" cy="1481754"/>
          </a:xfrm>
        </p:spPr>
        <p:txBody>
          <a:bodyPr/>
          <a:lstStyle>
            <a:lvl1pPr marL="0" indent="0" algn="ctr">
              <a:buNone/>
              <a:defRPr sz="2148"/>
            </a:lvl1pPr>
            <a:lvl2pPr marL="409148" indent="0" algn="ctr">
              <a:buNone/>
              <a:defRPr sz="1790"/>
            </a:lvl2pPr>
            <a:lvl3pPr marL="818297" indent="0" algn="ctr">
              <a:buNone/>
              <a:defRPr sz="1611"/>
            </a:lvl3pPr>
            <a:lvl4pPr marL="1227445" indent="0" algn="ctr">
              <a:buNone/>
              <a:defRPr sz="1432"/>
            </a:lvl4pPr>
            <a:lvl5pPr marL="1636593" indent="0" algn="ctr">
              <a:buNone/>
              <a:defRPr sz="1432"/>
            </a:lvl5pPr>
            <a:lvl6pPr marL="2045741" indent="0" algn="ctr">
              <a:buNone/>
              <a:defRPr sz="1432"/>
            </a:lvl6pPr>
            <a:lvl7pPr marL="2454890" indent="0" algn="ctr">
              <a:buNone/>
              <a:defRPr sz="1432"/>
            </a:lvl7pPr>
            <a:lvl8pPr marL="2864038" indent="0" algn="ctr">
              <a:buNone/>
              <a:defRPr sz="1432"/>
            </a:lvl8pPr>
            <a:lvl9pPr marL="3273186" indent="0" algn="ctr">
              <a:buNone/>
              <a:defRPr sz="143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3883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45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26753"/>
            <a:ext cx="1971675" cy="520105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26753"/>
            <a:ext cx="5800725" cy="520105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32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6977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530059"/>
            <a:ext cx="7886700" cy="2552935"/>
          </a:xfrm>
        </p:spPr>
        <p:txBody>
          <a:bodyPr anchor="b"/>
          <a:lstStyle>
            <a:lvl1pPr>
              <a:defRPr sz="53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107146"/>
            <a:ext cx="7886700" cy="1342528"/>
          </a:xfrm>
        </p:spPr>
        <p:txBody>
          <a:bodyPr/>
          <a:lstStyle>
            <a:lvl1pPr marL="0" indent="0">
              <a:buNone/>
              <a:defRPr sz="2148">
                <a:solidFill>
                  <a:schemeClr val="tx1">
                    <a:tint val="82000"/>
                  </a:schemeClr>
                </a:solidFill>
              </a:defRPr>
            </a:lvl1pPr>
            <a:lvl2pPr marL="409148" indent="0">
              <a:buNone/>
              <a:defRPr sz="1790">
                <a:solidFill>
                  <a:schemeClr val="tx1">
                    <a:tint val="82000"/>
                  </a:schemeClr>
                </a:solidFill>
              </a:defRPr>
            </a:lvl2pPr>
            <a:lvl3pPr marL="818297" indent="0">
              <a:buNone/>
              <a:defRPr sz="1611">
                <a:solidFill>
                  <a:schemeClr val="tx1">
                    <a:tint val="82000"/>
                  </a:schemeClr>
                </a:solidFill>
              </a:defRPr>
            </a:lvl3pPr>
            <a:lvl4pPr marL="1227445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4pPr>
            <a:lvl5pPr marL="1636593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5pPr>
            <a:lvl6pPr marL="2045741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6pPr>
            <a:lvl7pPr marL="2454890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7pPr>
            <a:lvl8pPr marL="2864038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8pPr>
            <a:lvl9pPr marL="3273186" indent="0">
              <a:buNone/>
              <a:defRPr sz="143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46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633765"/>
            <a:ext cx="3886200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633765"/>
            <a:ext cx="3886200" cy="38940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289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26754"/>
            <a:ext cx="7886700" cy="11862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504485"/>
            <a:ext cx="3868340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241810"/>
            <a:ext cx="3868340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504485"/>
            <a:ext cx="3887391" cy="737325"/>
          </a:xfrm>
        </p:spPr>
        <p:txBody>
          <a:bodyPr anchor="b"/>
          <a:lstStyle>
            <a:lvl1pPr marL="0" indent="0">
              <a:buNone/>
              <a:defRPr sz="2148" b="1"/>
            </a:lvl1pPr>
            <a:lvl2pPr marL="409148" indent="0">
              <a:buNone/>
              <a:defRPr sz="1790" b="1"/>
            </a:lvl2pPr>
            <a:lvl3pPr marL="818297" indent="0">
              <a:buNone/>
              <a:defRPr sz="1611" b="1"/>
            </a:lvl3pPr>
            <a:lvl4pPr marL="1227445" indent="0">
              <a:buNone/>
              <a:defRPr sz="1432" b="1"/>
            </a:lvl4pPr>
            <a:lvl5pPr marL="1636593" indent="0">
              <a:buNone/>
              <a:defRPr sz="1432" b="1"/>
            </a:lvl5pPr>
            <a:lvl6pPr marL="2045741" indent="0">
              <a:buNone/>
              <a:defRPr sz="1432" b="1"/>
            </a:lvl6pPr>
            <a:lvl7pPr marL="2454890" indent="0">
              <a:buNone/>
              <a:defRPr sz="1432" b="1"/>
            </a:lvl7pPr>
            <a:lvl8pPr marL="2864038" indent="0">
              <a:buNone/>
              <a:defRPr sz="1432" b="1"/>
            </a:lvl8pPr>
            <a:lvl9pPr marL="3273186" indent="0">
              <a:buNone/>
              <a:defRPr sz="143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241810"/>
            <a:ext cx="3887391" cy="329736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876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4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715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83655"/>
            <a:ext cx="4629150" cy="4361443"/>
          </a:xfrm>
        </p:spPr>
        <p:txBody>
          <a:bodyPr/>
          <a:lstStyle>
            <a:lvl1pPr>
              <a:defRPr sz="2864"/>
            </a:lvl1pPr>
            <a:lvl2pPr>
              <a:defRPr sz="2506"/>
            </a:lvl2pPr>
            <a:lvl3pPr>
              <a:defRPr sz="2148"/>
            </a:lvl3pPr>
            <a:lvl4pPr>
              <a:defRPr sz="1790"/>
            </a:lvl4pPr>
            <a:lvl5pPr>
              <a:defRPr sz="1790"/>
            </a:lvl5pPr>
            <a:lvl6pPr>
              <a:defRPr sz="1790"/>
            </a:lvl6pPr>
            <a:lvl7pPr>
              <a:defRPr sz="1790"/>
            </a:lvl7pPr>
            <a:lvl8pPr>
              <a:defRPr sz="1790"/>
            </a:lvl8pPr>
            <a:lvl9pPr>
              <a:defRPr sz="179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20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09152"/>
            <a:ext cx="2949178" cy="1432031"/>
          </a:xfrm>
        </p:spPr>
        <p:txBody>
          <a:bodyPr anchor="b"/>
          <a:lstStyle>
            <a:lvl1pPr>
              <a:defRPr sz="286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83655"/>
            <a:ext cx="4629150" cy="4361443"/>
          </a:xfrm>
        </p:spPr>
        <p:txBody>
          <a:bodyPr anchor="t"/>
          <a:lstStyle>
            <a:lvl1pPr marL="0" indent="0">
              <a:buNone/>
              <a:defRPr sz="2864"/>
            </a:lvl1pPr>
            <a:lvl2pPr marL="409148" indent="0">
              <a:buNone/>
              <a:defRPr sz="2506"/>
            </a:lvl2pPr>
            <a:lvl3pPr marL="818297" indent="0">
              <a:buNone/>
              <a:defRPr sz="2148"/>
            </a:lvl3pPr>
            <a:lvl4pPr marL="1227445" indent="0">
              <a:buNone/>
              <a:defRPr sz="1790"/>
            </a:lvl4pPr>
            <a:lvl5pPr marL="1636593" indent="0">
              <a:buNone/>
              <a:defRPr sz="1790"/>
            </a:lvl5pPr>
            <a:lvl6pPr marL="2045741" indent="0">
              <a:buNone/>
              <a:defRPr sz="1790"/>
            </a:lvl6pPr>
            <a:lvl7pPr marL="2454890" indent="0">
              <a:buNone/>
              <a:defRPr sz="1790"/>
            </a:lvl7pPr>
            <a:lvl8pPr marL="2864038" indent="0">
              <a:buNone/>
              <a:defRPr sz="1790"/>
            </a:lvl8pPr>
            <a:lvl9pPr marL="3273186" indent="0">
              <a:buNone/>
              <a:defRPr sz="179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841183"/>
            <a:ext cx="2949178" cy="3411018"/>
          </a:xfrm>
        </p:spPr>
        <p:txBody>
          <a:bodyPr/>
          <a:lstStyle>
            <a:lvl1pPr marL="0" indent="0">
              <a:buNone/>
              <a:defRPr sz="1432"/>
            </a:lvl1pPr>
            <a:lvl2pPr marL="409148" indent="0">
              <a:buNone/>
              <a:defRPr sz="1253"/>
            </a:lvl2pPr>
            <a:lvl3pPr marL="818297" indent="0">
              <a:buNone/>
              <a:defRPr sz="1074"/>
            </a:lvl3pPr>
            <a:lvl4pPr marL="1227445" indent="0">
              <a:buNone/>
              <a:defRPr sz="895"/>
            </a:lvl4pPr>
            <a:lvl5pPr marL="1636593" indent="0">
              <a:buNone/>
              <a:defRPr sz="895"/>
            </a:lvl5pPr>
            <a:lvl6pPr marL="2045741" indent="0">
              <a:buNone/>
              <a:defRPr sz="895"/>
            </a:lvl6pPr>
            <a:lvl7pPr marL="2454890" indent="0">
              <a:buNone/>
              <a:defRPr sz="895"/>
            </a:lvl7pPr>
            <a:lvl8pPr marL="2864038" indent="0">
              <a:buNone/>
              <a:defRPr sz="895"/>
            </a:lvl8pPr>
            <a:lvl9pPr marL="3273186" indent="0">
              <a:buNone/>
              <a:defRPr sz="89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0874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26754"/>
            <a:ext cx="7886700" cy="1186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633765"/>
            <a:ext cx="7886700" cy="3894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141FD-EEAB-4872-B1AF-A76C66B4D3AD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688346"/>
            <a:ext cx="30861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688346"/>
            <a:ext cx="2057400" cy="3267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2B802C-E28D-40BE-8D1E-B0FCE3EEEC8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908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8297" rtl="0" eaLnBrk="1" latinLnBrk="0" hangingPunct="1">
        <a:lnSpc>
          <a:spcPct val="90000"/>
        </a:lnSpc>
        <a:spcBef>
          <a:spcPct val="0"/>
        </a:spcBef>
        <a:buNone/>
        <a:defRPr sz="39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574" indent="-204574" algn="l" defTabSz="818297" rtl="0" eaLnBrk="1" latinLnBrk="0" hangingPunct="1">
        <a:lnSpc>
          <a:spcPct val="90000"/>
        </a:lnSpc>
        <a:spcBef>
          <a:spcPts val="895"/>
        </a:spcBef>
        <a:buFont typeface="Arial" panose="020B0604020202020204" pitchFamily="34" charset="0"/>
        <a:buChar char="•"/>
        <a:defRPr sz="2506" kern="1200">
          <a:solidFill>
            <a:schemeClr val="tx1"/>
          </a:solidFill>
          <a:latin typeface="+mn-lt"/>
          <a:ea typeface="+mn-ea"/>
          <a:cs typeface="+mn-cs"/>
        </a:defRPr>
      </a:lvl1pPr>
      <a:lvl2pPr marL="61372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8" kern="1200">
          <a:solidFill>
            <a:schemeClr val="tx1"/>
          </a:solidFill>
          <a:latin typeface="+mn-lt"/>
          <a:ea typeface="+mn-ea"/>
          <a:cs typeface="+mn-cs"/>
        </a:defRPr>
      </a:lvl2pPr>
      <a:lvl3pPr marL="1022871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90" kern="1200">
          <a:solidFill>
            <a:schemeClr val="tx1"/>
          </a:solidFill>
          <a:latin typeface="+mn-lt"/>
          <a:ea typeface="+mn-ea"/>
          <a:cs typeface="+mn-cs"/>
        </a:defRPr>
      </a:lvl3pPr>
      <a:lvl4pPr marL="1432019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841167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250316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659464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3068612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477760" indent="-204574" algn="l" defTabSz="818297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1pPr>
      <a:lvl2pPr marL="40914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2pPr>
      <a:lvl3pPr marL="818297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3pPr>
      <a:lvl4pPr marL="1227445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4pPr>
      <a:lvl5pPr marL="1636593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5pPr>
      <a:lvl6pPr marL="2045741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6pPr>
      <a:lvl7pPr marL="2454890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7pPr>
      <a:lvl8pPr marL="2864038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8pPr>
      <a:lvl9pPr marL="3273186" algn="l" defTabSz="818297" rtl="0" eaLnBrk="1" latinLnBrk="0" hangingPunct="1">
        <a:defRPr sz="161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C9A5E2C2-0A62-81C4-D6CA-DA2BA340B4AA}"/>
              </a:ext>
            </a:extLst>
          </p:cNvPr>
          <p:cNvSpPr/>
          <p:nvPr/>
        </p:nvSpPr>
        <p:spPr>
          <a:xfrm>
            <a:off x="2374364" y="342261"/>
            <a:ext cx="1214077" cy="46975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2247E22-3166-28D2-8F3A-CC2CDEBD3149}"/>
              </a:ext>
            </a:extLst>
          </p:cNvPr>
          <p:cNvSpPr/>
          <p:nvPr/>
        </p:nvSpPr>
        <p:spPr>
          <a:xfrm>
            <a:off x="6754265" y="342262"/>
            <a:ext cx="1214077" cy="46975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D3E5B595-55E4-E2FD-52E5-1BE370C41AD3}"/>
              </a:ext>
            </a:extLst>
          </p:cNvPr>
          <p:cNvSpPr/>
          <p:nvPr/>
        </p:nvSpPr>
        <p:spPr>
          <a:xfrm>
            <a:off x="4564315" y="342263"/>
            <a:ext cx="1214077" cy="4697506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78091C2-C87E-A3ED-C689-B8E3CB01BCEA}"/>
              </a:ext>
            </a:extLst>
          </p:cNvPr>
          <p:cNvSpPr/>
          <p:nvPr/>
        </p:nvSpPr>
        <p:spPr>
          <a:xfrm>
            <a:off x="1544491" y="598398"/>
            <a:ext cx="7292147" cy="75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8447B1ED-5156-9ADB-D9B9-445738789B09}"/>
              </a:ext>
            </a:extLst>
          </p:cNvPr>
          <p:cNvSpPr/>
          <p:nvPr/>
        </p:nvSpPr>
        <p:spPr>
          <a:xfrm>
            <a:off x="1544491" y="1726880"/>
            <a:ext cx="7292147" cy="75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F25B609-FAFA-054C-E69F-7ED147F29A52}"/>
              </a:ext>
            </a:extLst>
          </p:cNvPr>
          <p:cNvSpPr/>
          <p:nvPr/>
        </p:nvSpPr>
        <p:spPr>
          <a:xfrm>
            <a:off x="1544491" y="2855362"/>
            <a:ext cx="7292147" cy="75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1149C7D-BFE5-EA1F-90B6-BA5B80A315EF}"/>
              </a:ext>
            </a:extLst>
          </p:cNvPr>
          <p:cNvSpPr/>
          <p:nvPr/>
        </p:nvSpPr>
        <p:spPr>
          <a:xfrm>
            <a:off x="1544491" y="3983845"/>
            <a:ext cx="7292147" cy="7581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349D9CB1-F2CF-982E-9D6D-E1B89E5C088A}"/>
              </a:ext>
            </a:extLst>
          </p:cNvPr>
          <p:cNvCxnSpPr>
            <a:cxnSpLocks/>
          </p:cNvCxnSpPr>
          <p:nvPr/>
        </p:nvCxnSpPr>
        <p:spPr>
          <a:xfrm>
            <a:off x="1751956" y="1227417"/>
            <a:ext cx="6823426" cy="0"/>
          </a:xfrm>
          <a:prstGeom prst="straightConnector1">
            <a:avLst/>
          </a:prstGeom>
          <a:ln w="25400" cap="rnd">
            <a:bevel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B517FBC-91BD-C21C-A6E0-B02A570A6F83}"/>
              </a:ext>
            </a:extLst>
          </p:cNvPr>
          <p:cNvCxnSpPr>
            <a:cxnSpLocks/>
          </p:cNvCxnSpPr>
          <p:nvPr/>
        </p:nvCxnSpPr>
        <p:spPr>
          <a:xfrm>
            <a:off x="1778850" y="2355689"/>
            <a:ext cx="6823426" cy="0"/>
          </a:xfrm>
          <a:prstGeom prst="straightConnector1">
            <a:avLst/>
          </a:prstGeom>
          <a:ln w="25400" cap="rnd">
            <a:bevel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319893A-5885-706B-43C3-9E6B6902A9F6}"/>
              </a:ext>
            </a:extLst>
          </p:cNvPr>
          <p:cNvCxnSpPr>
            <a:cxnSpLocks/>
          </p:cNvCxnSpPr>
          <p:nvPr/>
        </p:nvCxnSpPr>
        <p:spPr>
          <a:xfrm>
            <a:off x="1778850" y="3485237"/>
            <a:ext cx="6823426" cy="0"/>
          </a:xfrm>
          <a:prstGeom prst="straightConnector1">
            <a:avLst/>
          </a:prstGeom>
          <a:ln w="25400" cap="rnd">
            <a:bevel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A8773005-A9AF-8295-B00E-4D42B6EB7ABA}"/>
              </a:ext>
            </a:extLst>
          </p:cNvPr>
          <p:cNvCxnSpPr>
            <a:cxnSpLocks/>
          </p:cNvCxnSpPr>
          <p:nvPr/>
        </p:nvCxnSpPr>
        <p:spPr>
          <a:xfrm>
            <a:off x="1778850" y="4614785"/>
            <a:ext cx="6823426" cy="0"/>
          </a:xfrm>
          <a:prstGeom prst="straightConnector1">
            <a:avLst/>
          </a:prstGeom>
          <a:ln w="25400" cap="rnd">
            <a:bevel/>
            <a:headEnd type="arrow" w="lg" len="lg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337E6DD2-0136-9605-5621-61169D635DC8}"/>
              </a:ext>
            </a:extLst>
          </p:cNvPr>
          <p:cNvSpPr txBox="1"/>
          <p:nvPr/>
        </p:nvSpPr>
        <p:spPr>
          <a:xfrm>
            <a:off x="2701600" y="772580"/>
            <a:ext cx="5596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Firm</a:t>
            </a:r>
            <a:endParaRPr lang="en-GB" sz="1400" b="1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B8705B40-8C38-4716-CE69-55D793AFBFDE}"/>
              </a:ext>
            </a:extLst>
          </p:cNvPr>
          <p:cNvSpPr txBox="1"/>
          <p:nvPr/>
        </p:nvSpPr>
        <p:spPr>
          <a:xfrm>
            <a:off x="2609432" y="1886881"/>
            <a:ext cx="7773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Closed</a:t>
            </a:r>
            <a:endParaRPr lang="en-GB" sz="1400" b="1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79BA69F-C6CF-3A7E-6013-453ED5FE1536}"/>
              </a:ext>
            </a:extLst>
          </p:cNvPr>
          <p:cNvSpPr txBox="1"/>
          <p:nvPr/>
        </p:nvSpPr>
        <p:spPr>
          <a:xfrm>
            <a:off x="2568718" y="2915433"/>
            <a:ext cx="82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Within the firm</a:t>
            </a:r>
            <a:endParaRPr lang="en-GB" sz="1400" b="1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52F28-789C-EB8D-3802-06A52D5D63BE}"/>
              </a:ext>
            </a:extLst>
          </p:cNvPr>
          <p:cNvSpPr txBox="1"/>
          <p:nvPr/>
        </p:nvSpPr>
        <p:spPr>
          <a:xfrm>
            <a:off x="2454531" y="4030853"/>
            <a:ext cx="1087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Managerial authority</a:t>
            </a:r>
            <a:endParaRPr lang="en-GB" sz="1400" b="1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29997CD-FB0F-078C-DD18-3D92392B1811}"/>
              </a:ext>
            </a:extLst>
          </p:cNvPr>
          <p:cNvSpPr txBox="1"/>
          <p:nvPr/>
        </p:nvSpPr>
        <p:spPr>
          <a:xfrm>
            <a:off x="4544397" y="780200"/>
            <a:ext cx="127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Supply-</a:t>
            </a:r>
            <a:r>
              <a:rPr lang="de-DE" sz="1400" b="1" dirty="0" err="1"/>
              <a:t>chain</a:t>
            </a:r>
            <a:endParaRPr lang="en-GB" sz="1400" b="1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9EC4F7A-4D62-F29C-CC3D-BC0844F29072}"/>
              </a:ext>
            </a:extLst>
          </p:cNvPr>
          <p:cNvSpPr txBox="1"/>
          <p:nvPr/>
        </p:nvSpPr>
        <p:spPr>
          <a:xfrm>
            <a:off x="4633725" y="1779665"/>
            <a:ext cx="10949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Somewhat open</a:t>
            </a:r>
            <a:endParaRPr lang="en-GB" sz="1400" b="1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039E328-F2EC-75A6-C611-08728DA39A83}"/>
              </a:ext>
            </a:extLst>
          </p:cNvPr>
          <p:cNvSpPr txBox="1"/>
          <p:nvPr/>
        </p:nvSpPr>
        <p:spPr>
          <a:xfrm>
            <a:off x="4572001" y="2893307"/>
            <a:ext cx="1214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Within the supply chain</a:t>
            </a:r>
            <a:endParaRPr lang="en-GB" sz="1400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2836258-9FF9-B77E-E1F9-660A31413395}"/>
              </a:ext>
            </a:extLst>
          </p:cNvPr>
          <p:cNvSpPr txBox="1"/>
          <p:nvPr/>
        </p:nvSpPr>
        <p:spPr>
          <a:xfrm>
            <a:off x="4544397" y="4037705"/>
            <a:ext cx="1268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Contractual relationships</a:t>
            </a:r>
            <a:endParaRPr lang="en-GB" sz="1400" b="1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4CE30879-33DA-B1BE-1452-081DDD5D76FC}"/>
              </a:ext>
            </a:extLst>
          </p:cNvPr>
          <p:cNvSpPr txBox="1"/>
          <p:nvPr/>
        </p:nvSpPr>
        <p:spPr>
          <a:xfrm>
            <a:off x="6808630" y="775887"/>
            <a:ext cx="11161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Ecosystem</a:t>
            </a:r>
            <a:endParaRPr lang="en-GB" sz="1400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0F3FB88-DDF5-D077-3F99-D59FC0FA5F76}"/>
              </a:ext>
            </a:extLst>
          </p:cNvPr>
          <p:cNvSpPr txBox="1"/>
          <p:nvPr/>
        </p:nvSpPr>
        <p:spPr>
          <a:xfrm>
            <a:off x="7068626" y="1889481"/>
            <a:ext cx="6222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</a:t>
            </a:r>
            <a:endParaRPr lang="en-GB" sz="14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CE3706F-891F-548D-F840-4642F6A2F77E}"/>
              </a:ext>
            </a:extLst>
          </p:cNvPr>
          <p:cNvSpPr txBox="1"/>
          <p:nvPr/>
        </p:nvSpPr>
        <p:spPr>
          <a:xfrm>
            <a:off x="6772697" y="2911797"/>
            <a:ext cx="1214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Within the ecosystem</a:t>
            </a:r>
            <a:endParaRPr lang="en-GB" sz="14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AAE9482E-4C86-C809-C0C5-7503F4074864}"/>
              </a:ext>
            </a:extLst>
          </p:cNvPr>
          <p:cNvSpPr txBox="1"/>
          <p:nvPr/>
        </p:nvSpPr>
        <p:spPr>
          <a:xfrm>
            <a:off x="6763481" y="4030853"/>
            <a:ext cx="1214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Ecosystem governance</a:t>
            </a:r>
            <a:endParaRPr lang="en-GB" sz="1400" b="1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F9DB6A86-48E8-9CD0-36A7-67A875672718}"/>
              </a:ext>
            </a:extLst>
          </p:cNvPr>
          <p:cNvSpPr txBox="1"/>
          <p:nvPr/>
        </p:nvSpPr>
        <p:spPr>
          <a:xfrm>
            <a:off x="19079" y="715869"/>
            <a:ext cx="155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Organizational Form</a:t>
            </a:r>
            <a:endParaRPr lang="en-GB" sz="1400" b="1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678150C-AABF-D867-3326-92D075AC98D1}"/>
              </a:ext>
            </a:extLst>
          </p:cNvPr>
          <p:cNvSpPr txBox="1"/>
          <p:nvPr/>
        </p:nvSpPr>
        <p:spPr>
          <a:xfrm>
            <a:off x="-1281" y="1969717"/>
            <a:ext cx="1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Interfaces</a:t>
            </a:r>
            <a:endParaRPr lang="en-GB" sz="1400" b="1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7D63D61-EDB6-86D1-70BC-2164182685AE}"/>
              </a:ext>
            </a:extLst>
          </p:cNvPr>
          <p:cNvSpPr txBox="1"/>
          <p:nvPr/>
        </p:nvSpPr>
        <p:spPr>
          <a:xfrm>
            <a:off x="-8418" y="2969589"/>
            <a:ext cx="1554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Accessible Capabilities</a:t>
            </a:r>
            <a:endParaRPr lang="en-GB" sz="1400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53DD3297-F31D-86C9-1E98-08B7133DEB38}"/>
              </a:ext>
            </a:extLst>
          </p:cNvPr>
          <p:cNvSpPr txBox="1"/>
          <p:nvPr/>
        </p:nvSpPr>
        <p:spPr>
          <a:xfrm>
            <a:off x="-15240" y="4216658"/>
            <a:ext cx="15540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Governance</a:t>
            </a:r>
            <a:endParaRPr lang="en-GB" sz="1400" b="1" dirty="0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0A67DD3D-0AC6-03AF-5F72-FC1F9C12D80F}"/>
              </a:ext>
            </a:extLst>
          </p:cNvPr>
          <p:cNvSpPr/>
          <p:nvPr/>
        </p:nvSpPr>
        <p:spPr>
          <a:xfrm>
            <a:off x="4250846" y="4839053"/>
            <a:ext cx="1932090" cy="10595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550" b="1" dirty="0">
                <a:solidFill>
                  <a:schemeClr val="tx1"/>
                </a:solidFill>
              </a:rPr>
              <a:t>Supply-chain platforms</a:t>
            </a:r>
            <a:endParaRPr lang="en-GB" sz="1550" b="1" dirty="0">
              <a:solidFill>
                <a:schemeClr val="tx1"/>
              </a:solidFill>
            </a:endParaRPr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CC59BBA2-8592-BFD4-BEFC-B9910B9B01CC}"/>
              </a:ext>
            </a:extLst>
          </p:cNvPr>
          <p:cNvSpPr/>
          <p:nvPr/>
        </p:nvSpPr>
        <p:spPr>
          <a:xfrm>
            <a:off x="6587481" y="4839053"/>
            <a:ext cx="1607820" cy="10595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Industry platforms</a:t>
            </a:r>
            <a:endParaRPr lang="en-GB" sz="1600" b="1" dirty="0">
              <a:solidFill>
                <a:schemeClr val="tx1"/>
              </a:solidFill>
            </a:endParaRPr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4C792E9C-CC69-3ED4-9E0A-5765973B06E5}"/>
              </a:ext>
            </a:extLst>
          </p:cNvPr>
          <p:cNvSpPr/>
          <p:nvPr/>
        </p:nvSpPr>
        <p:spPr>
          <a:xfrm>
            <a:off x="2155089" y="4839053"/>
            <a:ext cx="1607820" cy="1059510"/>
          </a:xfrm>
          <a:prstGeom prst="ellipse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b="1" dirty="0">
                <a:solidFill>
                  <a:schemeClr val="tx1"/>
                </a:solidFill>
              </a:rPr>
              <a:t>Internal platforms</a:t>
            </a:r>
            <a:endParaRPr lang="en-GB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403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</Words>
  <Application>Microsoft Office PowerPoint</Application>
  <PresentationFormat>Benutzerdefiniert</PresentationFormat>
  <Paragraphs>19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2025-03-06T09:54:58Z</dcterms:created>
  <dcterms:modified xsi:type="dcterms:W3CDTF">2025-05-02T06:25:40Z</dcterms:modified>
</cp:coreProperties>
</file>