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199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47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$ 100</c:v>
                </c:pt>
                <c:pt idx="1">
                  <c:v>$ 1,000</c:v>
                </c:pt>
                <c:pt idx="2">
                  <c:v>$ 10,000</c:v>
                </c:pt>
                <c:pt idx="3">
                  <c:v>$ 100,000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362.94</c:v>
                </c:pt>
                <c:pt idx="1">
                  <c:v>973.72</c:v>
                </c:pt>
                <c:pt idx="2">
                  <c:v>410</c:v>
                </c:pt>
                <c:pt idx="3">
                  <c:v>31.85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53-4AB0-B00B-39AC33DF8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34601967"/>
        <c:axId val="1934589967"/>
      </c:barChart>
      <c:catAx>
        <c:axId val="193460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589967"/>
        <c:crosses val="autoZero"/>
        <c:auto val="1"/>
        <c:lblAlgn val="ctr"/>
        <c:lblOffset val="100"/>
        <c:noMultiLvlLbl val="0"/>
      </c:catAx>
      <c:valAx>
        <c:axId val="1934589967"/>
        <c:scaling>
          <c:orientation val="minMax"/>
          <c:max val="2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601967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24885"/>
            <a:ext cx="6119416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647331"/>
            <a:ext cx="5399485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CBF9-3B57-47A7-86C2-DD279E14C34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D921-C291-4C9C-AA5B-C8F6F9B1D0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82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CBF9-3B57-47A7-86C2-DD279E14C34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D921-C291-4C9C-AA5B-C8F6F9B1D0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79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68350"/>
            <a:ext cx="1552352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68350"/>
            <a:ext cx="4567064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CBF9-3B57-47A7-86C2-DD279E14C34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D921-C291-4C9C-AA5B-C8F6F9B1D0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25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CBF9-3B57-47A7-86C2-DD279E14C34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D921-C291-4C9C-AA5B-C8F6F9B1D0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256579"/>
            <a:ext cx="6209407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373044"/>
            <a:ext cx="6209407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CBF9-3B57-47A7-86C2-DD279E14C34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D921-C291-4C9C-AA5B-C8F6F9B1D0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3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341750"/>
            <a:ext cx="3059708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341750"/>
            <a:ext cx="3059708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CBF9-3B57-47A7-86C2-DD279E14C34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D921-C291-4C9C-AA5B-C8F6F9B1D0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1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8351"/>
            <a:ext cx="6209407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235577"/>
            <a:ext cx="304564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841114"/>
            <a:ext cx="3045646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235577"/>
            <a:ext cx="306064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841114"/>
            <a:ext cx="3060646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CBF9-3B57-47A7-86C2-DD279E14C34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D921-C291-4C9C-AA5B-C8F6F9B1D0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7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CBF9-3B57-47A7-86C2-DD279E14C34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D921-C291-4C9C-AA5B-C8F6F9B1D0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5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CBF9-3B57-47A7-86C2-DD279E14C34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D921-C291-4C9C-AA5B-C8F6F9B1D0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2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36021"/>
            <a:ext cx="2321966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25713"/>
            <a:ext cx="3644652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512094"/>
            <a:ext cx="2321966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CBF9-3B57-47A7-86C2-DD279E14C34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D921-C291-4C9C-AA5B-C8F6F9B1D0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5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36021"/>
            <a:ext cx="2321966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25713"/>
            <a:ext cx="3644652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512094"/>
            <a:ext cx="2321966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CBF9-3B57-47A7-86C2-DD279E14C34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8D921-C291-4C9C-AA5B-C8F6F9B1D0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75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68351"/>
            <a:ext cx="620940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341750"/>
            <a:ext cx="620940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671625"/>
            <a:ext cx="16198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1CBF9-3B57-47A7-86C2-DD279E14C34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671625"/>
            <a:ext cx="242976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671625"/>
            <a:ext cx="16198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8D921-C291-4C9C-AA5B-C8F6F9B1D0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4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FDF7E6D1-739C-3940-9A70-E61860218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09435"/>
              </p:ext>
            </p:extLst>
          </p:nvPr>
        </p:nvGraphicFramePr>
        <p:xfrm>
          <a:off x="497868" y="31142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C561F35-E902-4CE0-EF93-68A1269024E9}"/>
              </a:ext>
            </a:extLst>
          </p:cNvPr>
          <p:cNvSpPr/>
          <p:nvPr/>
        </p:nvSpPr>
        <p:spPr>
          <a:xfrm>
            <a:off x="1453429" y="2889453"/>
            <a:ext cx="540000" cy="608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DFCCC5B-5407-7C03-44A0-7C5C916CF4A6}"/>
              </a:ext>
            </a:extLst>
          </p:cNvPr>
          <p:cNvSpPr/>
          <p:nvPr/>
        </p:nvSpPr>
        <p:spPr>
          <a:xfrm>
            <a:off x="2801940" y="877098"/>
            <a:ext cx="543715" cy="175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CE7B706-90AD-EC2E-C639-89E33A9BBF23}"/>
              </a:ext>
            </a:extLst>
          </p:cNvPr>
          <p:cNvSpPr/>
          <p:nvPr/>
        </p:nvSpPr>
        <p:spPr>
          <a:xfrm>
            <a:off x="4154493" y="1677619"/>
            <a:ext cx="540000" cy="17565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EF7B1F-87C1-FE58-240F-2803301712A1}"/>
              </a:ext>
            </a:extLst>
          </p:cNvPr>
          <p:cNvSpPr/>
          <p:nvPr/>
        </p:nvSpPr>
        <p:spPr>
          <a:xfrm>
            <a:off x="5507039" y="3775868"/>
            <a:ext cx="541335" cy="191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FC984A3-DA3E-44B8-8F21-83938B94BDEC}"/>
              </a:ext>
            </a:extLst>
          </p:cNvPr>
          <p:cNvSpPr txBox="1"/>
          <p:nvPr/>
        </p:nvSpPr>
        <p:spPr>
          <a:xfrm>
            <a:off x="3766848" y="522796"/>
            <a:ext cx="276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Of the 4,887 RFPs studied, </a:t>
            </a:r>
            <a:br>
              <a:rPr lang="de-DE" sz="1600" dirty="0"/>
            </a:br>
            <a:r>
              <a:rPr lang="de-DE" sz="1600" dirty="0"/>
              <a:t>38 % culminated in contracts</a:t>
            </a:r>
            <a:endParaRPr lang="en-GB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B52B434-194D-55FE-F19A-7620F0161E2E}"/>
              </a:ext>
            </a:extLst>
          </p:cNvPr>
          <p:cNvSpPr txBox="1"/>
          <p:nvPr/>
        </p:nvSpPr>
        <p:spPr>
          <a:xfrm>
            <a:off x="5540945" y="3509628"/>
            <a:ext cx="47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245</a:t>
            </a:r>
            <a:endParaRPr lang="en-GB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664EFB-9F87-9597-C9A9-7C40DB8783CC}"/>
              </a:ext>
            </a:extLst>
          </p:cNvPr>
          <p:cNvSpPr txBox="1"/>
          <p:nvPr/>
        </p:nvSpPr>
        <p:spPr>
          <a:xfrm>
            <a:off x="4114670" y="1414782"/>
            <a:ext cx="62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1,640</a:t>
            </a:r>
            <a:endParaRPr lang="en-GB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62BF6E5-6F8B-035D-C305-582CC84DBFF3}"/>
              </a:ext>
            </a:extLst>
          </p:cNvPr>
          <p:cNvSpPr txBox="1"/>
          <p:nvPr/>
        </p:nvSpPr>
        <p:spPr>
          <a:xfrm>
            <a:off x="2762118" y="600385"/>
            <a:ext cx="62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2,213</a:t>
            </a:r>
            <a:endParaRPr lang="en-GB" sz="1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5AB5FBA-E9D9-6268-A589-3DFECCA7147C}"/>
              </a:ext>
            </a:extLst>
          </p:cNvPr>
          <p:cNvSpPr txBox="1"/>
          <p:nvPr/>
        </p:nvSpPr>
        <p:spPr>
          <a:xfrm>
            <a:off x="1462907" y="2625591"/>
            <a:ext cx="519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789</a:t>
            </a:r>
            <a:endParaRPr lang="en-GB" sz="1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F2FC1EB-DC5B-1609-0D61-0B2AF9416CF6}"/>
              </a:ext>
            </a:extLst>
          </p:cNvPr>
          <p:cNvSpPr txBox="1"/>
          <p:nvPr/>
        </p:nvSpPr>
        <p:spPr>
          <a:xfrm>
            <a:off x="1958061" y="3405802"/>
            <a:ext cx="60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54%</a:t>
            </a:r>
            <a:endParaRPr lang="en-GB" sz="1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A16572-B0B9-5A5E-C3FC-5C89DD42EC8F}"/>
              </a:ext>
            </a:extLst>
          </p:cNvPr>
          <p:cNvSpPr txBox="1"/>
          <p:nvPr/>
        </p:nvSpPr>
        <p:spPr>
          <a:xfrm>
            <a:off x="3284052" y="2587610"/>
            <a:ext cx="60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44%</a:t>
            </a:r>
            <a:endParaRPr lang="en-GB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685402F-0BDC-9A00-E66F-FBB0AE4F1CF2}"/>
              </a:ext>
            </a:extLst>
          </p:cNvPr>
          <p:cNvSpPr txBox="1"/>
          <p:nvPr/>
        </p:nvSpPr>
        <p:spPr>
          <a:xfrm>
            <a:off x="4673399" y="3342142"/>
            <a:ext cx="60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25%</a:t>
            </a:r>
            <a:endParaRPr lang="en-GB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2B01996-FFFC-6AE9-4B40-E70A97C8D9FA}"/>
              </a:ext>
            </a:extLst>
          </p:cNvPr>
          <p:cNvSpPr txBox="1"/>
          <p:nvPr/>
        </p:nvSpPr>
        <p:spPr>
          <a:xfrm>
            <a:off x="5980796" y="3712844"/>
            <a:ext cx="604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13%</a:t>
            </a:r>
            <a:endParaRPr lang="en-GB" sz="1400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5D3B2A0-D423-8B03-B121-08CDC4BCCBAC}"/>
              </a:ext>
            </a:extLst>
          </p:cNvPr>
          <p:cNvGrpSpPr/>
          <p:nvPr/>
        </p:nvGrpSpPr>
        <p:grpSpPr>
          <a:xfrm>
            <a:off x="1624886" y="4451503"/>
            <a:ext cx="4283924" cy="313346"/>
            <a:chOff x="2590800" y="5360347"/>
            <a:chExt cx="4283924" cy="313346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29E53C51-3C90-4DE7-6A94-AC64A7D3CB4F}"/>
                </a:ext>
              </a:extLst>
            </p:cNvPr>
            <p:cNvGrpSpPr/>
            <p:nvPr/>
          </p:nvGrpSpPr>
          <p:grpSpPr>
            <a:xfrm>
              <a:off x="2693254" y="5365914"/>
              <a:ext cx="4181470" cy="307779"/>
              <a:chOff x="2357278" y="5360711"/>
              <a:chExt cx="4181470" cy="307779"/>
            </a:xfrm>
          </p:grpSpPr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4026EA-7631-C34A-80EE-C04E7C4348E8}"/>
                  </a:ext>
                </a:extLst>
              </p:cNvPr>
              <p:cNvSpPr txBox="1"/>
              <p:nvPr/>
            </p:nvSpPr>
            <p:spPr>
              <a:xfrm>
                <a:off x="2402998" y="5360713"/>
                <a:ext cx="21945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Contracts Awarded</a:t>
                </a:r>
                <a:endParaRPr lang="en-GB" sz="1400" dirty="0"/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DEA62E1-8496-12D8-F290-37ECBE692316}"/>
                  </a:ext>
                </a:extLst>
              </p:cNvPr>
              <p:cNvSpPr txBox="1"/>
              <p:nvPr/>
            </p:nvSpPr>
            <p:spPr>
              <a:xfrm>
                <a:off x="4633033" y="5360711"/>
                <a:ext cx="190571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Non-</a:t>
                </a:r>
                <a:r>
                  <a:rPr lang="de-DE" sz="1400" dirty="0" err="1"/>
                  <a:t>contracted</a:t>
                </a:r>
                <a:r>
                  <a:rPr lang="de-DE" sz="1400" dirty="0"/>
                  <a:t> RFPs</a:t>
                </a:r>
                <a:endParaRPr lang="en-GB" sz="1400" dirty="0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1F9720D2-994C-8C5C-38FE-530035787FDC}"/>
                  </a:ext>
                </a:extLst>
              </p:cNvPr>
              <p:cNvSpPr/>
              <p:nvPr/>
            </p:nvSpPr>
            <p:spPr>
              <a:xfrm>
                <a:off x="4588033" y="5472307"/>
                <a:ext cx="90000" cy="9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0733839B-61C8-F5C3-4404-A7360E869A47}"/>
                  </a:ext>
                </a:extLst>
              </p:cNvPr>
              <p:cNvSpPr/>
              <p:nvPr/>
            </p:nvSpPr>
            <p:spPr>
              <a:xfrm>
                <a:off x="2357278" y="5469600"/>
                <a:ext cx="91440" cy="9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1F9B07D-0F0D-4BC2-A622-836D4876A97D}"/>
                </a:ext>
              </a:extLst>
            </p:cNvPr>
            <p:cNvSpPr/>
            <p:nvPr/>
          </p:nvSpPr>
          <p:spPr>
            <a:xfrm>
              <a:off x="2590800" y="5360347"/>
              <a:ext cx="4210050" cy="313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848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3</cp:revision>
  <dcterms:created xsi:type="dcterms:W3CDTF">2025-03-06T10:24:34Z</dcterms:created>
  <dcterms:modified xsi:type="dcterms:W3CDTF">2025-05-02T06:29:07Z</dcterms:modified>
</cp:coreProperties>
</file>