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7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F9A4DB81-F9C5-9557-9621-BD55395B1547}"/>
              </a:ext>
            </a:extLst>
          </p:cNvPr>
          <p:cNvCxnSpPr>
            <a:cxnSpLocks/>
          </p:cNvCxnSpPr>
          <p:nvPr/>
        </p:nvCxnSpPr>
        <p:spPr>
          <a:xfrm flipH="1" flipV="1">
            <a:off x="8251510" y="4081046"/>
            <a:ext cx="1745" cy="806850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A2016AFB-EEE2-DF4E-5273-6F0CE2779E01}"/>
              </a:ext>
            </a:extLst>
          </p:cNvPr>
          <p:cNvSpPr/>
          <p:nvPr/>
        </p:nvSpPr>
        <p:spPr>
          <a:xfrm>
            <a:off x="335238" y="136358"/>
            <a:ext cx="3795186" cy="657004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CDB806E8-8A4A-D2D0-AFF7-AEED717454B9}"/>
              </a:ext>
            </a:extLst>
          </p:cNvPr>
          <p:cNvSpPr/>
          <p:nvPr/>
        </p:nvSpPr>
        <p:spPr>
          <a:xfrm>
            <a:off x="467863" y="874295"/>
            <a:ext cx="3545306" cy="3200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914A1AD1-5F30-C05D-03BC-0FBA0C689D9E}"/>
              </a:ext>
            </a:extLst>
          </p:cNvPr>
          <p:cNvSpPr/>
          <p:nvPr/>
        </p:nvSpPr>
        <p:spPr>
          <a:xfrm>
            <a:off x="467863" y="3212432"/>
            <a:ext cx="3545306" cy="32004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4CA7AF3-2C19-B5AF-6262-B29916585C70}"/>
              </a:ext>
            </a:extLst>
          </p:cNvPr>
          <p:cNvSpPr txBox="1"/>
          <p:nvPr/>
        </p:nvSpPr>
        <p:spPr>
          <a:xfrm>
            <a:off x="1502579" y="3450637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Symbol Sets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456DA51-D7E2-049A-9F41-BCADB1E0606D}"/>
              </a:ext>
            </a:extLst>
          </p:cNvPr>
          <p:cNvSpPr txBox="1"/>
          <p:nvPr/>
        </p:nvSpPr>
        <p:spPr>
          <a:xfrm>
            <a:off x="665783" y="151598"/>
            <a:ext cx="3149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cap="small" spc="600" dirty="0">
                <a:solidFill>
                  <a:schemeClr val="bg1"/>
                </a:solidFill>
              </a:rPr>
              <a:t>Media Capabilities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AF4F12E-3CC2-65E8-C135-9C9020E2A946}"/>
              </a:ext>
            </a:extLst>
          </p:cNvPr>
          <p:cNvSpPr txBox="1">
            <a:spLocks/>
          </p:cNvSpPr>
          <p:nvPr/>
        </p:nvSpPr>
        <p:spPr>
          <a:xfrm>
            <a:off x="461847" y="812275"/>
            <a:ext cx="3557338" cy="3200399"/>
          </a:xfrm>
          <a:prstGeom prst="rect">
            <a:avLst/>
          </a:prstGeom>
          <a:noFill/>
        </p:spPr>
        <p:txBody>
          <a:bodyPr wrap="square" rtlCol="0">
            <a:prstTxWarp prst="textCircle">
              <a:avLst>
                <a:gd name="adj" fmla="val 13872446"/>
              </a:avLst>
            </a:prstTxWarp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Transmission Capabilities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205A763-D13C-8F02-53A0-48E8DCC02AF6}"/>
              </a:ext>
            </a:extLst>
          </p:cNvPr>
          <p:cNvSpPr txBox="1">
            <a:spLocks/>
          </p:cNvSpPr>
          <p:nvPr/>
        </p:nvSpPr>
        <p:spPr>
          <a:xfrm>
            <a:off x="359374" y="3517820"/>
            <a:ext cx="3762283" cy="303595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3300889"/>
              </a:avLst>
            </a:prstTxWarp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Processing Capabilities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F26E31F-9535-56C9-6A25-6DD85321BC65}"/>
              </a:ext>
            </a:extLst>
          </p:cNvPr>
          <p:cNvSpPr txBox="1"/>
          <p:nvPr/>
        </p:nvSpPr>
        <p:spPr>
          <a:xfrm>
            <a:off x="1594899" y="2300823"/>
            <a:ext cx="128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Parallelism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6A64333-45BF-E2C4-E2E5-D6B974887290}"/>
              </a:ext>
            </a:extLst>
          </p:cNvPr>
          <p:cNvSpPr txBox="1"/>
          <p:nvPr/>
        </p:nvSpPr>
        <p:spPr>
          <a:xfrm>
            <a:off x="1076494" y="1449325"/>
            <a:ext cx="2319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Transmission Velocity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58F96570-4F0D-73D4-0D40-3F6AFD4C31C1}"/>
              </a:ext>
            </a:extLst>
          </p:cNvPr>
          <p:cNvSpPr txBox="1"/>
          <p:nvPr/>
        </p:nvSpPr>
        <p:spPr>
          <a:xfrm>
            <a:off x="1426990" y="4605056"/>
            <a:ext cx="162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Rehearsability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73E11D7-DDCD-67FB-B874-5EBE29D082D5}"/>
              </a:ext>
            </a:extLst>
          </p:cNvPr>
          <p:cNvSpPr txBox="1"/>
          <p:nvPr/>
        </p:nvSpPr>
        <p:spPr>
          <a:xfrm>
            <a:off x="1315866" y="5392909"/>
            <a:ext cx="1839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Reprocessability</a:t>
            </a:r>
          </a:p>
        </p:txBody>
      </p:sp>
      <p:sp>
        <p:nvSpPr>
          <p:cNvPr id="20" name="Rahmen 19">
            <a:extLst>
              <a:ext uri="{FF2B5EF4-FFF2-40B4-BE49-F238E27FC236}">
                <a16:creationId xmlns:a16="http://schemas.microsoft.com/office/drawing/2014/main" id="{30E719D6-D181-A301-15D5-C1A80ADAFE72}"/>
              </a:ext>
            </a:extLst>
          </p:cNvPr>
          <p:cNvSpPr/>
          <p:nvPr/>
        </p:nvSpPr>
        <p:spPr>
          <a:xfrm>
            <a:off x="4371474" y="3015195"/>
            <a:ext cx="2105025" cy="119694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Media Synchronicity </a:t>
            </a:r>
          </a:p>
          <a:p>
            <a:pPr algn="ctr"/>
            <a:endParaRPr lang="de-DE" sz="300" b="1" i="1" u="sng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Shared pattern of coordinated behavior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CECF89E2-FD6B-F8DD-8E23-8794EE3B2911}"/>
              </a:ext>
            </a:extLst>
          </p:cNvPr>
          <p:cNvCxnSpPr>
            <a:cxnSpLocks/>
          </p:cNvCxnSpPr>
          <p:nvPr/>
        </p:nvCxnSpPr>
        <p:spPr>
          <a:xfrm>
            <a:off x="2876553" y="3650127"/>
            <a:ext cx="1447797" cy="0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AD0DF406-8F47-3084-946C-F0A7327B68B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876553" y="2485489"/>
            <a:ext cx="1447797" cy="835071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F1916CF5-0191-DD7D-01A3-05829523AE2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95661" y="1633991"/>
            <a:ext cx="1936332" cy="1343520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5D9A3B8A-7C81-A794-569D-1E0A64424B80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050805" y="3992075"/>
            <a:ext cx="1273545" cy="797647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2101F169-5264-4FF9-FD4B-C342927F408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155156" y="4249821"/>
            <a:ext cx="2176837" cy="1327754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ahmen 53">
            <a:extLst>
              <a:ext uri="{FF2B5EF4-FFF2-40B4-BE49-F238E27FC236}">
                <a16:creationId xmlns:a16="http://schemas.microsoft.com/office/drawing/2014/main" id="{C75B05D2-EDDC-BD2C-0707-80EF9521EC0B}"/>
              </a:ext>
            </a:extLst>
          </p:cNvPr>
          <p:cNvSpPr/>
          <p:nvPr/>
        </p:nvSpPr>
        <p:spPr>
          <a:xfrm>
            <a:off x="6780318" y="151598"/>
            <a:ext cx="2958577" cy="192824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b="1" u="sng" dirty="0">
                <a:solidFill>
                  <a:schemeClr val="tx1"/>
                </a:solidFill>
              </a:rPr>
              <a:t>Communication Processes</a:t>
            </a:r>
          </a:p>
          <a:p>
            <a:pPr>
              <a:lnSpc>
                <a:spcPct val="150000"/>
              </a:lnSpc>
            </a:pPr>
            <a:r>
              <a:rPr lang="de-DE" sz="900" b="1" i="1" dirty="0">
                <a:solidFill>
                  <a:schemeClr val="tx1"/>
                </a:solidFill>
              </a:rPr>
              <a:t>Conveyance</a:t>
            </a:r>
          </a:p>
          <a:p>
            <a:pPr marL="171450" indent="-171450">
              <a:buFontTx/>
              <a:buChar char="-"/>
            </a:pPr>
            <a:r>
              <a:rPr lang="de-DE" sz="900" i="1" dirty="0">
                <a:solidFill>
                  <a:schemeClr val="tx1"/>
                </a:solidFill>
              </a:rPr>
              <a:t>Transmission – new, diverse, larger</a:t>
            </a:r>
          </a:p>
          <a:p>
            <a:pPr marL="171450" indent="-171450">
              <a:buFontTx/>
              <a:buChar char="-"/>
            </a:pPr>
            <a:r>
              <a:rPr lang="de-DE" sz="900" i="1" dirty="0">
                <a:solidFill>
                  <a:schemeClr val="tx1"/>
                </a:solidFill>
              </a:rPr>
              <a:t>Processing – retrospective, deliberation</a:t>
            </a:r>
          </a:p>
          <a:p>
            <a:pPr marL="171450" indent="-171450">
              <a:buFontTx/>
              <a:buChar char="-"/>
            </a:pPr>
            <a:endParaRPr lang="de-DE" sz="900" i="1" dirty="0">
              <a:solidFill>
                <a:schemeClr val="tx1"/>
              </a:solidFill>
            </a:endParaRPr>
          </a:p>
          <a:p>
            <a:r>
              <a:rPr lang="de-DE" sz="900" b="1" i="1" dirty="0">
                <a:solidFill>
                  <a:schemeClr val="tx1"/>
                </a:solidFill>
              </a:rPr>
              <a:t>Convergence</a:t>
            </a:r>
          </a:p>
          <a:p>
            <a:pPr marL="171450" indent="-171450">
              <a:buFontTx/>
              <a:buChar char="-"/>
            </a:pPr>
            <a:r>
              <a:rPr lang="de-DE" sz="900" i="1" dirty="0">
                <a:solidFill>
                  <a:schemeClr val="tx1"/>
                </a:solidFill>
              </a:rPr>
              <a:t>Transmission – familiar, distilled, smaller</a:t>
            </a:r>
          </a:p>
          <a:p>
            <a:pPr marL="171450" indent="-171450">
              <a:buFontTx/>
              <a:buChar char="-"/>
            </a:pPr>
            <a:r>
              <a:rPr lang="de-DE" sz="900" i="1" dirty="0">
                <a:solidFill>
                  <a:schemeClr val="tx1"/>
                </a:solidFill>
              </a:rPr>
              <a:t>Processing – verify, adjust, negotiate</a:t>
            </a:r>
          </a:p>
        </p:txBody>
      </p:sp>
      <p:sp>
        <p:nvSpPr>
          <p:cNvPr id="55" name="Rahmen 54">
            <a:extLst>
              <a:ext uri="{FF2B5EF4-FFF2-40B4-BE49-F238E27FC236}">
                <a16:creationId xmlns:a16="http://schemas.microsoft.com/office/drawing/2014/main" id="{1AF5DD4D-E6D9-7798-79D8-183302A66D82}"/>
              </a:ext>
            </a:extLst>
          </p:cNvPr>
          <p:cNvSpPr/>
          <p:nvPr/>
        </p:nvSpPr>
        <p:spPr>
          <a:xfrm>
            <a:off x="10077450" y="2865625"/>
            <a:ext cx="1875234" cy="149608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Communication Performance</a:t>
            </a:r>
          </a:p>
          <a:p>
            <a:pPr algn="ctr"/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Shared understanding</a:t>
            </a:r>
          </a:p>
        </p:txBody>
      </p:sp>
      <p:sp>
        <p:nvSpPr>
          <p:cNvPr id="56" name="Rahmen 55">
            <a:extLst>
              <a:ext uri="{FF2B5EF4-FFF2-40B4-BE49-F238E27FC236}">
                <a16:creationId xmlns:a16="http://schemas.microsoft.com/office/drawing/2014/main" id="{02FB75E4-76F2-11EE-7DC9-5746B0372800}"/>
              </a:ext>
            </a:extLst>
          </p:cNvPr>
          <p:cNvSpPr/>
          <p:nvPr/>
        </p:nvSpPr>
        <p:spPr>
          <a:xfrm>
            <a:off x="6976088" y="5012011"/>
            <a:ext cx="2567037" cy="165348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de-DE" sz="1200" b="1" u="sng" dirty="0">
                <a:solidFill>
                  <a:schemeClr val="tx1"/>
                </a:solidFill>
              </a:rPr>
              <a:t>Appropriation Factors</a:t>
            </a:r>
          </a:p>
          <a:p>
            <a:pPr algn="ctr">
              <a:lnSpc>
                <a:spcPct val="150000"/>
              </a:lnSpc>
            </a:pPr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Familiarity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Training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Post Experience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Social Norms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1CB2CF2-0F0B-D10B-821F-A44D759E465F}"/>
              </a:ext>
            </a:extLst>
          </p:cNvPr>
          <p:cNvSpPr/>
          <p:nvPr/>
        </p:nvSpPr>
        <p:spPr>
          <a:xfrm>
            <a:off x="7500780" y="3182535"/>
            <a:ext cx="1504950" cy="8622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Fit</a:t>
            </a:r>
          </a:p>
          <a:p>
            <a:pPr algn="ctr"/>
            <a:r>
              <a:rPr lang="de-DE" dirty="0"/>
              <a:t>P1 +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CAAB27C-2808-FF9D-C967-6C2BFA263AEE}"/>
              </a:ext>
            </a:extLst>
          </p:cNvPr>
          <p:cNvCxnSpPr>
            <a:cxnSpLocks/>
          </p:cNvCxnSpPr>
          <p:nvPr/>
        </p:nvCxnSpPr>
        <p:spPr>
          <a:xfrm>
            <a:off x="6549395" y="3613666"/>
            <a:ext cx="914065" cy="1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96FC83BA-552D-8ECD-C52B-80B39B42C39D}"/>
              </a:ext>
            </a:extLst>
          </p:cNvPr>
          <p:cNvCxnSpPr>
            <a:cxnSpLocks/>
          </p:cNvCxnSpPr>
          <p:nvPr/>
        </p:nvCxnSpPr>
        <p:spPr>
          <a:xfrm>
            <a:off x="8246905" y="2185036"/>
            <a:ext cx="0" cy="936103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944AC6FE-13A3-0709-CBFC-CD74E74DE4FB}"/>
              </a:ext>
            </a:extLst>
          </p:cNvPr>
          <p:cNvCxnSpPr>
            <a:cxnSpLocks/>
          </p:cNvCxnSpPr>
          <p:nvPr/>
        </p:nvCxnSpPr>
        <p:spPr>
          <a:xfrm rot="16200000">
            <a:off x="9536502" y="3145615"/>
            <a:ext cx="0" cy="936103"/>
          </a:xfrm>
          <a:prstGeom prst="straightConnector1">
            <a:avLst/>
          </a:prstGeom>
          <a:ln cap="rnd"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hteck 65">
            <a:extLst>
              <a:ext uri="{FF2B5EF4-FFF2-40B4-BE49-F238E27FC236}">
                <a16:creationId xmlns:a16="http://schemas.microsoft.com/office/drawing/2014/main" id="{0797BDD1-B466-17C9-1DFE-8DE1AF8AF5B4}"/>
              </a:ext>
            </a:extLst>
          </p:cNvPr>
          <p:cNvSpPr/>
          <p:nvPr/>
        </p:nvSpPr>
        <p:spPr>
          <a:xfrm>
            <a:off x="8027895" y="4355041"/>
            <a:ext cx="472760" cy="3605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P7</a:t>
            </a:r>
          </a:p>
        </p:txBody>
      </p:sp>
      <p:sp>
        <p:nvSpPr>
          <p:cNvPr id="67" name="Rahmen 66">
            <a:extLst>
              <a:ext uri="{FF2B5EF4-FFF2-40B4-BE49-F238E27FC236}">
                <a16:creationId xmlns:a16="http://schemas.microsoft.com/office/drawing/2014/main" id="{1DF4692A-621E-B7A0-199D-7E8C9A99E2BA}"/>
              </a:ext>
            </a:extLst>
          </p:cNvPr>
          <p:cNvSpPr/>
          <p:nvPr/>
        </p:nvSpPr>
        <p:spPr>
          <a:xfrm>
            <a:off x="10282727" y="4788402"/>
            <a:ext cx="1464681" cy="1860170"/>
          </a:xfrm>
          <a:prstGeom prst="frame">
            <a:avLst/>
          </a:prstGeom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u="sng" dirty="0">
                <a:solidFill>
                  <a:schemeClr val="tx1"/>
                </a:solidFill>
              </a:rPr>
              <a:t>Task Performance</a:t>
            </a:r>
          </a:p>
          <a:p>
            <a:pPr algn="ctr"/>
            <a:endParaRPr lang="de-DE" sz="300" b="1" u="sng" dirty="0">
              <a:solidFill>
                <a:schemeClr val="tx1"/>
              </a:solidFill>
            </a:endParaRP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Quality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Quantity</a:t>
            </a:r>
          </a:p>
          <a:p>
            <a:pPr algn="ctr"/>
            <a:r>
              <a:rPr lang="de-DE" sz="1200" i="1" dirty="0">
                <a:solidFill>
                  <a:schemeClr val="tx1"/>
                </a:solidFill>
              </a:rPr>
              <a:t>Time</a:t>
            </a:r>
          </a:p>
        </p:txBody>
      </p: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4D1300E1-48A1-548C-0B48-3206F5127E4D}"/>
              </a:ext>
            </a:extLst>
          </p:cNvPr>
          <p:cNvCxnSpPr>
            <a:cxnSpLocks/>
          </p:cNvCxnSpPr>
          <p:nvPr/>
        </p:nvCxnSpPr>
        <p:spPr>
          <a:xfrm>
            <a:off x="11016901" y="4393702"/>
            <a:ext cx="0" cy="360000"/>
          </a:xfrm>
          <a:prstGeom prst="straightConnector1">
            <a:avLst/>
          </a:prstGeom>
          <a:ln cap="rnd">
            <a:prstDash val="sysDash"/>
            <a:round/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2025-01-21T12:38:59Z</dcterms:created>
  <dcterms:modified xsi:type="dcterms:W3CDTF">2025-01-22T09:03:11Z</dcterms:modified>
</cp:coreProperties>
</file>