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3A5F"/>
    <a:srgbClr val="712D4F"/>
    <a:srgbClr val="783054"/>
    <a:srgbClr val="3A2B3F"/>
    <a:srgbClr val="396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94E25-F417-9203-5E37-3BB5AF28D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EA8A8D-618B-4802-B4E8-D15E2A5A9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98EAF-41FA-FE85-73DF-A2938670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D21EF-9475-4174-2EB8-963208D8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E41B-3F2D-C992-CEEB-2B6B2A4C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02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C0484-1E03-F31E-B68A-71C44D02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B167E2-FCD3-7886-A6F0-D46F5E340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8F63E-886C-0B3E-C2DE-EB4EA3A5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3D10E-43D5-57B7-21AB-128B9381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36032-AB69-CA51-2CF5-C80F612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7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46CCEE-6824-B5A9-980B-0CE6731D0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80DC2B-BE7B-C41B-5EED-D0FC23D95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6F28F8-6876-B06F-D265-CD98FBB3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F970F4-1CE1-E725-2CED-F461AB8D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1B1204-EDC3-6BB4-EB11-CA35B26D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73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7EED1-0D04-C2FE-857C-CCDC182C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C17219-5EBF-7305-18E0-01C64E39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1213B6-A4CE-ABA5-F66D-8C19A691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87978-22BE-78C4-C8C5-C7E3F1EE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6FD8A-5659-7FFF-4B38-1CBAC6FC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71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5689B-EF2A-01AB-6130-8A26928A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FBEE19-CB9D-937A-3062-286AB3FD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A59F42-5138-1C91-CF86-3E29354E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8D33C8-9D26-822C-ECE3-2ED4A163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E5F6C-031D-4C8E-AC3A-D95652BD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71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2CEC1-7057-2DF4-EDA0-7D85C9EB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527F4-06F2-17BD-5551-3D3466166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6D4801-B560-6916-81A0-E03E19BE1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7BCB68-C525-EEB7-89C8-A6DE8D08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D67BA8-AA30-4D83-8DAA-5FAD2429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96A4E5-AFA4-6235-B57D-F2016388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4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10979-F6F4-BF47-ECC8-CB010E0D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3F34F9-F32F-2AAE-9BD1-C09511CE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399B6E-D577-0CAD-CE4F-BCA54A73A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128078-5119-CED2-670C-97E040BD9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52D37C-3C39-6869-7DBB-E9469776D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CAE057-52E2-84AA-3750-F592609A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941DB5-0A64-456D-B89C-522E3326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C5C2AA-CD74-AA16-5775-866596C1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75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F1EDD-CA83-380E-485F-13651851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15413-93D8-4A40-3A3E-7F7179FB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882E40-A1CA-23E9-BB3D-A1DDD7E5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5B9E6F-820C-06F1-AB02-0A4F1367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E8A621-DB1C-36F2-BB33-523E8628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0F292B-7D06-68C7-2BE9-F77B2CC0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93AE3F-8971-55AC-0C66-7B297BD9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59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F2A2D-0F40-3495-BBA8-A25B161C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6350-B285-1961-7163-20993167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022CA2-0548-CC85-CF9B-F72E833CB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150397-EB00-2F7F-DB6F-DDD25A10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295ED6-960F-2908-B451-35ABAA7E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E088D2-D0A6-B375-BD6D-D138453A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4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D9DA9-49A5-F2A3-3437-E82F7D01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366781-FA3D-14D9-317B-620C2FFEE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5CCB8B-8318-FF88-B276-B4D2B73CD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35924D-8BFC-9C25-2CA8-0E7E2BEB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B0D814-7919-B210-76BC-06CDE779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D2AA73-BCA5-88CA-0F14-DDBC97C8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46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214321-BA94-1E13-854B-09742176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3F7EB-36DA-0465-9F18-AC8C25F70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766D89-EE1A-F8CB-A129-BA6BC489B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7690D-99FB-2382-AE93-40B7622DC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1EE901-FC6E-493F-0C71-9E29705DE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6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6E75CE9F-5085-F066-A7BB-6A256E5000C1}"/>
              </a:ext>
            </a:extLst>
          </p:cNvPr>
          <p:cNvSpPr/>
          <p:nvPr/>
        </p:nvSpPr>
        <p:spPr>
          <a:xfrm>
            <a:off x="4981575" y="2529016"/>
            <a:ext cx="2247900" cy="1458098"/>
          </a:xfrm>
          <a:prstGeom prst="ellipse">
            <a:avLst/>
          </a:prstGeom>
          <a:gradFill>
            <a:gsLst>
              <a:gs pos="100000">
                <a:srgbClr val="3A2B3F"/>
              </a:gs>
              <a:gs pos="100000">
                <a:schemeClr val="accent6">
                  <a:lumMod val="5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/>
              <a:t>ITO</a:t>
            </a:r>
          </a:p>
          <a:p>
            <a:pPr algn="ctr"/>
            <a:r>
              <a:rPr lang="de-DE" sz="2200" dirty="0"/>
              <a:t>DECISIONS</a:t>
            </a:r>
          </a:p>
        </p:txBody>
      </p:sp>
      <p:sp>
        <p:nvSpPr>
          <p:cNvPr id="3" name="Legende: mit gebogener Linie mit Rahmen und Akzentuierungsbalken 2">
            <a:extLst>
              <a:ext uri="{FF2B5EF4-FFF2-40B4-BE49-F238E27FC236}">
                <a16:creationId xmlns:a16="http://schemas.microsoft.com/office/drawing/2014/main" id="{27539BCD-91A7-B2C6-E1A5-E11537EE0776}"/>
              </a:ext>
            </a:extLst>
          </p:cNvPr>
          <p:cNvSpPr/>
          <p:nvPr/>
        </p:nvSpPr>
        <p:spPr>
          <a:xfrm>
            <a:off x="8114270" y="988197"/>
            <a:ext cx="3830079" cy="170737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838"/>
              <a:gd name="adj6" fmla="val -38958"/>
            </a:avLst>
          </a:prstGeom>
          <a:solidFill>
            <a:srgbClr val="683A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 err="1"/>
              <a:t>Uncertainty</a:t>
            </a:r>
            <a:r>
              <a:rPr lang="de-DE" dirty="0"/>
              <a:t> (-)</a:t>
            </a:r>
          </a:p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/>
              <a:t>Critical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IS – Transaction (-)</a:t>
            </a:r>
          </a:p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/>
              <a:t>Transaction Costs (- -)</a:t>
            </a:r>
          </a:p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/>
              <a:t>Business Risk (-)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7ECEB3F-5303-C3C5-EF2B-BDEC15F69C8B}"/>
              </a:ext>
            </a:extLst>
          </p:cNvPr>
          <p:cNvSpPr txBox="1"/>
          <p:nvPr/>
        </p:nvSpPr>
        <p:spPr>
          <a:xfrm>
            <a:off x="8648827" y="511063"/>
            <a:ext cx="2734962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TRANSACTION ATTRIBUTES:</a:t>
            </a:r>
          </a:p>
        </p:txBody>
      </p:sp>
      <p:sp>
        <p:nvSpPr>
          <p:cNvPr id="10" name="Legende: mit gebogener Linie mit Rahmen und Akzentuierungsbalken 9">
            <a:extLst>
              <a:ext uri="{FF2B5EF4-FFF2-40B4-BE49-F238E27FC236}">
                <a16:creationId xmlns:a16="http://schemas.microsoft.com/office/drawing/2014/main" id="{2D050F0E-2B65-DC7A-B614-2A407B90BDD3}"/>
              </a:ext>
            </a:extLst>
          </p:cNvPr>
          <p:cNvSpPr/>
          <p:nvPr/>
        </p:nvSpPr>
        <p:spPr>
          <a:xfrm flipH="1">
            <a:off x="329125" y="1067910"/>
            <a:ext cx="4210052" cy="2877411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8241"/>
              <a:gd name="adj6" fmla="val -26715"/>
            </a:avLst>
          </a:prstGeom>
          <a:solidFill>
            <a:srgbClr val="683A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/>
              <a:t>Cost Reduction (+ +)</a:t>
            </a:r>
          </a:p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/>
              <a:t>Focus on Core Capabilities (+ +)</a:t>
            </a:r>
          </a:p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/>
              <a:t>Access to Skills/Expertise (+ +)</a:t>
            </a:r>
          </a:p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/>
              <a:t>Business/Process Improvements (+ +)</a:t>
            </a:r>
          </a:p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/>
              <a:t>Technical Reasons (+ +)</a:t>
            </a:r>
          </a:p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/>
              <a:t>Political Reasons (+)</a:t>
            </a:r>
          </a:p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/>
              <a:t>Concern for Security (-)</a:t>
            </a:r>
          </a:p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/>
              <a:t>Fear of Losing Control (- -)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2D1B98F-7990-1AB9-0BE4-0390EB34D540}"/>
              </a:ext>
            </a:extLst>
          </p:cNvPr>
          <p:cNvSpPr txBox="1"/>
          <p:nvPr/>
        </p:nvSpPr>
        <p:spPr>
          <a:xfrm>
            <a:off x="1066670" y="513012"/>
            <a:ext cx="2734962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MOTIVATIONS TO OUTSOURCE:</a:t>
            </a:r>
          </a:p>
        </p:txBody>
      </p:sp>
      <p:sp>
        <p:nvSpPr>
          <p:cNvPr id="13" name="Legende: mit gebogener Linie mit Rahmen und Akzentuierungsbalken 12">
            <a:extLst>
              <a:ext uri="{FF2B5EF4-FFF2-40B4-BE49-F238E27FC236}">
                <a16:creationId xmlns:a16="http://schemas.microsoft.com/office/drawing/2014/main" id="{D6D77297-FDB6-7F01-DC64-2CE4E80AFC41}"/>
              </a:ext>
            </a:extLst>
          </p:cNvPr>
          <p:cNvSpPr/>
          <p:nvPr/>
        </p:nvSpPr>
        <p:spPr>
          <a:xfrm flipH="1">
            <a:off x="557083" y="4942849"/>
            <a:ext cx="3389100" cy="1017418"/>
          </a:xfrm>
          <a:prstGeom prst="accentBorderCallout2">
            <a:avLst>
              <a:gd name="adj1" fmla="val 83586"/>
              <a:gd name="adj2" fmla="val -8708"/>
              <a:gd name="adj3" fmla="val 84084"/>
              <a:gd name="adj4" fmla="val -17416"/>
              <a:gd name="adj5" fmla="val -90815"/>
              <a:gd name="adj6" fmla="val -48939"/>
            </a:avLst>
          </a:prstGeom>
          <a:solidFill>
            <a:srgbClr val="683A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/>
              <a:t>Prior IS Department Performance (-)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EA6197A-DF19-E846-0BAB-812F290087A3}"/>
              </a:ext>
            </a:extLst>
          </p:cNvPr>
          <p:cNvSpPr txBox="1"/>
          <p:nvPr/>
        </p:nvSpPr>
        <p:spPr>
          <a:xfrm>
            <a:off x="845150" y="4351384"/>
            <a:ext cx="2796233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CLIENT FIRM CHARACTERISTICS:</a:t>
            </a:r>
          </a:p>
        </p:txBody>
      </p:sp>
      <p:sp>
        <p:nvSpPr>
          <p:cNvPr id="22" name="Legende: mit gebogener Linie mit Rahmen und Akzentuierungsbalken 21">
            <a:extLst>
              <a:ext uri="{FF2B5EF4-FFF2-40B4-BE49-F238E27FC236}">
                <a16:creationId xmlns:a16="http://schemas.microsoft.com/office/drawing/2014/main" id="{65707E87-8F79-415E-3CBD-AC554608420E}"/>
              </a:ext>
            </a:extLst>
          </p:cNvPr>
          <p:cNvSpPr/>
          <p:nvPr/>
        </p:nvSpPr>
        <p:spPr>
          <a:xfrm>
            <a:off x="8389335" y="3653713"/>
            <a:ext cx="3253946" cy="781102"/>
          </a:xfrm>
          <a:prstGeom prst="accentBorderCallout2">
            <a:avLst>
              <a:gd name="adj1" fmla="val 83586"/>
              <a:gd name="adj2" fmla="val -8708"/>
              <a:gd name="adj3" fmla="val 82458"/>
              <a:gd name="adj4" fmla="val -19493"/>
              <a:gd name="adj5" fmla="val 17065"/>
              <a:gd name="adj6" fmla="val -45500"/>
            </a:avLst>
          </a:prstGeom>
          <a:solidFill>
            <a:srgbClr val="683A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ptos" panose="020B0004020202020204" pitchFamily="34" charset="0"/>
              <a:buChar char="⟩"/>
            </a:pPr>
            <a:r>
              <a:rPr lang="de-DE" dirty="0" err="1"/>
              <a:t>Mimetic</a:t>
            </a:r>
            <a:r>
              <a:rPr lang="de-DE" dirty="0"/>
              <a:t> (+ +)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FF0A100-6824-8667-BE67-C345A3E60C05}"/>
              </a:ext>
            </a:extLst>
          </p:cNvPr>
          <p:cNvSpPr txBox="1"/>
          <p:nvPr/>
        </p:nvSpPr>
        <p:spPr>
          <a:xfrm>
            <a:off x="8648827" y="3044279"/>
            <a:ext cx="2734962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INFLUENCE SOURCES: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30914CF-C66C-356A-79F6-FC0B830BA64D}"/>
              </a:ext>
            </a:extLst>
          </p:cNvPr>
          <p:cNvSpPr txBox="1"/>
          <p:nvPr/>
        </p:nvSpPr>
        <p:spPr>
          <a:xfrm>
            <a:off x="5648327" y="5221603"/>
            <a:ext cx="6410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LEGEND:</a:t>
            </a:r>
          </a:p>
          <a:p>
            <a:pPr marL="266700" indent="-266700">
              <a:tabLst>
                <a:tab pos="269875" algn="l"/>
              </a:tabLst>
            </a:pPr>
            <a:r>
              <a:rPr lang="de-DE" dirty="0"/>
              <a:t>(+ +)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80 %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evidence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positive and </a:t>
            </a:r>
            <a:r>
              <a:rPr lang="de-DE" dirty="0" err="1"/>
              <a:t>significant</a:t>
            </a:r>
            <a:endParaRPr lang="de-DE" dirty="0"/>
          </a:p>
          <a:p>
            <a:pPr>
              <a:tabLst>
                <a:tab pos="85725" algn="l"/>
                <a:tab pos="266700" algn="l"/>
              </a:tabLst>
            </a:pPr>
            <a:r>
              <a:rPr lang="de-DE" dirty="0"/>
              <a:t>(+)    60 % to 80 %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evidence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positive and </a:t>
            </a:r>
            <a:r>
              <a:rPr lang="de-DE" dirty="0" err="1"/>
              <a:t>significant</a:t>
            </a:r>
            <a:endParaRPr lang="de-DE" dirty="0"/>
          </a:p>
          <a:p>
            <a:pPr marL="266700" indent="-266700"/>
            <a:r>
              <a:rPr lang="de-DE" dirty="0"/>
              <a:t>(- -)  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80 %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evidence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negative and </a:t>
            </a:r>
            <a:r>
              <a:rPr lang="de-DE" dirty="0" err="1"/>
              <a:t>significant</a:t>
            </a:r>
            <a:endParaRPr lang="de-DE" dirty="0"/>
          </a:p>
          <a:p>
            <a:r>
              <a:rPr lang="de-DE" dirty="0"/>
              <a:t>(-)     60 % to 80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evidence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negative and </a:t>
            </a:r>
            <a:r>
              <a:rPr lang="de-DE" dirty="0" err="1"/>
              <a:t>significant</a:t>
            </a:r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70994DD-3726-8973-4AB5-B557D80C1AB2}"/>
              </a:ext>
            </a:extLst>
          </p:cNvPr>
          <p:cNvCxnSpPr>
            <a:cxnSpLocks/>
          </p:cNvCxnSpPr>
          <p:nvPr/>
        </p:nvCxnSpPr>
        <p:spPr>
          <a:xfrm>
            <a:off x="5579782" y="4942849"/>
            <a:ext cx="0" cy="1756082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C9039C4-84B2-A805-9C15-46ABACBAB5C2}"/>
              </a:ext>
            </a:extLst>
          </p:cNvPr>
          <p:cNvCxnSpPr>
            <a:cxnSpLocks/>
          </p:cNvCxnSpPr>
          <p:nvPr/>
        </p:nvCxnSpPr>
        <p:spPr>
          <a:xfrm flipH="1">
            <a:off x="5381625" y="5150644"/>
            <a:ext cx="4647684" cy="0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3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6</cp:revision>
  <dcterms:created xsi:type="dcterms:W3CDTF">2025-01-21T12:38:59Z</dcterms:created>
  <dcterms:modified xsi:type="dcterms:W3CDTF">2025-01-27T12:26:44Z</dcterms:modified>
</cp:coreProperties>
</file>