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5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65A"/>
    <a:srgbClr val="683A5F"/>
    <a:srgbClr val="712D4F"/>
    <a:srgbClr val="783054"/>
    <a:srgbClr val="3A2B3F"/>
    <a:srgbClr val="396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12" y="78"/>
      </p:cViewPr>
      <p:guideLst>
        <p:guide orient="horz" pos="2495"/>
        <p:guide pos="34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296173"/>
            <a:ext cx="9179799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159854"/>
            <a:ext cx="8099822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0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54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21669"/>
            <a:ext cx="2328699" cy="671186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21669"/>
            <a:ext cx="6851100" cy="671186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28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34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974512"/>
            <a:ext cx="9314796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5300194"/>
            <a:ext cx="9314796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82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82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533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108344"/>
            <a:ext cx="4589899" cy="5025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108344"/>
            <a:ext cx="4589899" cy="5025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31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21671"/>
            <a:ext cx="9314796" cy="153084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941510"/>
            <a:ext cx="456880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893014"/>
            <a:ext cx="4568805" cy="42551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941510"/>
            <a:ext cx="4591306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893014"/>
            <a:ext cx="4591306" cy="42551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47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96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26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28002"/>
            <a:ext cx="3483205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140341"/>
            <a:ext cx="546738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376011"/>
            <a:ext cx="3483205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36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28002"/>
            <a:ext cx="3483205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140341"/>
            <a:ext cx="546738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376011"/>
            <a:ext cx="3483205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29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21671"/>
            <a:ext cx="931479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108344"/>
            <a:ext cx="931479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7340703"/>
            <a:ext cx="242994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FE99C-B6B2-4F84-BF3A-0009E28C1CAC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7340703"/>
            <a:ext cx="364492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7340703"/>
            <a:ext cx="242994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41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Zahnrad Silhouette">
            <a:extLst>
              <a:ext uri="{FF2B5EF4-FFF2-40B4-BE49-F238E27FC236}">
                <a16:creationId xmlns:a16="http://schemas.microsoft.com/office/drawing/2014/main" id="{F2E6EB7B-7FF2-F44A-86F4-F0530A0EC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68269">
            <a:off x="1067133" y="2365943"/>
            <a:ext cx="3916599" cy="3916599"/>
          </a:xfrm>
          <a:prstGeom prst="rect">
            <a:avLst/>
          </a:prstGeom>
        </p:spPr>
      </p:pic>
      <p:pic>
        <p:nvPicPr>
          <p:cNvPr id="18" name="Grafik 17" descr="Zahnrad Silhouette">
            <a:extLst>
              <a:ext uri="{FF2B5EF4-FFF2-40B4-BE49-F238E27FC236}">
                <a16:creationId xmlns:a16="http://schemas.microsoft.com/office/drawing/2014/main" id="{AD566C8C-67CE-D2AE-2593-61A3EACEAE5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48018">
            <a:off x="5685662" y="2750251"/>
            <a:ext cx="3916599" cy="3916599"/>
          </a:xfrm>
          <a:prstGeom prst="rect">
            <a:avLst/>
          </a:prstGeom>
        </p:spPr>
      </p:pic>
      <p:pic>
        <p:nvPicPr>
          <p:cNvPr id="19" name="Grafik 18" descr="Zahnrad Silhouette">
            <a:extLst>
              <a:ext uri="{FF2B5EF4-FFF2-40B4-BE49-F238E27FC236}">
                <a16:creationId xmlns:a16="http://schemas.microsoft.com/office/drawing/2014/main" id="{D5D03510-43ED-764D-924B-41F4C9885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6570">
            <a:off x="3255359" y="3903369"/>
            <a:ext cx="3916599" cy="3916599"/>
          </a:xfrm>
          <a:prstGeom prst="rect">
            <a:avLst/>
          </a:prstGeom>
        </p:spPr>
      </p:pic>
      <p:pic>
        <p:nvPicPr>
          <p:cNvPr id="20" name="Grafik 19" descr="Zahnrad Silhouette">
            <a:extLst>
              <a:ext uri="{FF2B5EF4-FFF2-40B4-BE49-F238E27FC236}">
                <a16:creationId xmlns:a16="http://schemas.microsoft.com/office/drawing/2014/main" id="{FCA0886F-528D-408D-527E-EEA1A8E90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4272" y="1272149"/>
            <a:ext cx="3916599" cy="3916599"/>
          </a:xfrm>
          <a:prstGeom prst="rect">
            <a:avLst/>
          </a:prstGeom>
        </p:spPr>
      </p:pic>
      <p:pic>
        <p:nvPicPr>
          <p:cNvPr id="35" name="Grafik 34" descr="Pfeil mit einer Linie: Kurve im Uhrzeigersinn Silhouette">
            <a:extLst>
              <a:ext uri="{FF2B5EF4-FFF2-40B4-BE49-F238E27FC236}">
                <a16:creationId xmlns:a16="http://schemas.microsoft.com/office/drawing/2014/main" id="{B2BEBEAE-4F83-63A5-49C6-942C006C1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397321" flipH="1">
            <a:off x="6398658" y="5724946"/>
            <a:ext cx="1836713" cy="1836713"/>
          </a:xfrm>
          <a:prstGeom prst="rect">
            <a:avLst/>
          </a:prstGeom>
        </p:spPr>
      </p:pic>
      <p:pic>
        <p:nvPicPr>
          <p:cNvPr id="36" name="Grafik 35" descr="Pfeil mit einer Linie: Kurve im Uhrzeigersinn Silhouette">
            <a:extLst>
              <a:ext uri="{FF2B5EF4-FFF2-40B4-BE49-F238E27FC236}">
                <a16:creationId xmlns:a16="http://schemas.microsoft.com/office/drawing/2014/main" id="{B0E8B040-DAF0-2083-C23B-0664E2376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025752" flipH="1">
            <a:off x="2063032" y="5367668"/>
            <a:ext cx="2005967" cy="2005967"/>
          </a:xfrm>
          <a:prstGeom prst="rect">
            <a:avLst/>
          </a:prstGeom>
        </p:spPr>
      </p:pic>
      <p:pic>
        <p:nvPicPr>
          <p:cNvPr id="37" name="Grafik 36" descr="Pfeil mit einer Linie: Kurve im Uhrzeigersinn Silhouette">
            <a:extLst>
              <a:ext uri="{FF2B5EF4-FFF2-40B4-BE49-F238E27FC236}">
                <a16:creationId xmlns:a16="http://schemas.microsoft.com/office/drawing/2014/main" id="{1273859C-5B03-FD76-B615-4B3E70E6D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340939" flipH="1" flipV="1">
            <a:off x="2020019" y="1415921"/>
            <a:ext cx="2005967" cy="2005967"/>
          </a:xfrm>
          <a:prstGeom prst="rect">
            <a:avLst/>
          </a:prstGeom>
        </p:spPr>
      </p:pic>
      <p:pic>
        <p:nvPicPr>
          <p:cNvPr id="39" name="Grafik 38" descr="Pfeil mit einer Linie: Kurve im Uhrzeigersinn Silhouette">
            <a:extLst>
              <a:ext uri="{FF2B5EF4-FFF2-40B4-BE49-F238E27FC236}">
                <a16:creationId xmlns:a16="http://schemas.microsoft.com/office/drawing/2014/main" id="{4A541BE8-E722-BEE1-421D-0D232F5E8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79922" flipH="1" flipV="1">
            <a:off x="6818038" y="1881342"/>
            <a:ext cx="2005967" cy="2005967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358D2E5-1E88-8ABC-657C-9C0956900453}"/>
              </a:ext>
            </a:extLst>
          </p:cNvPr>
          <p:cNvSpPr/>
          <p:nvPr/>
        </p:nvSpPr>
        <p:spPr>
          <a:xfrm>
            <a:off x="1195458" y="529010"/>
            <a:ext cx="1813916" cy="81259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/>
              <a:t>The Theory Genesis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F2BB8D9E-0EAD-C849-535F-F3068163CC87}"/>
              </a:ext>
            </a:extLst>
          </p:cNvPr>
          <p:cNvSpPr/>
          <p:nvPr/>
        </p:nvSpPr>
        <p:spPr>
          <a:xfrm>
            <a:off x="7753839" y="529010"/>
            <a:ext cx="1846300" cy="82482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/>
              <a:t>The Theory </a:t>
            </a:r>
            <a:r>
              <a:rPr lang="de-DE" sz="2200" dirty="0" err="1"/>
              <a:t>Composition</a:t>
            </a:r>
            <a:endParaRPr lang="de-DE" sz="2200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0BCC97DD-E1CC-9DD4-274A-AB3D4B6720C2}"/>
              </a:ext>
            </a:extLst>
          </p:cNvPr>
          <p:cNvSpPr/>
          <p:nvPr/>
        </p:nvSpPr>
        <p:spPr>
          <a:xfrm>
            <a:off x="4495006" y="529011"/>
            <a:ext cx="1809750" cy="824823"/>
          </a:xfrm>
          <a:prstGeom prst="roundRect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/>
              <a:t>The </a:t>
            </a:r>
            <a:r>
              <a:rPr lang="de-DE" sz="2200" dirty="0" err="1"/>
              <a:t>Theorizing</a:t>
            </a:r>
            <a:endParaRPr lang="de-DE" sz="2200" dirty="0"/>
          </a:p>
        </p:txBody>
      </p:sp>
      <p:sp>
        <p:nvSpPr>
          <p:cNvPr id="48" name="Pfeil: nach links und rechts 47">
            <a:extLst>
              <a:ext uri="{FF2B5EF4-FFF2-40B4-BE49-F238E27FC236}">
                <a16:creationId xmlns:a16="http://schemas.microsoft.com/office/drawing/2014/main" id="{C1CC40A1-5E5D-743F-42A4-06BBD7EA27DE}"/>
              </a:ext>
            </a:extLst>
          </p:cNvPr>
          <p:cNvSpPr/>
          <p:nvPr/>
        </p:nvSpPr>
        <p:spPr>
          <a:xfrm>
            <a:off x="6342858" y="754823"/>
            <a:ext cx="1370219" cy="510587"/>
          </a:xfrm>
          <a:prstGeom prst="leftRightArrow">
            <a:avLst>
              <a:gd name="adj1" fmla="val 35076"/>
              <a:gd name="adj2" fmla="val 4253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1FE7A5A8-B5FD-8B87-6FF6-191887698FDC}"/>
              </a:ext>
            </a:extLst>
          </p:cNvPr>
          <p:cNvSpPr/>
          <p:nvPr/>
        </p:nvSpPr>
        <p:spPr>
          <a:xfrm>
            <a:off x="3067531" y="742254"/>
            <a:ext cx="1396236" cy="468705"/>
          </a:xfrm>
          <a:prstGeom prst="rightArrow">
            <a:avLst>
              <a:gd name="adj1" fmla="val 37807"/>
              <a:gd name="adj2" fmla="val 5203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26EE5CB-86B8-E48D-65AF-6B831343C66C}"/>
              </a:ext>
            </a:extLst>
          </p:cNvPr>
          <p:cNvSpPr/>
          <p:nvPr/>
        </p:nvSpPr>
        <p:spPr>
          <a:xfrm>
            <a:off x="1475585" y="1788479"/>
            <a:ext cx="7839075" cy="5546063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  <a:prstDash val="sysDash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6A3F698-4A66-997E-0913-6A8B2B45B77D}"/>
              </a:ext>
            </a:extLst>
          </p:cNvPr>
          <p:cNvCxnSpPr/>
          <p:nvPr/>
        </p:nvCxnSpPr>
        <p:spPr>
          <a:xfrm flipV="1">
            <a:off x="1475581" y="1341609"/>
            <a:ext cx="2988186" cy="44686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A79E900-79C5-5DBA-7077-18304A81DD31}"/>
              </a:ext>
            </a:extLst>
          </p:cNvPr>
          <p:cNvCxnSpPr>
            <a:cxnSpLocks/>
          </p:cNvCxnSpPr>
          <p:nvPr/>
        </p:nvCxnSpPr>
        <p:spPr>
          <a:xfrm>
            <a:off x="6304758" y="1332239"/>
            <a:ext cx="2988186" cy="44686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sysDash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A5FE78B0-0AF4-9580-9E42-E83112EEEB1F}"/>
              </a:ext>
            </a:extLst>
          </p:cNvPr>
          <p:cNvSpPr/>
          <p:nvPr/>
        </p:nvSpPr>
        <p:spPr>
          <a:xfrm>
            <a:off x="2529360" y="3786587"/>
            <a:ext cx="987283" cy="10351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95B341-5D56-9501-6CD1-BF7C9238DE23}"/>
              </a:ext>
            </a:extLst>
          </p:cNvPr>
          <p:cNvSpPr txBox="1"/>
          <p:nvPr/>
        </p:nvSpPr>
        <p:spPr>
          <a:xfrm>
            <a:off x="2019529" y="3436398"/>
            <a:ext cx="2126475" cy="1686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de-DE" sz="1150" b="1" dirty="0" err="1">
                <a:solidFill>
                  <a:schemeClr val="tx1"/>
                </a:solidFill>
              </a:rPr>
              <a:t>Informing</a:t>
            </a:r>
            <a:r>
              <a:rPr lang="de-DE" sz="1150" b="1" dirty="0">
                <a:solidFill>
                  <a:schemeClr val="tx1"/>
                </a:solidFill>
              </a:rPr>
              <a:t> </a:t>
            </a:r>
            <a:r>
              <a:rPr lang="de-DE" sz="1150" b="1" dirty="0" err="1">
                <a:solidFill>
                  <a:schemeClr val="tx1"/>
                </a:solidFill>
              </a:rPr>
              <a:t>Thoughts</a:t>
            </a:r>
            <a:endParaRPr lang="de-DE" sz="1150" b="1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>
                <a:solidFill>
                  <a:schemeClr val="tx1"/>
                </a:solidFill>
              </a:rPr>
              <a:t>Reading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>
                <a:solidFill>
                  <a:schemeClr val="tx1"/>
                </a:solidFill>
              </a:rPr>
              <a:t>Note-</a:t>
            </a:r>
            <a:r>
              <a:rPr lang="de-DE" sz="1150" dirty="0" err="1">
                <a:solidFill>
                  <a:schemeClr val="tx1"/>
                </a:solidFill>
              </a:rPr>
              <a:t>taking</a:t>
            </a:r>
            <a:r>
              <a:rPr lang="de-DE" sz="1150" dirty="0">
                <a:solidFill>
                  <a:schemeClr val="tx1"/>
                </a:solidFill>
              </a:rPr>
              <a:t>-on-</a:t>
            </a:r>
            <a:r>
              <a:rPr lang="de-DE" sz="1150" dirty="0" err="1">
                <a:solidFill>
                  <a:schemeClr val="tx1"/>
                </a:solidFill>
              </a:rPr>
              <a:t>readings</a:t>
            </a:r>
            <a:endParaRPr lang="de-DE" sz="1150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>
                <a:solidFill>
                  <a:schemeClr val="tx1"/>
                </a:solidFill>
              </a:rPr>
              <a:t>Coding </a:t>
            </a:r>
            <a:r>
              <a:rPr lang="de-DE" sz="1150" dirty="0" err="1">
                <a:solidFill>
                  <a:schemeClr val="tx1"/>
                </a:solidFill>
              </a:rPr>
              <a:t>readings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into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tables</a:t>
            </a:r>
            <a:endParaRPr lang="de-DE" sz="1150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 err="1">
                <a:solidFill>
                  <a:schemeClr val="tx1"/>
                </a:solidFill>
              </a:rPr>
              <a:t>Confirming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with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examples</a:t>
            </a:r>
            <a:endParaRPr lang="de-DE" sz="1150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>
                <a:solidFill>
                  <a:schemeClr val="tx1"/>
                </a:solidFill>
              </a:rPr>
              <a:t>Notes-on-note-</a:t>
            </a:r>
            <a:r>
              <a:rPr lang="de-DE" sz="1150" dirty="0" err="1">
                <a:solidFill>
                  <a:schemeClr val="tx1"/>
                </a:solidFill>
              </a:rPr>
              <a:t>taking</a:t>
            </a:r>
            <a:endParaRPr lang="de-DE" sz="1150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 err="1">
                <a:solidFill>
                  <a:schemeClr val="tx1"/>
                </a:solidFill>
              </a:rPr>
              <a:t>Outlining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from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notes</a:t>
            </a:r>
            <a:endParaRPr lang="de-DE" sz="115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206ACD-9156-1A91-0C3C-FA0EFD717E8E}"/>
              </a:ext>
            </a:extLst>
          </p:cNvPr>
          <p:cNvSpPr/>
          <p:nvPr/>
        </p:nvSpPr>
        <p:spPr>
          <a:xfrm>
            <a:off x="4968143" y="2722746"/>
            <a:ext cx="987283" cy="10351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907377F-0188-B01C-BF45-395B6FE3DCF7}"/>
              </a:ext>
            </a:extLst>
          </p:cNvPr>
          <p:cNvSpPr txBox="1"/>
          <p:nvPr/>
        </p:nvSpPr>
        <p:spPr>
          <a:xfrm>
            <a:off x="4453118" y="2418128"/>
            <a:ext cx="2162205" cy="1402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50" b="1" u="sng" dirty="0" err="1">
                <a:solidFill>
                  <a:schemeClr val="tx1"/>
                </a:solidFill>
              </a:rPr>
              <a:t>Materializing</a:t>
            </a:r>
            <a:r>
              <a:rPr lang="de-DE" sz="1150" b="1" u="sng" dirty="0">
                <a:solidFill>
                  <a:schemeClr val="tx1"/>
                </a:solidFill>
              </a:rPr>
              <a:t> </a:t>
            </a:r>
            <a:r>
              <a:rPr lang="de-DE" sz="1150" b="1" u="sng" dirty="0" err="1">
                <a:solidFill>
                  <a:schemeClr val="tx1"/>
                </a:solidFill>
              </a:rPr>
              <a:t>Thoughts</a:t>
            </a:r>
            <a:endParaRPr lang="de-DE" sz="1150" b="1" u="sng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 err="1">
                <a:solidFill>
                  <a:schemeClr val="tx1"/>
                </a:solidFill>
              </a:rPr>
              <a:t>Organizing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ideas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into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tables</a:t>
            </a:r>
            <a:endParaRPr lang="de-DE" sz="1150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 err="1">
                <a:solidFill>
                  <a:schemeClr val="tx1"/>
                </a:solidFill>
              </a:rPr>
              <a:t>Refining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idea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tables</a:t>
            </a:r>
            <a:endParaRPr lang="de-DE" sz="1150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>
                <a:solidFill>
                  <a:schemeClr val="tx1"/>
                </a:solidFill>
              </a:rPr>
              <a:t>Drawing </a:t>
            </a:r>
            <a:r>
              <a:rPr lang="de-DE" sz="1150" dirty="0" err="1">
                <a:solidFill>
                  <a:schemeClr val="tx1"/>
                </a:solidFill>
              </a:rPr>
              <a:t>ideas</a:t>
            </a:r>
            <a:endParaRPr lang="de-DE" sz="1150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 err="1">
                <a:solidFill>
                  <a:schemeClr val="tx1"/>
                </a:solidFill>
              </a:rPr>
              <a:t>Diagramming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ideas</a:t>
            </a:r>
            <a:endParaRPr lang="de-DE" sz="1150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 err="1">
                <a:solidFill>
                  <a:schemeClr val="tx1"/>
                </a:solidFill>
              </a:rPr>
              <a:t>Refining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idea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diagrams</a:t>
            </a:r>
            <a:endParaRPr lang="de-DE" sz="115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8DC045C-E1CB-887B-A03F-3ABB2E5C7ADA}"/>
              </a:ext>
            </a:extLst>
          </p:cNvPr>
          <p:cNvSpPr/>
          <p:nvPr/>
        </p:nvSpPr>
        <p:spPr>
          <a:xfrm>
            <a:off x="4706679" y="5329217"/>
            <a:ext cx="1060941" cy="10351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0AB105-753B-86F9-8E70-2447154E1C8E}"/>
              </a:ext>
            </a:extLst>
          </p:cNvPr>
          <p:cNvSpPr txBox="1"/>
          <p:nvPr/>
        </p:nvSpPr>
        <p:spPr>
          <a:xfrm>
            <a:off x="4454343" y="5140637"/>
            <a:ext cx="1580891" cy="1402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50" b="1" u="sng" dirty="0">
                <a:solidFill>
                  <a:schemeClr val="tx1"/>
                </a:solidFill>
              </a:rPr>
              <a:t>Generating </a:t>
            </a:r>
            <a:r>
              <a:rPr lang="de-DE" sz="1150" b="1" u="sng" dirty="0" err="1">
                <a:solidFill>
                  <a:schemeClr val="tx1"/>
                </a:solidFill>
              </a:rPr>
              <a:t>Thoughts</a:t>
            </a:r>
            <a:endParaRPr lang="de-DE" sz="1150" b="1" u="sng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 err="1">
                <a:solidFill>
                  <a:schemeClr val="tx1"/>
                </a:solidFill>
              </a:rPr>
              <a:t>Musing</a:t>
            </a:r>
            <a:endParaRPr lang="de-DE" sz="1150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 err="1">
                <a:solidFill>
                  <a:schemeClr val="tx1"/>
                </a:solidFill>
              </a:rPr>
              <a:t>Thinking</a:t>
            </a:r>
            <a:endParaRPr lang="de-DE" sz="1150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>
                <a:solidFill>
                  <a:schemeClr val="tx1"/>
                </a:solidFill>
              </a:rPr>
              <a:t>Mental Wrestling</a:t>
            </a: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 err="1">
                <a:solidFill>
                  <a:schemeClr val="tx1"/>
                </a:solidFill>
              </a:rPr>
              <a:t>Reflecting</a:t>
            </a:r>
            <a:endParaRPr lang="de-DE" sz="1150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 err="1">
                <a:solidFill>
                  <a:schemeClr val="tx1"/>
                </a:solidFill>
              </a:rPr>
              <a:t>Dialoging</a:t>
            </a:r>
            <a:endParaRPr lang="de-DE" sz="115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F4B2D00-E084-294E-3FB3-788968E9EA29}"/>
              </a:ext>
            </a:extLst>
          </p:cNvPr>
          <p:cNvSpPr/>
          <p:nvPr/>
        </p:nvSpPr>
        <p:spPr>
          <a:xfrm>
            <a:off x="7126946" y="4162610"/>
            <a:ext cx="1074727" cy="10351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03B0CB-2847-87E2-F459-3F1636FA006D}"/>
              </a:ext>
            </a:extLst>
          </p:cNvPr>
          <p:cNvSpPr txBox="1"/>
          <p:nvPr/>
        </p:nvSpPr>
        <p:spPr>
          <a:xfrm>
            <a:off x="6599558" y="3957890"/>
            <a:ext cx="2086343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50" b="1" u="sng" dirty="0">
                <a:solidFill>
                  <a:schemeClr val="tx1"/>
                </a:solidFill>
              </a:rPr>
              <a:t>Building Theory Elements </a:t>
            </a:r>
            <a:r>
              <a:rPr lang="de-DE" sz="1150" b="1" u="sng" dirty="0" err="1">
                <a:solidFill>
                  <a:schemeClr val="tx1"/>
                </a:solidFill>
              </a:rPr>
              <a:t>from</a:t>
            </a:r>
            <a:r>
              <a:rPr lang="de-DE" sz="1150" b="1" u="sng" dirty="0">
                <a:solidFill>
                  <a:schemeClr val="tx1"/>
                </a:solidFill>
              </a:rPr>
              <a:t> </a:t>
            </a:r>
            <a:r>
              <a:rPr lang="de-DE" sz="1150" b="1" u="sng" dirty="0" err="1">
                <a:solidFill>
                  <a:schemeClr val="tx1"/>
                </a:solidFill>
              </a:rPr>
              <a:t>Thoughts</a:t>
            </a:r>
            <a:endParaRPr lang="de-DE" sz="1150" b="1" u="sng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 err="1">
                <a:solidFill>
                  <a:schemeClr val="tx1"/>
                </a:solidFill>
              </a:rPr>
              <a:t>Extracting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new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constructs</a:t>
            </a:r>
            <a:endParaRPr lang="de-DE" sz="1150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 err="1">
                <a:solidFill>
                  <a:schemeClr val="tx1"/>
                </a:solidFill>
              </a:rPr>
              <a:t>Establishing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mechanisms</a:t>
            </a:r>
            <a:endParaRPr lang="de-DE" sz="1150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 err="1">
                <a:solidFill>
                  <a:schemeClr val="tx1"/>
                </a:solidFill>
              </a:rPr>
              <a:t>Constructing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relationships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among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constructs</a:t>
            </a:r>
            <a:endParaRPr lang="de-DE" sz="1150" dirty="0">
              <a:solidFill>
                <a:schemeClr val="tx1"/>
              </a:solidFill>
            </a:endParaRPr>
          </a:p>
          <a:p>
            <a:pPr marL="171443" indent="-171443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1150" dirty="0" err="1">
                <a:solidFill>
                  <a:schemeClr val="tx1"/>
                </a:solidFill>
              </a:rPr>
              <a:t>Developing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propositions</a:t>
            </a:r>
            <a:endParaRPr lang="de-DE" sz="1150" dirty="0"/>
          </a:p>
        </p:txBody>
      </p:sp>
    </p:spTree>
    <p:extLst>
      <p:ext uri="{BB962C8B-B14F-4D97-AF65-F5344CB8AC3E}">
        <p14:creationId xmlns:p14="http://schemas.microsoft.com/office/powerpoint/2010/main" val="14797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Office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11</cp:revision>
  <dcterms:created xsi:type="dcterms:W3CDTF">2025-01-21T12:38:59Z</dcterms:created>
  <dcterms:modified xsi:type="dcterms:W3CDTF">2025-01-27T12:19:19Z</dcterms:modified>
</cp:coreProperties>
</file>