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486" y="10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4E25-F417-9203-5E37-3BB5AF28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A8A8D-618B-4802-B4E8-D15E2A5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8EAF-41FA-FE85-73DF-A293867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21EF-9475-4174-2EB8-963208D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E41B-3F2D-C992-CEEB-2B6B2A4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0484-1E03-F31E-B68A-71C44D0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67E2-FCD3-7886-A6F0-D46F5E34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8F63E-886C-0B3E-C2DE-EB4EA3A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D10E-43D5-57B7-21AB-128B938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36032-AB69-CA51-2CF5-C80F612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CCEE-6824-B5A9-980B-0CE6731D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0DC2B-BE7B-C41B-5EED-D0FC23D9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F28F8-6876-B06F-D265-CD98FBB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970F4-1CE1-E725-2CED-F461AB8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1204-EDC3-6BB4-EB11-CA35B26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7EED1-0D04-C2FE-857C-CCDC182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7219-5EBF-7305-18E0-01C64E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213B6-A4CE-ABA5-F66D-8C19A691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87978-22BE-78C4-C8C5-C7E3F1E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6FD8A-5659-7FFF-4B38-1CBAC6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5689B-EF2A-01AB-6130-8A26928A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EE19-CB9D-937A-3062-286AB3FD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59F42-5138-1C91-CF86-3E29354E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3C8-9D26-822C-ECE3-2ED4A163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5F6C-031D-4C8E-AC3A-D95652B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2CEC1-7057-2DF4-EDA0-7D85C9E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527F4-06F2-17BD-5551-3D346616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6D4801-B560-6916-81A0-E03E19BE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BCB68-C525-EEB7-89C8-A6DE8D0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67BA8-AA30-4D83-8DAA-5FAD242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6A4E5-AFA4-6235-B57D-F201638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0979-F6F4-BF47-ECC8-CB010E0D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F34F9-F32F-2AAE-9BD1-C09511CE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99B6E-D577-0CAD-CE4F-BCA54A73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128078-5119-CED2-670C-97E040BD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2D37C-3C39-6869-7DBB-E9469776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CAE057-52E2-84AA-3750-F592609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41DB5-0A64-456D-B89C-522E332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C5C2AA-CD74-AA16-5775-866596C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1EDD-CA83-380E-485F-1365185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15413-93D8-4A40-3A3E-7F7179F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882E40-A1CA-23E9-BB3D-A1DDD7E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B9E6F-820C-06F1-AB02-0A4F136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8A621-DB1C-36F2-BB33-523E86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292B-7D06-68C7-2BE9-F77B2CC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3AE3F-8971-55AC-0C66-7B297BD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2A2D-0F40-3495-BBA8-A25B161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6350-B285-1961-7163-2099316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22CA2-0548-CC85-CF9B-F72E833C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0397-EB00-2F7F-DB6F-DDD25A1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95ED6-960F-2908-B451-35ABAA7E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088D2-D0A6-B375-BD6D-D138453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9DA9-49A5-F2A3-3437-E82F7D0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66781-FA3D-14D9-317B-620C2FFE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CB8B-8318-FF88-B276-B4D2B73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5924D-8BFC-9C25-2CA8-0E7E2BE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0D814-7919-B210-76BC-06CDE77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AA73-BCA5-88CA-0F14-DDBC97C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14321-BA94-1E13-854B-0974217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3F7EB-36DA-0465-9F18-AC8C25F7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66D89-EE1A-F8CB-A129-BA6BC4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03.02.2025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7690D-99FB-2382-AE93-40B7622D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EE901-FC6E-493F-0C71-9E29705D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9A4DB81-F9C5-9557-9621-BD55395B1547}"/>
              </a:ext>
            </a:extLst>
          </p:cNvPr>
          <p:cNvCxnSpPr>
            <a:cxnSpLocks/>
          </p:cNvCxnSpPr>
          <p:nvPr/>
        </p:nvCxnSpPr>
        <p:spPr>
          <a:xfrm flipH="1" flipV="1">
            <a:off x="8251510" y="4081046"/>
            <a:ext cx="1745" cy="806850"/>
          </a:xfrm>
          <a:prstGeom prst="straightConnector1">
            <a:avLst/>
          </a:prstGeom>
          <a:ln cap="rnd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A2016AFB-EEE2-DF4E-5273-6F0CE2779E01}"/>
              </a:ext>
            </a:extLst>
          </p:cNvPr>
          <p:cNvSpPr/>
          <p:nvPr/>
        </p:nvSpPr>
        <p:spPr>
          <a:xfrm>
            <a:off x="334647" y="154728"/>
            <a:ext cx="3795186" cy="657004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B806E8-8A4A-D2D0-AFF7-AEED717454B9}"/>
              </a:ext>
            </a:extLst>
          </p:cNvPr>
          <p:cNvSpPr/>
          <p:nvPr/>
        </p:nvSpPr>
        <p:spPr>
          <a:xfrm>
            <a:off x="467863" y="874295"/>
            <a:ext cx="3545306" cy="320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14A1AD1-5F30-C05D-03BC-0FBA0C689D9E}"/>
              </a:ext>
            </a:extLst>
          </p:cNvPr>
          <p:cNvSpPr/>
          <p:nvPr/>
        </p:nvSpPr>
        <p:spPr>
          <a:xfrm>
            <a:off x="467863" y="3212432"/>
            <a:ext cx="3545306" cy="320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CA7AF3-2C19-B5AF-6262-B29916585C70}"/>
              </a:ext>
            </a:extLst>
          </p:cNvPr>
          <p:cNvSpPr txBox="1"/>
          <p:nvPr/>
        </p:nvSpPr>
        <p:spPr>
          <a:xfrm>
            <a:off x="1502579" y="3450637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Symbol Sets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56DA51-D7E2-049A-9F41-BCADB1E0606D}"/>
              </a:ext>
            </a:extLst>
          </p:cNvPr>
          <p:cNvSpPr txBox="1"/>
          <p:nvPr/>
        </p:nvSpPr>
        <p:spPr>
          <a:xfrm>
            <a:off x="665783" y="204938"/>
            <a:ext cx="314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cap="small" spc="600" dirty="0"/>
              <a:t>Media Capabilities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F26E31F-9535-56C9-6A25-6DD85321BC65}"/>
              </a:ext>
            </a:extLst>
          </p:cNvPr>
          <p:cNvSpPr txBox="1"/>
          <p:nvPr/>
        </p:nvSpPr>
        <p:spPr>
          <a:xfrm>
            <a:off x="1594899" y="2300823"/>
            <a:ext cx="128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Parallelism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6A64333-45BF-E2C4-E2E5-D6B974887290}"/>
              </a:ext>
            </a:extLst>
          </p:cNvPr>
          <p:cNvSpPr txBox="1"/>
          <p:nvPr/>
        </p:nvSpPr>
        <p:spPr>
          <a:xfrm>
            <a:off x="1076494" y="1449325"/>
            <a:ext cx="231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Transmission Velocity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8F96570-4F0D-73D4-0D40-3F6AFD4C31C1}"/>
              </a:ext>
            </a:extLst>
          </p:cNvPr>
          <p:cNvSpPr txBox="1"/>
          <p:nvPr/>
        </p:nvSpPr>
        <p:spPr>
          <a:xfrm>
            <a:off x="1426990" y="4605056"/>
            <a:ext cx="162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Rehearsability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73E11D7-DDCD-67FB-B874-5EBE29D082D5}"/>
              </a:ext>
            </a:extLst>
          </p:cNvPr>
          <p:cNvSpPr txBox="1"/>
          <p:nvPr/>
        </p:nvSpPr>
        <p:spPr>
          <a:xfrm>
            <a:off x="1315866" y="5392909"/>
            <a:ext cx="183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Reprocessability</a:t>
            </a:r>
          </a:p>
        </p:txBody>
      </p:sp>
      <p:sp>
        <p:nvSpPr>
          <p:cNvPr id="20" name="Rahmen 19">
            <a:extLst>
              <a:ext uri="{FF2B5EF4-FFF2-40B4-BE49-F238E27FC236}">
                <a16:creationId xmlns:a16="http://schemas.microsoft.com/office/drawing/2014/main" id="{30E719D6-D181-A301-15D5-C1A80ADAFE72}"/>
              </a:ext>
            </a:extLst>
          </p:cNvPr>
          <p:cNvSpPr/>
          <p:nvPr/>
        </p:nvSpPr>
        <p:spPr>
          <a:xfrm>
            <a:off x="4371474" y="3015195"/>
            <a:ext cx="2105025" cy="1196942"/>
          </a:xfrm>
          <a:prstGeom prst="frame">
            <a:avLst>
              <a:gd name="adj1" fmla="val 231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u="sng" dirty="0">
                <a:solidFill>
                  <a:schemeClr val="tx1"/>
                </a:solidFill>
              </a:rPr>
              <a:t>Media Synchronicity </a:t>
            </a:r>
          </a:p>
          <a:p>
            <a:pPr algn="ctr"/>
            <a:endParaRPr lang="de-DE" sz="300" b="1" i="1" u="sng" dirty="0">
              <a:solidFill>
                <a:schemeClr val="tx1"/>
              </a:solidFill>
            </a:endParaRP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Shared pattern of coordinated behavior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CF89E2-FD6B-F8DD-8E23-8794EE3B2911}"/>
              </a:ext>
            </a:extLst>
          </p:cNvPr>
          <p:cNvCxnSpPr>
            <a:cxnSpLocks/>
          </p:cNvCxnSpPr>
          <p:nvPr/>
        </p:nvCxnSpPr>
        <p:spPr>
          <a:xfrm>
            <a:off x="2876553" y="3650127"/>
            <a:ext cx="1447797" cy="0"/>
          </a:xfrm>
          <a:prstGeom prst="straightConnector1">
            <a:avLst/>
          </a:prstGeom>
          <a:ln cap="rnd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0DF406-8F47-3084-946C-F0A7327B68B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876553" y="2485489"/>
            <a:ext cx="1447797" cy="835071"/>
          </a:xfrm>
          <a:prstGeom prst="straightConnector1">
            <a:avLst/>
          </a:prstGeom>
          <a:ln cap="rnd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1916CF5-0191-DD7D-01A3-05829523AE2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95661" y="1633991"/>
            <a:ext cx="1936332" cy="1343520"/>
          </a:xfrm>
          <a:prstGeom prst="straightConnector1">
            <a:avLst/>
          </a:prstGeom>
          <a:ln cap="rnd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D9A3B8A-7C81-A794-569D-1E0A64424B8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050805" y="3992075"/>
            <a:ext cx="1273545" cy="797647"/>
          </a:xfrm>
          <a:prstGeom prst="straightConnector1">
            <a:avLst/>
          </a:prstGeom>
          <a:ln cap="rnd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01F169-5264-4FF9-FD4B-C342927F408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155156" y="4249821"/>
            <a:ext cx="2176837" cy="1327754"/>
          </a:xfrm>
          <a:prstGeom prst="straightConnector1">
            <a:avLst/>
          </a:prstGeom>
          <a:ln cap="rnd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ahmen 53">
            <a:extLst>
              <a:ext uri="{FF2B5EF4-FFF2-40B4-BE49-F238E27FC236}">
                <a16:creationId xmlns:a16="http://schemas.microsoft.com/office/drawing/2014/main" id="{C75B05D2-EDDC-BD2C-0707-80EF9521EC0B}"/>
              </a:ext>
            </a:extLst>
          </p:cNvPr>
          <p:cNvSpPr/>
          <p:nvPr/>
        </p:nvSpPr>
        <p:spPr>
          <a:xfrm>
            <a:off x="6780318" y="151598"/>
            <a:ext cx="2958577" cy="1928248"/>
          </a:xfrm>
          <a:prstGeom prst="frame">
            <a:avLst>
              <a:gd name="adj1" fmla="val 14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1600" b="1" u="sng" dirty="0">
                <a:solidFill>
                  <a:schemeClr val="tx1"/>
                </a:solidFill>
              </a:rPr>
              <a:t>Communication Processes</a:t>
            </a:r>
          </a:p>
          <a:p>
            <a:pPr>
              <a:lnSpc>
                <a:spcPct val="150000"/>
              </a:lnSpc>
            </a:pPr>
            <a:r>
              <a:rPr lang="de-DE" sz="1050" b="1" i="1" dirty="0">
                <a:solidFill>
                  <a:schemeClr val="tx1"/>
                </a:solidFill>
              </a:rPr>
              <a:t>Conveyance</a:t>
            </a:r>
          </a:p>
          <a:p>
            <a:pPr marL="171450" indent="-171450">
              <a:buFontTx/>
              <a:buChar char="-"/>
            </a:pPr>
            <a:r>
              <a:rPr lang="de-DE" sz="1050" i="1" dirty="0">
                <a:solidFill>
                  <a:schemeClr val="tx1"/>
                </a:solidFill>
              </a:rPr>
              <a:t>Transmission – new, diverse, larger</a:t>
            </a:r>
          </a:p>
          <a:p>
            <a:pPr marL="171450" indent="-171450">
              <a:buFontTx/>
              <a:buChar char="-"/>
            </a:pPr>
            <a:r>
              <a:rPr lang="de-DE" sz="1050" i="1" dirty="0">
                <a:solidFill>
                  <a:schemeClr val="tx1"/>
                </a:solidFill>
              </a:rPr>
              <a:t>Processing – retrospective, deliberation</a:t>
            </a:r>
          </a:p>
          <a:p>
            <a:pPr marL="171450" indent="-171450">
              <a:buFontTx/>
              <a:buChar char="-"/>
            </a:pPr>
            <a:endParaRPr lang="de-DE" sz="1050" i="1" dirty="0">
              <a:solidFill>
                <a:schemeClr val="tx1"/>
              </a:solidFill>
            </a:endParaRPr>
          </a:p>
          <a:p>
            <a:r>
              <a:rPr lang="de-DE" sz="1050" b="1" i="1" dirty="0">
                <a:solidFill>
                  <a:schemeClr val="tx1"/>
                </a:solidFill>
              </a:rPr>
              <a:t>Convergence</a:t>
            </a:r>
          </a:p>
          <a:p>
            <a:pPr marL="171450" indent="-171450">
              <a:buFontTx/>
              <a:buChar char="-"/>
            </a:pPr>
            <a:r>
              <a:rPr lang="de-DE" sz="1050" i="1" dirty="0">
                <a:solidFill>
                  <a:schemeClr val="tx1"/>
                </a:solidFill>
              </a:rPr>
              <a:t>Transmission – familiar, distilled, smaller</a:t>
            </a:r>
          </a:p>
          <a:p>
            <a:pPr marL="171450" indent="-171450">
              <a:buFontTx/>
              <a:buChar char="-"/>
            </a:pPr>
            <a:r>
              <a:rPr lang="de-DE" sz="1050" i="1" dirty="0">
                <a:solidFill>
                  <a:schemeClr val="tx1"/>
                </a:solidFill>
              </a:rPr>
              <a:t>Processing – verify, adjust, negotiate</a:t>
            </a:r>
          </a:p>
        </p:txBody>
      </p:sp>
      <p:sp>
        <p:nvSpPr>
          <p:cNvPr id="55" name="Rahmen 54">
            <a:extLst>
              <a:ext uri="{FF2B5EF4-FFF2-40B4-BE49-F238E27FC236}">
                <a16:creationId xmlns:a16="http://schemas.microsoft.com/office/drawing/2014/main" id="{1AF5DD4D-E6D9-7798-79D8-183302A66D82}"/>
              </a:ext>
            </a:extLst>
          </p:cNvPr>
          <p:cNvSpPr/>
          <p:nvPr/>
        </p:nvSpPr>
        <p:spPr>
          <a:xfrm>
            <a:off x="10077450" y="2865625"/>
            <a:ext cx="1875234" cy="1496082"/>
          </a:xfrm>
          <a:prstGeom prst="frame">
            <a:avLst>
              <a:gd name="adj1" fmla="val 180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u="sng" dirty="0">
                <a:solidFill>
                  <a:schemeClr val="tx1"/>
                </a:solidFill>
              </a:rPr>
              <a:t>Communication Performance</a:t>
            </a:r>
          </a:p>
          <a:p>
            <a:pPr algn="ctr"/>
            <a:endParaRPr lang="de-DE" sz="300" b="1" u="sng" dirty="0">
              <a:solidFill>
                <a:schemeClr val="tx1"/>
              </a:solidFill>
            </a:endParaRP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Shared understanding</a:t>
            </a:r>
          </a:p>
        </p:txBody>
      </p:sp>
      <p:sp>
        <p:nvSpPr>
          <p:cNvPr id="56" name="Rahmen 55">
            <a:extLst>
              <a:ext uri="{FF2B5EF4-FFF2-40B4-BE49-F238E27FC236}">
                <a16:creationId xmlns:a16="http://schemas.microsoft.com/office/drawing/2014/main" id="{02FB75E4-76F2-11EE-7DC9-5746B0372800}"/>
              </a:ext>
            </a:extLst>
          </p:cNvPr>
          <p:cNvSpPr/>
          <p:nvPr/>
        </p:nvSpPr>
        <p:spPr>
          <a:xfrm>
            <a:off x="6976088" y="5012011"/>
            <a:ext cx="2567037" cy="1653484"/>
          </a:xfrm>
          <a:prstGeom prst="frame">
            <a:avLst>
              <a:gd name="adj1" fmla="val 1901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1200" b="1" u="sng" dirty="0">
                <a:solidFill>
                  <a:schemeClr val="tx1"/>
                </a:solidFill>
              </a:rPr>
              <a:t>Appropriation Factors</a:t>
            </a:r>
          </a:p>
          <a:p>
            <a:pPr algn="ctr">
              <a:lnSpc>
                <a:spcPct val="150000"/>
              </a:lnSpc>
            </a:pPr>
            <a:endParaRPr lang="de-DE" sz="300" b="1" u="sng" dirty="0">
              <a:solidFill>
                <a:schemeClr val="tx1"/>
              </a:solidFill>
            </a:endParaRP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Familiarity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Post Experience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Social Norms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1CB2CF2-0F0B-D10B-821F-A44D759E465F}"/>
              </a:ext>
            </a:extLst>
          </p:cNvPr>
          <p:cNvSpPr/>
          <p:nvPr/>
        </p:nvSpPr>
        <p:spPr>
          <a:xfrm>
            <a:off x="7500780" y="3182535"/>
            <a:ext cx="1504950" cy="862263"/>
          </a:xfrm>
          <a:prstGeom prst="ellipse">
            <a:avLst/>
          </a:prstGeom>
          <a:ln w="508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Fit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CAAB27C-2808-FF9D-C967-6C2BFA263AEE}"/>
              </a:ext>
            </a:extLst>
          </p:cNvPr>
          <p:cNvCxnSpPr>
            <a:cxnSpLocks/>
          </p:cNvCxnSpPr>
          <p:nvPr/>
        </p:nvCxnSpPr>
        <p:spPr>
          <a:xfrm>
            <a:off x="6549395" y="3613666"/>
            <a:ext cx="914065" cy="1"/>
          </a:xfrm>
          <a:prstGeom prst="straightConnector1">
            <a:avLst/>
          </a:prstGeom>
          <a:ln cap="rnd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6FC83BA-552D-8ECD-C52B-80B39B42C39D}"/>
              </a:ext>
            </a:extLst>
          </p:cNvPr>
          <p:cNvCxnSpPr>
            <a:cxnSpLocks/>
          </p:cNvCxnSpPr>
          <p:nvPr/>
        </p:nvCxnSpPr>
        <p:spPr>
          <a:xfrm>
            <a:off x="8246905" y="2185036"/>
            <a:ext cx="0" cy="936103"/>
          </a:xfrm>
          <a:prstGeom prst="straightConnector1">
            <a:avLst/>
          </a:prstGeom>
          <a:ln cap="rnd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944AC6FE-13A3-0709-CBFC-CD74E74DE4FB}"/>
              </a:ext>
            </a:extLst>
          </p:cNvPr>
          <p:cNvCxnSpPr>
            <a:cxnSpLocks/>
          </p:cNvCxnSpPr>
          <p:nvPr/>
        </p:nvCxnSpPr>
        <p:spPr>
          <a:xfrm rot="16200000">
            <a:off x="9536502" y="3145615"/>
            <a:ext cx="0" cy="936103"/>
          </a:xfrm>
          <a:prstGeom prst="straightConnector1">
            <a:avLst/>
          </a:prstGeom>
          <a:ln cap="rnd">
            <a:solidFill>
              <a:schemeClr val="tx1"/>
            </a:solidFill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ahmen 66">
            <a:extLst>
              <a:ext uri="{FF2B5EF4-FFF2-40B4-BE49-F238E27FC236}">
                <a16:creationId xmlns:a16="http://schemas.microsoft.com/office/drawing/2014/main" id="{1DF4692A-621E-B7A0-199D-7E8C9A99E2BA}"/>
              </a:ext>
            </a:extLst>
          </p:cNvPr>
          <p:cNvSpPr/>
          <p:nvPr/>
        </p:nvSpPr>
        <p:spPr>
          <a:xfrm>
            <a:off x="10282727" y="4788402"/>
            <a:ext cx="1464681" cy="1860170"/>
          </a:xfrm>
          <a:prstGeom prst="frame">
            <a:avLst>
              <a:gd name="adj1" fmla="val 2615"/>
            </a:avLst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u="sng" dirty="0">
                <a:solidFill>
                  <a:schemeClr val="tx1"/>
                </a:solidFill>
              </a:rPr>
              <a:t>Task Performance</a:t>
            </a:r>
          </a:p>
          <a:p>
            <a:pPr algn="ctr"/>
            <a:endParaRPr lang="de-DE" sz="300" b="1" u="sng" dirty="0">
              <a:solidFill>
                <a:schemeClr val="tx1"/>
              </a:solidFill>
            </a:endParaRP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Quality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Quantity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D1300E1-48A1-548C-0B48-3206F5127E4D}"/>
              </a:ext>
            </a:extLst>
          </p:cNvPr>
          <p:cNvCxnSpPr>
            <a:cxnSpLocks/>
          </p:cNvCxnSpPr>
          <p:nvPr/>
        </p:nvCxnSpPr>
        <p:spPr>
          <a:xfrm>
            <a:off x="11016901" y="4393702"/>
            <a:ext cx="0" cy="360000"/>
          </a:xfrm>
          <a:prstGeom prst="straightConnector1">
            <a:avLst/>
          </a:prstGeom>
          <a:ln cap="rnd">
            <a:solidFill>
              <a:schemeClr val="tx1"/>
            </a:solidFill>
            <a:prstDash val="sysDash"/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6AF4F12E-3CC2-65E8-C135-9C9020E2A946}"/>
              </a:ext>
            </a:extLst>
          </p:cNvPr>
          <p:cNvSpPr txBox="1">
            <a:spLocks/>
          </p:cNvSpPr>
          <p:nvPr/>
        </p:nvSpPr>
        <p:spPr>
          <a:xfrm>
            <a:off x="461847" y="812275"/>
            <a:ext cx="3557338" cy="3200399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3872446"/>
              </a:avLst>
            </a:prstTxWarp>
            <a:spAutoFit/>
          </a:bodyPr>
          <a:lstStyle/>
          <a:p>
            <a:r>
              <a:rPr lang="de-DE" dirty="0"/>
              <a:t>Transmission Capabilities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205A763-D13C-8F02-53A0-48E8DCC02AF6}"/>
              </a:ext>
            </a:extLst>
          </p:cNvPr>
          <p:cNvSpPr txBox="1">
            <a:spLocks/>
          </p:cNvSpPr>
          <p:nvPr/>
        </p:nvSpPr>
        <p:spPr>
          <a:xfrm>
            <a:off x="359374" y="3517820"/>
            <a:ext cx="3762283" cy="303595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3300889"/>
              </a:avLst>
            </a:prstTxWarp>
            <a:spAutoFit/>
          </a:bodyPr>
          <a:lstStyle/>
          <a:p>
            <a:r>
              <a:rPr lang="de-DE" sz="2000" dirty="0"/>
              <a:t>Processing Capabilities</a:t>
            </a:r>
          </a:p>
        </p:txBody>
      </p: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Breitbild</PresentationFormat>
  <Paragraphs>34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Gerit Wagner</cp:lastModifiedBy>
  <cp:revision>5</cp:revision>
  <dcterms:created xsi:type="dcterms:W3CDTF">2025-01-21T12:38:59Z</dcterms:created>
  <dcterms:modified xsi:type="dcterms:W3CDTF">2025-02-03T15:28:54Z</dcterms:modified>
</cp:coreProperties>
</file>