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A5F"/>
    <a:srgbClr val="712D4F"/>
    <a:srgbClr val="783054"/>
    <a:srgbClr val="3A2B3F"/>
    <a:srgbClr val="396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E75CE9F-5085-F066-A7BB-6A256E5000C1}"/>
              </a:ext>
            </a:extLst>
          </p:cNvPr>
          <p:cNvSpPr/>
          <p:nvPr/>
        </p:nvSpPr>
        <p:spPr>
          <a:xfrm>
            <a:off x="4981575" y="2529016"/>
            <a:ext cx="2247900" cy="1458098"/>
          </a:xfrm>
          <a:prstGeom prst="ellipse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ITO</a:t>
            </a:r>
          </a:p>
          <a:p>
            <a:pPr algn="ctr"/>
            <a:r>
              <a:rPr lang="de-DE" sz="2200" dirty="0">
                <a:solidFill>
                  <a:schemeClr val="tx1"/>
                </a:solidFill>
              </a:rPr>
              <a:t>DECISIONS</a:t>
            </a:r>
          </a:p>
        </p:txBody>
      </p:sp>
      <p:sp>
        <p:nvSpPr>
          <p:cNvPr id="3" name="Legende: mit gebogener Linie mit Rahmen und Akzentuierungsbalken 2">
            <a:extLst>
              <a:ext uri="{FF2B5EF4-FFF2-40B4-BE49-F238E27FC236}">
                <a16:creationId xmlns:a16="http://schemas.microsoft.com/office/drawing/2014/main" id="{27539BCD-91A7-B2C6-E1A5-E11537EE0776}"/>
              </a:ext>
            </a:extLst>
          </p:cNvPr>
          <p:cNvSpPr/>
          <p:nvPr/>
        </p:nvSpPr>
        <p:spPr>
          <a:xfrm>
            <a:off x="8114270" y="988197"/>
            <a:ext cx="3830079" cy="170737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838"/>
              <a:gd name="adj6" fmla="val -3895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 err="1">
                <a:solidFill>
                  <a:schemeClr val="tx1"/>
                </a:solidFill>
              </a:rPr>
              <a:t>Uncertainty</a:t>
            </a:r>
            <a:r>
              <a:rPr lang="de-DE" dirty="0">
                <a:solidFill>
                  <a:schemeClr val="tx1"/>
                </a:solidFill>
              </a:rPr>
              <a:t> (-)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Critical </a:t>
            </a:r>
            <a:r>
              <a:rPr lang="de-DE" dirty="0" err="1">
                <a:solidFill>
                  <a:schemeClr val="tx1"/>
                </a:solidFill>
              </a:rPr>
              <a:t>Role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IS – Transaction (-)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Transaction Costs (- -)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Business Risk (-)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ECEB3F-5303-C3C5-EF2B-BDEC15F69C8B}"/>
              </a:ext>
            </a:extLst>
          </p:cNvPr>
          <p:cNvSpPr txBox="1"/>
          <p:nvPr/>
        </p:nvSpPr>
        <p:spPr>
          <a:xfrm>
            <a:off x="8648827" y="511063"/>
            <a:ext cx="273496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TRANSACTION ATTRIBUTES</a:t>
            </a:r>
          </a:p>
        </p:txBody>
      </p:sp>
      <p:sp>
        <p:nvSpPr>
          <p:cNvPr id="10" name="Legende: mit gebogener Linie mit Rahmen und Akzentuierungsbalken 9">
            <a:extLst>
              <a:ext uri="{FF2B5EF4-FFF2-40B4-BE49-F238E27FC236}">
                <a16:creationId xmlns:a16="http://schemas.microsoft.com/office/drawing/2014/main" id="{2D050F0E-2B65-DC7A-B614-2A407B90BDD3}"/>
              </a:ext>
            </a:extLst>
          </p:cNvPr>
          <p:cNvSpPr/>
          <p:nvPr/>
        </p:nvSpPr>
        <p:spPr>
          <a:xfrm flipH="1">
            <a:off x="329125" y="1067910"/>
            <a:ext cx="4210052" cy="28774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241"/>
              <a:gd name="adj6" fmla="val -2671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Cost Reduction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Focus on Core Capabilities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Access to Skills/Expertise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Business/Process Improvements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Technical Reasons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Political Reasons (+)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Concern for Security (-)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Fear of Losing Control (- -)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D1B98F-7990-1AB9-0BE4-0390EB34D540}"/>
              </a:ext>
            </a:extLst>
          </p:cNvPr>
          <p:cNvSpPr txBox="1"/>
          <p:nvPr/>
        </p:nvSpPr>
        <p:spPr>
          <a:xfrm>
            <a:off x="1066670" y="513012"/>
            <a:ext cx="273496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MOTIVATIONS TO OUTSOURCE</a:t>
            </a:r>
          </a:p>
        </p:txBody>
      </p:sp>
      <p:sp>
        <p:nvSpPr>
          <p:cNvPr id="13" name="Legende: mit gebogener Linie mit Rahmen und Akzentuierungsbalken 12">
            <a:extLst>
              <a:ext uri="{FF2B5EF4-FFF2-40B4-BE49-F238E27FC236}">
                <a16:creationId xmlns:a16="http://schemas.microsoft.com/office/drawing/2014/main" id="{D6D77297-FDB6-7F01-DC64-2CE4E80AFC41}"/>
              </a:ext>
            </a:extLst>
          </p:cNvPr>
          <p:cNvSpPr/>
          <p:nvPr/>
        </p:nvSpPr>
        <p:spPr>
          <a:xfrm flipH="1">
            <a:off x="557083" y="4942849"/>
            <a:ext cx="3389100" cy="1017418"/>
          </a:xfrm>
          <a:prstGeom prst="accentBorderCallout2">
            <a:avLst>
              <a:gd name="adj1" fmla="val 83586"/>
              <a:gd name="adj2" fmla="val -8708"/>
              <a:gd name="adj3" fmla="val 84084"/>
              <a:gd name="adj4" fmla="val -17416"/>
              <a:gd name="adj5" fmla="val -90815"/>
              <a:gd name="adj6" fmla="val -4893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>
                <a:solidFill>
                  <a:schemeClr val="tx1"/>
                </a:solidFill>
              </a:rPr>
              <a:t>Prior IS Department Performance (-)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A6197A-DF19-E846-0BAB-812F290087A3}"/>
              </a:ext>
            </a:extLst>
          </p:cNvPr>
          <p:cNvSpPr txBox="1"/>
          <p:nvPr/>
        </p:nvSpPr>
        <p:spPr>
          <a:xfrm>
            <a:off x="845150" y="4351384"/>
            <a:ext cx="279623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 FIRM CHARACTERISTICS</a:t>
            </a:r>
          </a:p>
        </p:txBody>
      </p:sp>
      <p:sp>
        <p:nvSpPr>
          <p:cNvPr id="22" name="Legende: mit gebogener Linie mit Rahmen und Akzentuierungsbalken 21">
            <a:extLst>
              <a:ext uri="{FF2B5EF4-FFF2-40B4-BE49-F238E27FC236}">
                <a16:creationId xmlns:a16="http://schemas.microsoft.com/office/drawing/2014/main" id="{65707E87-8F79-415E-3CBD-AC554608420E}"/>
              </a:ext>
            </a:extLst>
          </p:cNvPr>
          <p:cNvSpPr/>
          <p:nvPr/>
        </p:nvSpPr>
        <p:spPr>
          <a:xfrm>
            <a:off x="8389335" y="3653713"/>
            <a:ext cx="3253946" cy="781102"/>
          </a:xfrm>
          <a:prstGeom prst="accentBorderCallout2">
            <a:avLst>
              <a:gd name="adj1" fmla="val 83586"/>
              <a:gd name="adj2" fmla="val -8708"/>
              <a:gd name="adj3" fmla="val 82458"/>
              <a:gd name="adj4" fmla="val -19493"/>
              <a:gd name="adj5" fmla="val 17065"/>
              <a:gd name="adj6" fmla="val -455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 err="1">
                <a:solidFill>
                  <a:schemeClr val="tx1"/>
                </a:solidFill>
              </a:rPr>
              <a:t>Mimetic</a:t>
            </a:r>
            <a:r>
              <a:rPr lang="de-DE" dirty="0">
                <a:solidFill>
                  <a:schemeClr val="tx1"/>
                </a:solidFill>
              </a:rPr>
              <a:t> (+ +)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F0A100-6824-8667-BE67-C345A3E60C05}"/>
              </a:ext>
            </a:extLst>
          </p:cNvPr>
          <p:cNvSpPr txBox="1"/>
          <p:nvPr/>
        </p:nvSpPr>
        <p:spPr>
          <a:xfrm>
            <a:off x="8648827" y="3376218"/>
            <a:ext cx="27349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INFLUENCE SOURCES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0914CF-C66C-356A-79F6-FC0B830BA64D}"/>
              </a:ext>
            </a:extLst>
          </p:cNvPr>
          <p:cNvSpPr txBox="1"/>
          <p:nvPr/>
        </p:nvSpPr>
        <p:spPr>
          <a:xfrm>
            <a:off x="5648327" y="5221603"/>
            <a:ext cx="6410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noProof="1"/>
              <a:t>LEGEND:</a:t>
            </a:r>
          </a:p>
          <a:p>
            <a:pPr marL="266700" indent="-266700">
              <a:tabLst>
                <a:tab pos="269875" algn="l"/>
              </a:tabLst>
            </a:pPr>
            <a:r>
              <a:rPr lang="de-DE" noProof="1"/>
              <a:t>(+ +) more than 80 % of the evidence is positive and significant</a:t>
            </a:r>
          </a:p>
          <a:p>
            <a:pPr>
              <a:tabLst>
                <a:tab pos="85725" algn="l"/>
                <a:tab pos="266700" algn="l"/>
              </a:tabLst>
            </a:pPr>
            <a:r>
              <a:rPr lang="de-DE" noProof="1"/>
              <a:t>(+)    60 % to 80 % of the evidence is positive and significant</a:t>
            </a:r>
          </a:p>
          <a:p>
            <a:pPr marL="266700" indent="-266700"/>
            <a:r>
              <a:rPr lang="de-DE" noProof="1"/>
              <a:t>(- -)   more than 80 % of the evidence is negative and significant</a:t>
            </a:r>
          </a:p>
          <a:p>
            <a:r>
              <a:rPr lang="de-DE" noProof="1"/>
              <a:t>(-)     60 % to 80 of the evidence is negative and significant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0994DD-3726-8973-4AB5-B557D80C1AB2}"/>
              </a:ext>
            </a:extLst>
          </p:cNvPr>
          <p:cNvCxnSpPr>
            <a:cxnSpLocks/>
          </p:cNvCxnSpPr>
          <p:nvPr/>
        </p:nvCxnSpPr>
        <p:spPr>
          <a:xfrm>
            <a:off x="5579782" y="4942849"/>
            <a:ext cx="0" cy="1756082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C9039C4-84B2-A805-9C15-46ABACBAB5C2}"/>
              </a:ext>
            </a:extLst>
          </p:cNvPr>
          <p:cNvCxnSpPr>
            <a:cxnSpLocks/>
          </p:cNvCxnSpPr>
          <p:nvPr/>
        </p:nvCxnSpPr>
        <p:spPr>
          <a:xfrm flipH="1">
            <a:off x="5381625" y="5150644"/>
            <a:ext cx="4647684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Gerit Wagner</cp:lastModifiedBy>
  <cp:revision>8</cp:revision>
  <dcterms:created xsi:type="dcterms:W3CDTF">2025-01-21T12:38:59Z</dcterms:created>
  <dcterms:modified xsi:type="dcterms:W3CDTF">2025-02-03T15:33:31Z</dcterms:modified>
</cp:coreProperties>
</file>