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B65A"/>
    <a:srgbClr val="683A5F"/>
    <a:srgbClr val="712D4F"/>
    <a:srgbClr val="783054"/>
    <a:srgbClr val="3A2B3F"/>
    <a:srgbClr val="3967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738" y="4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294E25-F417-9203-5E37-3BB5AF28D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0EA8A8D-618B-4802-B4E8-D15E2A5A9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798EAF-41FA-FE85-73DF-A2938670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24.01.2025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6D21EF-9475-4174-2EB8-963208D86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94E41B-3F2D-C992-CEEB-2B6B2A4C7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1021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EC0484-1E03-F31E-B68A-71C44D029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0B167E2-FCD3-7886-A6F0-D46F5E340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F8F63E-886C-0B3E-C2DE-EB4EA3A5F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24.01.2025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43D10E-43D5-57B7-21AB-128B93812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B36032-AB69-CA51-2CF5-C80F612B2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070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E46CCEE-6824-B5A9-980B-0CE6731D0C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C80DC2B-BE7B-C41B-5EED-D0FC23D95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6F28F8-6876-B06F-D265-CD98FBB37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24.01.2025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F970F4-1CE1-E725-2CED-F461AB8D3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1B1204-EDC3-6BB4-EB11-CA35B26D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073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37EED1-0D04-C2FE-857C-CCDC182CD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C17219-5EBF-7305-18E0-01C64E391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1213B6-A4CE-ABA5-F66D-8C19A691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24.01.2025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D87978-22BE-78C4-C8C5-C7E3F1EE8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26FD8A-5659-7FFF-4B38-1CBAC6FC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712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B5689B-EF2A-01AB-6130-8A26928AD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FBEE19-CB9D-937A-3062-286AB3FD1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A59F42-5138-1C91-CF86-3E29354EC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24.01.2025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8D33C8-9D26-822C-ECE3-2ED4A163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FE5F6C-031D-4C8E-AC3A-D95652BD1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971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A2CEC1-7057-2DF4-EDA0-7D85C9EB7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A527F4-06F2-17BD-5551-3D3466166A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6D4801-B560-6916-81A0-E03E19BE1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7BCB68-C525-EEB7-89C8-A6DE8D085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24.01.2025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9D67BA8-AA30-4D83-8DAA-5FAD2429C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96A4E5-AFA4-6235-B57D-F2016388B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1416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F10979-F6F4-BF47-ECC8-CB010E0D9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3F34F9-F32F-2AAE-9BD1-C09511CEE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8399B6E-D577-0CAD-CE4F-BCA54A73A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3128078-5119-CED2-670C-97E040BD9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C52D37C-3C39-6869-7DBB-E9469776D2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CCAE057-52E2-84AA-3750-F592609AF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24.01.2025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4941DB5-0A64-456D-B89C-522E3326A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5C5C2AA-CD74-AA16-5775-866596C1D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9755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F1EDD-CA83-380E-485F-13651851B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915413-93D8-4A40-3A3E-7F7179FB6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24.01.2025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882E40-A1CA-23E9-BB3D-A1DDD7E5D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75B9E6F-820C-06F1-AB02-0A4F13673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877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AE8A621-DB1C-36F2-BB33-523E8628C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24.01.2025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A0F292B-7D06-68C7-2BE9-F77B2CC07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93AE3F-8971-55AC-0C66-7B297BD9C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591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7F2A2D-0F40-3495-BBA8-A25B161C2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D86350-B285-1961-7163-20993167F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022CA2-0548-CC85-CF9B-F72E833CB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150397-EB00-2F7F-DB6F-DDD25A10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24.01.2025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295ED6-960F-2908-B451-35ABAA7E4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E088D2-D0A6-B375-BD6D-D138453AE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1341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3D9DA9-49A5-F2A3-3437-E82F7D013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B366781-FA3D-14D9-317B-620C2FFEE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65CCB8B-8318-FF88-B276-B4D2B73CD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35924D-8BFC-9C25-2CA8-0E7E2BEBA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24.01.2025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B0D814-7919-B210-76BC-06CDE7790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D2AA73-BCA5-88CA-0F14-DDBC97C8D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46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0214321-BA94-1E13-854B-097421767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93F7EB-36DA-0465-9F18-AC8C25F70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766D89-EE1A-F8CB-A129-BA6BC489B0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7FE99C-B6B2-4F84-BF3A-0009E28C1CAC}" type="datetimeFigureOut">
              <a:rPr lang="de-DE" smtClean="0"/>
              <a:t>24.01.2025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A7690D-99FB-2382-AE93-40B7622DC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1EE901-FC6E-493F-0C71-9E29705DE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3640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 descr="Zahnrad Silhouette">
            <a:extLst>
              <a:ext uri="{FF2B5EF4-FFF2-40B4-BE49-F238E27FC236}">
                <a16:creationId xmlns:a16="http://schemas.microsoft.com/office/drawing/2014/main" id="{F2E6EB7B-7FF2-F44A-86F4-F0530A0EC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868269">
            <a:off x="1763248" y="1834920"/>
            <a:ext cx="3916599" cy="3916599"/>
          </a:xfrm>
          <a:prstGeom prst="rect">
            <a:avLst/>
          </a:prstGeom>
        </p:spPr>
      </p:pic>
      <p:pic>
        <p:nvPicPr>
          <p:cNvPr id="18" name="Grafik 17" descr="Zahnrad Silhouette">
            <a:extLst>
              <a:ext uri="{FF2B5EF4-FFF2-40B4-BE49-F238E27FC236}">
                <a16:creationId xmlns:a16="http://schemas.microsoft.com/office/drawing/2014/main" id="{AD566C8C-67CE-D2AE-2593-61A3EACEAE59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448018">
            <a:off x="6381777" y="2219230"/>
            <a:ext cx="3916599" cy="3916599"/>
          </a:xfrm>
          <a:prstGeom prst="rect">
            <a:avLst/>
          </a:prstGeom>
        </p:spPr>
      </p:pic>
      <p:pic>
        <p:nvPicPr>
          <p:cNvPr id="19" name="Grafik 18" descr="Zahnrad Silhouette">
            <a:extLst>
              <a:ext uri="{FF2B5EF4-FFF2-40B4-BE49-F238E27FC236}">
                <a16:creationId xmlns:a16="http://schemas.microsoft.com/office/drawing/2014/main" id="{D5D03510-43ED-764D-924B-41F4C9885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36570">
            <a:off x="3951476" y="3372346"/>
            <a:ext cx="3916599" cy="3916599"/>
          </a:xfrm>
          <a:prstGeom prst="rect">
            <a:avLst/>
          </a:prstGeom>
        </p:spPr>
      </p:pic>
      <p:pic>
        <p:nvPicPr>
          <p:cNvPr id="20" name="Grafik 19" descr="Zahnrad Silhouette">
            <a:extLst>
              <a:ext uri="{FF2B5EF4-FFF2-40B4-BE49-F238E27FC236}">
                <a16:creationId xmlns:a16="http://schemas.microsoft.com/office/drawing/2014/main" id="{FCA0886F-528D-408D-527E-EEA1A8E90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0389" y="741126"/>
            <a:ext cx="3916599" cy="3916599"/>
          </a:xfrm>
          <a:prstGeom prst="rect">
            <a:avLst/>
          </a:prstGeom>
        </p:spPr>
      </p:pic>
      <p:sp>
        <p:nvSpPr>
          <p:cNvPr id="30" name="Ellipse 29">
            <a:extLst>
              <a:ext uri="{FF2B5EF4-FFF2-40B4-BE49-F238E27FC236}">
                <a16:creationId xmlns:a16="http://schemas.microsoft.com/office/drawing/2014/main" id="{5ECD0CDE-88F6-2481-F8CF-764F29C0EE98}"/>
              </a:ext>
            </a:extLst>
          </p:cNvPr>
          <p:cNvSpPr/>
          <p:nvPr/>
        </p:nvSpPr>
        <p:spPr>
          <a:xfrm>
            <a:off x="2631206" y="2956073"/>
            <a:ext cx="2212041" cy="167733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b="1" u="sng" dirty="0" err="1">
                <a:solidFill>
                  <a:schemeClr val="tx1"/>
                </a:solidFill>
              </a:rPr>
              <a:t>Informing</a:t>
            </a:r>
            <a:r>
              <a:rPr lang="de-DE" sz="800" b="1" u="sng" dirty="0">
                <a:solidFill>
                  <a:schemeClr val="tx1"/>
                </a:solidFill>
              </a:rPr>
              <a:t> </a:t>
            </a:r>
            <a:r>
              <a:rPr lang="de-DE" sz="800" b="1" u="sng" dirty="0" err="1">
                <a:solidFill>
                  <a:schemeClr val="tx1"/>
                </a:solidFill>
              </a:rPr>
              <a:t>Thoughts</a:t>
            </a:r>
            <a:endParaRPr lang="de-DE" sz="800" b="1" u="sng" dirty="0">
              <a:solidFill>
                <a:schemeClr val="tx1"/>
              </a:solidFill>
            </a:endParaRPr>
          </a:p>
          <a:p>
            <a:endParaRPr lang="de-DE" sz="800" b="1" dirty="0">
              <a:solidFill>
                <a:schemeClr val="tx1"/>
              </a:solidFill>
            </a:endParaRPr>
          </a:p>
          <a:p>
            <a:pPr marL="171450" indent="-171450">
              <a:lnSpc>
                <a:spcPct val="130000"/>
              </a:lnSpc>
              <a:buFont typeface="Aptos" panose="020B0004020202020204" pitchFamily="34" charset="0"/>
              <a:buChar char="◦"/>
            </a:pPr>
            <a:r>
              <a:rPr lang="de-DE" sz="800" dirty="0">
                <a:solidFill>
                  <a:schemeClr val="tx1"/>
                </a:solidFill>
              </a:rPr>
              <a:t>Reading</a:t>
            </a:r>
          </a:p>
          <a:p>
            <a:pPr marL="171450" indent="-171450">
              <a:lnSpc>
                <a:spcPct val="130000"/>
              </a:lnSpc>
              <a:buFont typeface="Aptos" panose="020B0004020202020204" pitchFamily="34" charset="0"/>
              <a:buChar char="◦"/>
            </a:pPr>
            <a:r>
              <a:rPr lang="de-DE" sz="800" dirty="0">
                <a:solidFill>
                  <a:schemeClr val="tx1"/>
                </a:solidFill>
              </a:rPr>
              <a:t>Note-</a:t>
            </a:r>
            <a:r>
              <a:rPr lang="de-DE" sz="800" dirty="0" err="1">
                <a:solidFill>
                  <a:schemeClr val="tx1"/>
                </a:solidFill>
              </a:rPr>
              <a:t>taking</a:t>
            </a:r>
            <a:r>
              <a:rPr lang="de-DE" sz="800" dirty="0">
                <a:solidFill>
                  <a:schemeClr val="tx1"/>
                </a:solidFill>
              </a:rPr>
              <a:t>-on-</a:t>
            </a:r>
            <a:r>
              <a:rPr lang="de-DE" sz="800" dirty="0" err="1">
                <a:solidFill>
                  <a:schemeClr val="tx1"/>
                </a:solidFill>
              </a:rPr>
              <a:t>readings</a:t>
            </a:r>
            <a:endParaRPr lang="de-DE" sz="8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30000"/>
              </a:lnSpc>
              <a:buFont typeface="Aptos" panose="020B0004020202020204" pitchFamily="34" charset="0"/>
              <a:buChar char="◦"/>
            </a:pPr>
            <a:r>
              <a:rPr lang="de-DE" sz="800" dirty="0">
                <a:solidFill>
                  <a:schemeClr val="tx1"/>
                </a:solidFill>
              </a:rPr>
              <a:t>Coding </a:t>
            </a:r>
            <a:r>
              <a:rPr lang="de-DE" sz="800" dirty="0" err="1">
                <a:solidFill>
                  <a:schemeClr val="tx1"/>
                </a:solidFill>
              </a:rPr>
              <a:t>readings</a:t>
            </a:r>
            <a:r>
              <a:rPr lang="de-DE" sz="800" dirty="0">
                <a:solidFill>
                  <a:schemeClr val="tx1"/>
                </a:solidFill>
              </a:rPr>
              <a:t> </a:t>
            </a:r>
            <a:r>
              <a:rPr lang="de-DE" sz="800" dirty="0" err="1">
                <a:solidFill>
                  <a:schemeClr val="tx1"/>
                </a:solidFill>
              </a:rPr>
              <a:t>into</a:t>
            </a:r>
            <a:r>
              <a:rPr lang="de-DE" sz="800" dirty="0">
                <a:solidFill>
                  <a:schemeClr val="tx1"/>
                </a:solidFill>
              </a:rPr>
              <a:t> </a:t>
            </a:r>
            <a:r>
              <a:rPr lang="de-DE" sz="800" dirty="0" err="1">
                <a:solidFill>
                  <a:schemeClr val="tx1"/>
                </a:solidFill>
              </a:rPr>
              <a:t>tables</a:t>
            </a:r>
            <a:endParaRPr lang="de-DE" sz="8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30000"/>
              </a:lnSpc>
              <a:buFont typeface="Aptos" panose="020B0004020202020204" pitchFamily="34" charset="0"/>
              <a:buChar char="◦"/>
            </a:pPr>
            <a:r>
              <a:rPr lang="de-DE" sz="800" dirty="0" err="1">
                <a:solidFill>
                  <a:schemeClr val="tx1"/>
                </a:solidFill>
              </a:rPr>
              <a:t>Confirming</a:t>
            </a:r>
            <a:r>
              <a:rPr lang="de-DE" sz="800" dirty="0">
                <a:solidFill>
                  <a:schemeClr val="tx1"/>
                </a:solidFill>
              </a:rPr>
              <a:t> </a:t>
            </a:r>
            <a:r>
              <a:rPr lang="de-DE" sz="800" dirty="0" err="1">
                <a:solidFill>
                  <a:schemeClr val="tx1"/>
                </a:solidFill>
              </a:rPr>
              <a:t>with</a:t>
            </a:r>
            <a:r>
              <a:rPr lang="de-DE" sz="800" dirty="0">
                <a:solidFill>
                  <a:schemeClr val="tx1"/>
                </a:solidFill>
              </a:rPr>
              <a:t> </a:t>
            </a:r>
            <a:r>
              <a:rPr lang="de-DE" sz="800" dirty="0" err="1">
                <a:solidFill>
                  <a:schemeClr val="tx1"/>
                </a:solidFill>
              </a:rPr>
              <a:t>examples</a:t>
            </a:r>
            <a:endParaRPr lang="de-DE" sz="8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30000"/>
              </a:lnSpc>
              <a:buFont typeface="Aptos" panose="020B0004020202020204" pitchFamily="34" charset="0"/>
              <a:buChar char="◦"/>
            </a:pPr>
            <a:r>
              <a:rPr lang="de-DE" sz="800" dirty="0">
                <a:solidFill>
                  <a:schemeClr val="tx1"/>
                </a:solidFill>
              </a:rPr>
              <a:t>Notes-on-note-</a:t>
            </a:r>
            <a:r>
              <a:rPr lang="de-DE" sz="800" dirty="0" err="1">
                <a:solidFill>
                  <a:schemeClr val="tx1"/>
                </a:solidFill>
              </a:rPr>
              <a:t>taking</a:t>
            </a:r>
            <a:endParaRPr lang="de-DE" sz="8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30000"/>
              </a:lnSpc>
              <a:buFont typeface="Aptos" panose="020B0004020202020204" pitchFamily="34" charset="0"/>
              <a:buChar char="◦"/>
            </a:pPr>
            <a:r>
              <a:rPr lang="de-DE" sz="800" dirty="0" err="1">
                <a:solidFill>
                  <a:schemeClr val="tx1"/>
                </a:solidFill>
              </a:rPr>
              <a:t>Outlining</a:t>
            </a:r>
            <a:r>
              <a:rPr lang="de-DE" sz="800" dirty="0">
                <a:solidFill>
                  <a:schemeClr val="tx1"/>
                </a:solidFill>
              </a:rPr>
              <a:t> </a:t>
            </a:r>
            <a:r>
              <a:rPr lang="de-DE" sz="800" dirty="0" err="1">
                <a:solidFill>
                  <a:schemeClr val="tx1"/>
                </a:solidFill>
              </a:rPr>
              <a:t>from</a:t>
            </a:r>
            <a:r>
              <a:rPr lang="de-DE" sz="800" dirty="0">
                <a:solidFill>
                  <a:schemeClr val="tx1"/>
                </a:solidFill>
              </a:rPr>
              <a:t> </a:t>
            </a:r>
            <a:r>
              <a:rPr lang="de-DE" sz="800" dirty="0" err="1">
                <a:solidFill>
                  <a:schemeClr val="tx1"/>
                </a:solidFill>
              </a:rPr>
              <a:t>notes</a:t>
            </a:r>
            <a:endParaRPr lang="de-DE" sz="800" dirty="0">
              <a:solidFill>
                <a:schemeClr val="tx1"/>
              </a:solidFill>
            </a:endParaRPr>
          </a:p>
          <a:p>
            <a:pPr algn="ctr"/>
            <a:endParaRPr lang="de-DE" sz="800" dirty="0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1A461240-5E1A-575D-EE82-EAA645C6DB88}"/>
              </a:ext>
            </a:extLst>
          </p:cNvPr>
          <p:cNvSpPr/>
          <p:nvPr/>
        </p:nvSpPr>
        <p:spPr>
          <a:xfrm>
            <a:off x="5057775" y="1616730"/>
            <a:ext cx="2212040" cy="216586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b="1" u="sng" dirty="0" err="1">
                <a:solidFill>
                  <a:schemeClr val="tx1"/>
                </a:solidFill>
              </a:rPr>
              <a:t>Materializing</a:t>
            </a:r>
            <a:r>
              <a:rPr lang="de-DE" sz="800" b="1" u="sng" dirty="0">
                <a:solidFill>
                  <a:schemeClr val="tx1"/>
                </a:solidFill>
              </a:rPr>
              <a:t> </a:t>
            </a:r>
            <a:r>
              <a:rPr lang="de-DE" sz="800" b="1" u="sng" dirty="0" err="1">
                <a:solidFill>
                  <a:schemeClr val="tx1"/>
                </a:solidFill>
              </a:rPr>
              <a:t>Thoughts</a:t>
            </a:r>
            <a:endParaRPr lang="de-DE" sz="800" b="1" u="sng" dirty="0">
              <a:solidFill>
                <a:schemeClr val="tx1"/>
              </a:solidFill>
            </a:endParaRPr>
          </a:p>
          <a:p>
            <a:endParaRPr lang="de-DE" sz="800" b="1" dirty="0">
              <a:solidFill>
                <a:schemeClr val="tx1"/>
              </a:solidFill>
            </a:endParaRPr>
          </a:p>
          <a:p>
            <a:pPr marL="171450" indent="-171450">
              <a:lnSpc>
                <a:spcPct val="130000"/>
              </a:lnSpc>
              <a:buFont typeface="Aptos" panose="020B0004020202020204" pitchFamily="34" charset="0"/>
              <a:buChar char="◦"/>
            </a:pPr>
            <a:r>
              <a:rPr lang="de-DE" sz="800" dirty="0" err="1">
                <a:solidFill>
                  <a:schemeClr val="tx1"/>
                </a:solidFill>
              </a:rPr>
              <a:t>Organizing</a:t>
            </a:r>
            <a:r>
              <a:rPr lang="de-DE" sz="800" dirty="0">
                <a:solidFill>
                  <a:schemeClr val="tx1"/>
                </a:solidFill>
              </a:rPr>
              <a:t> </a:t>
            </a:r>
            <a:r>
              <a:rPr lang="de-DE" sz="800" dirty="0" err="1">
                <a:solidFill>
                  <a:schemeClr val="tx1"/>
                </a:solidFill>
              </a:rPr>
              <a:t>ideas</a:t>
            </a:r>
            <a:r>
              <a:rPr lang="de-DE" sz="800" dirty="0">
                <a:solidFill>
                  <a:schemeClr val="tx1"/>
                </a:solidFill>
              </a:rPr>
              <a:t> </a:t>
            </a:r>
            <a:r>
              <a:rPr lang="de-DE" sz="800" dirty="0" err="1">
                <a:solidFill>
                  <a:schemeClr val="tx1"/>
                </a:solidFill>
              </a:rPr>
              <a:t>into</a:t>
            </a:r>
            <a:r>
              <a:rPr lang="de-DE" sz="800" dirty="0">
                <a:solidFill>
                  <a:schemeClr val="tx1"/>
                </a:solidFill>
              </a:rPr>
              <a:t> </a:t>
            </a:r>
            <a:r>
              <a:rPr lang="de-DE" sz="800" dirty="0" err="1">
                <a:solidFill>
                  <a:schemeClr val="tx1"/>
                </a:solidFill>
              </a:rPr>
              <a:t>tables</a:t>
            </a:r>
            <a:endParaRPr lang="de-DE" sz="8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30000"/>
              </a:lnSpc>
              <a:buFont typeface="Aptos" panose="020B0004020202020204" pitchFamily="34" charset="0"/>
              <a:buChar char="◦"/>
            </a:pPr>
            <a:r>
              <a:rPr lang="de-DE" sz="800" dirty="0" err="1">
                <a:solidFill>
                  <a:schemeClr val="tx1"/>
                </a:solidFill>
              </a:rPr>
              <a:t>Refining</a:t>
            </a:r>
            <a:r>
              <a:rPr lang="de-DE" sz="800" dirty="0">
                <a:solidFill>
                  <a:schemeClr val="tx1"/>
                </a:solidFill>
              </a:rPr>
              <a:t> </a:t>
            </a:r>
            <a:r>
              <a:rPr lang="de-DE" sz="800" dirty="0" err="1">
                <a:solidFill>
                  <a:schemeClr val="tx1"/>
                </a:solidFill>
              </a:rPr>
              <a:t>idea</a:t>
            </a:r>
            <a:r>
              <a:rPr lang="de-DE" sz="800" dirty="0">
                <a:solidFill>
                  <a:schemeClr val="tx1"/>
                </a:solidFill>
              </a:rPr>
              <a:t> </a:t>
            </a:r>
            <a:r>
              <a:rPr lang="de-DE" sz="800" dirty="0" err="1">
                <a:solidFill>
                  <a:schemeClr val="tx1"/>
                </a:solidFill>
              </a:rPr>
              <a:t>tables</a:t>
            </a:r>
            <a:endParaRPr lang="de-DE" sz="8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30000"/>
              </a:lnSpc>
              <a:buFont typeface="Aptos" panose="020B0004020202020204" pitchFamily="34" charset="0"/>
              <a:buChar char="◦"/>
            </a:pPr>
            <a:r>
              <a:rPr lang="de-DE" sz="800" dirty="0">
                <a:solidFill>
                  <a:schemeClr val="tx1"/>
                </a:solidFill>
              </a:rPr>
              <a:t>Drawing </a:t>
            </a:r>
            <a:r>
              <a:rPr lang="de-DE" sz="800" dirty="0" err="1">
                <a:solidFill>
                  <a:schemeClr val="tx1"/>
                </a:solidFill>
              </a:rPr>
              <a:t>ideas</a:t>
            </a:r>
            <a:endParaRPr lang="de-DE" sz="8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30000"/>
              </a:lnSpc>
              <a:buFont typeface="Aptos" panose="020B0004020202020204" pitchFamily="34" charset="0"/>
              <a:buChar char="◦"/>
            </a:pPr>
            <a:r>
              <a:rPr lang="de-DE" sz="800" dirty="0" err="1">
                <a:solidFill>
                  <a:schemeClr val="tx1"/>
                </a:solidFill>
              </a:rPr>
              <a:t>Diagramming</a:t>
            </a:r>
            <a:r>
              <a:rPr lang="de-DE" sz="800" dirty="0">
                <a:solidFill>
                  <a:schemeClr val="tx1"/>
                </a:solidFill>
              </a:rPr>
              <a:t> </a:t>
            </a:r>
            <a:r>
              <a:rPr lang="de-DE" sz="800" dirty="0" err="1">
                <a:solidFill>
                  <a:schemeClr val="tx1"/>
                </a:solidFill>
              </a:rPr>
              <a:t>ideas</a:t>
            </a:r>
            <a:endParaRPr lang="de-DE" sz="8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30000"/>
              </a:lnSpc>
              <a:buFont typeface="Aptos" panose="020B0004020202020204" pitchFamily="34" charset="0"/>
              <a:buChar char="◦"/>
            </a:pPr>
            <a:r>
              <a:rPr lang="de-DE" sz="800" dirty="0" err="1">
                <a:solidFill>
                  <a:schemeClr val="tx1"/>
                </a:solidFill>
              </a:rPr>
              <a:t>Refining</a:t>
            </a:r>
            <a:r>
              <a:rPr lang="de-DE" sz="800" dirty="0">
                <a:solidFill>
                  <a:schemeClr val="tx1"/>
                </a:solidFill>
              </a:rPr>
              <a:t> </a:t>
            </a:r>
            <a:r>
              <a:rPr lang="de-DE" sz="800" dirty="0" err="1">
                <a:solidFill>
                  <a:schemeClr val="tx1"/>
                </a:solidFill>
              </a:rPr>
              <a:t>idea</a:t>
            </a:r>
            <a:r>
              <a:rPr lang="de-DE" sz="800" dirty="0">
                <a:solidFill>
                  <a:schemeClr val="tx1"/>
                </a:solidFill>
              </a:rPr>
              <a:t> </a:t>
            </a:r>
            <a:r>
              <a:rPr lang="de-DE" sz="800" dirty="0" err="1">
                <a:solidFill>
                  <a:schemeClr val="tx1"/>
                </a:solidFill>
              </a:rPr>
              <a:t>diagrams</a:t>
            </a:r>
            <a:endParaRPr lang="de-DE" sz="800" dirty="0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94F7DCB8-6EC7-4CA4-CBFC-5A00DFB5CF93}"/>
              </a:ext>
            </a:extLst>
          </p:cNvPr>
          <p:cNvSpPr/>
          <p:nvPr/>
        </p:nvSpPr>
        <p:spPr>
          <a:xfrm>
            <a:off x="7254052" y="3095626"/>
            <a:ext cx="2156648" cy="216586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b="1" u="sng" dirty="0">
                <a:solidFill>
                  <a:schemeClr val="tx1"/>
                </a:solidFill>
              </a:rPr>
              <a:t>Building Theory Elements </a:t>
            </a:r>
            <a:r>
              <a:rPr lang="de-DE" sz="800" b="1" u="sng" dirty="0" err="1">
                <a:solidFill>
                  <a:schemeClr val="tx1"/>
                </a:solidFill>
              </a:rPr>
              <a:t>from</a:t>
            </a:r>
            <a:r>
              <a:rPr lang="de-DE" sz="800" b="1" u="sng" dirty="0">
                <a:solidFill>
                  <a:schemeClr val="tx1"/>
                </a:solidFill>
              </a:rPr>
              <a:t> </a:t>
            </a:r>
            <a:r>
              <a:rPr lang="de-DE" sz="800" b="1" u="sng" dirty="0" err="1">
                <a:solidFill>
                  <a:schemeClr val="tx1"/>
                </a:solidFill>
              </a:rPr>
              <a:t>Thoughts</a:t>
            </a:r>
            <a:endParaRPr lang="de-DE" sz="800" b="1" u="sng" dirty="0">
              <a:solidFill>
                <a:schemeClr val="tx1"/>
              </a:solidFill>
            </a:endParaRPr>
          </a:p>
          <a:p>
            <a:endParaRPr lang="de-DE" sz="800" b="1" dirty="0">
              <a:solidFill>
                <a:schemeClr val="tx1"/>
              </a:solidFill>
            </a:endParaRPr>
          </a:p>
          <a:p>
            <a:pPr marL="171450" indent="-171450">
              <a:lnSpc>
                <a:spcPct val="130000"/>
              </a:lnSpc>
              <a:buFont typeface="Aptos" panose="020B0004020202020204" pitchFamily="34" charset="0"/>
              <a:buChar char="◦"/>
            </a:pPr>
            <a:r>
              <a:rPr lang="de-DE" sz="800" dirty="0" err="1">
                <a:solidFill>
                  <a:schemeClr val="tx1"/>
                </a:solidFill>
              </a:rPr>
              <a:t>Extracting</a:t>
            </a:r>
            <a:r>
              <a:rPr lang="de-DE" sz="800" dirty="0">
                <a:solidFill>
                  <a:schemeClr val="tx1"/>
                </a:solidFill>
              </a:rPr>
              <a:t> </a:t>
            </a:r>
            <a:r>
              <a:rPr lang="de-DE" sz="800" dirty="0" err="1">
                <a:solidFill>
                  <a:schemeClr val="tx1"/>
                </a:solidFill>
              </a:rPr>
              <a:t>new</a:t>
            </a:r>
            <a:r>
              <a:rPr lang="de-DE" sz="800" dirty="0">
                <a:solidFill>
                  <a:schemeClr val="tx1"/>
                </a:solidFill>
              </a:rPr>
              <a:t> </a:t>
            </a:r>
            <a:r>
              <a:rPr lang="de-DE" sz="800" dirty="0" err="1">
                <a:solidFill>
                  <a:schemeClr val="tx1"/>
                </a:solidFill>
              </a:rPr>
              <a:t>constructs</a:t>
            </a:r>
            <a:endParaRPr lang="de-DE" sz="8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30000"/>
              </a:lnSpc>
              <a:buFont typeface="Aptos" panose="020B0004020202020204" pitchFamily="34" charset="0"/>
              <a:buChar char="◦"/>
            </a:pPr>
            <a:r>
              <a:rPr lang="de-DE" sz="800" dirty="0" err="1">
                <a:solidFill>
                  <a:schemeClr val="tx1"/>
                </a:solidFill>
              </a:rPr>
              <a:t>Establishing</a:t>
            </a:r>
            <a:r>
              <a:rPr lang="de-DE" sz="800" dirty="0">
                <a:solidFill>
                  <a:schemeClr val="tx1"/>
                </a:solidFill>
              </a:rPr>
              <a:t> </a:t>
            </a:r>
            <a:r>
              <a:rPr lang="de-DE" sz="800" dirty="0" err="1">
                <a:solidFill>
                  <a:schemeClr val="tx1"/>
                </a:solidFill>
              </a:rPr>
              <a:t>mechanisms</a:t>
            </a:r>
            <a:endParaRPr lang="de-DE" sz="8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30000"/>
              </a:lnSpc>
              <a:buFont typeface="Aptos" panose="020B0004020202020204" pitchFamily="34" charset="0"/>
              <a:buChar char="◦"/>
            </a:pPr>
            <a:r>
              <a:rPr lang="de-DE" sz="800" dirty="0" err="1">
                <a:solidFill>
                  <a:schemeClr val="tx1"/>
                </a:solidFill>
              </a:rPr>
              <a:t>Constructing</a:t>
            </a:r>
            <a:r>
              <a:rPr lang="de-DE" sz="800" dirty="0">
                <a:solidFill>
                  <a:schemeClr val="tx1"/>
                </a:solidFill>
              </a:rPr>
              <a:t> </a:t>
            </a:r>
            <a:r>
              <a:rPr lang="de-DE" sz="800" dirty="0" err="1">
                <a:solidFill>
                  <a:schemeClr val="tx1"/>
                </a:solidFill>
              </a:rPr>
              <a:t>relationships</a:t>
            </a:r>
            <a:r>
              <a:rPr lang="de-DE" sz="800" dirty="0">
                <a:solidFill>
                  <a:schemeClr val="tx1"/>
                </a:solidFill>
              </a:rPr>
              <a:t> </a:t>
            </a:r>
            <a:r>
              <a:rPr lang="de-DE" sz="800" dirty="0" err="1">
                <a:solidFill>
                  <a:schemeClr val="tx1"/>
                </a:solidFill>
              </a:rPr>
              <a:t>among</a:t>
            </a:r>
            <a:r>
              <a:rPr lang="de-DE" sz="800" dirty="0">
                <a:solidFill>
                  <a:schemeClr val="tx1"/>
                </a:solidFill>
              </a:rPr>
              <a:t> </a:t>
            </a:r>
            <a:r>
              <a:rPr lang="de-DE" sz="800" dirty="0" err="1">
                <a:solidFill>
                  <a:schemeClr val="tx1"/>
                </a:solidFill>
              </a:rPr>
              <a:t>constructs</a:t>
            </a:r>
            <a:endParaRPr lang="de-DE" sz="8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30000"/>
              </a:lnSpc>
              <a:buFont typeface="Aptos" panose="020B0004020202020204" pitchFamily="34" charset="0"/>
              <a:buChar char="◦"/>
            </a:pPr>
            <a:r>
              <a:rPr lang="de-DE" sz="800" dirty="0" err="1">
                <a:solidFill>
                  <a:schemeClr val="tx1"/>
                </a:solidFill>
              </a:rPr>
              <a:t>Developing</a:t>
            </a:r>
            <a:r>
              <a:rPr lang="de-DE" sz="800" dirty="0">
                <a:solidFill>
                  <a:schemeClr val="tx1"/>
                </a:solidFill>
              </a:rPr>
              <a:t> </a:t>
            </a:r>
            <a:r>
              <a:rPr lang="de-DE" sz="800" dirty="0" err="1">
                <a:solidFill>
                  <a:schemeClr val="tx1"/>
                </a:solidFill>
              </a:rPr>
              <a:t>propositions</a:t>
            </a:r>
            <a:endParaRPr lang="de-DE" sz="800" dirty="0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03117253-531C-9D23-B3F6-2AFB8D884052}"/>
              </a:ext>
            </a:extLst>
          </p:cNvPr>
          <p:cNvSpPr/>
          <p:nvPr/>
        </p:nvSpPr>
        <p:spPr>
          <a:xfrm>
            <a:off x="4972654" y="4400288"/>
            <a:ext cx="1951470" cy="1821695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b="1" u="sng" dirty="0">
                <a:solidFill>
                  <a:schemeClr val="tx1"/>
                </a:solidFill>
              </a:rPr>
              <a:t>Generating </a:t>
            </a:r>
            <a:r>
              <a:rPr lang="de-DE" sz="800" b="1" u="sng" dirty="0" err="1">
                <a:solidFill>
                  <a:schemeClr val="tx1"/>
                </a:solidFill>
              </a:rPr>
              <a:t>Thoughts</a:t>
            </a:r>
            <a:endParaRPr lang="de-DE" sz="800" b="1" u="sng" dirty="0">
              <a:solidFill>
                <a:schemeClr val="tx1"/>
              </a:solidFill>
            </a:endParaRPr>
          </a:p>
          <a:p>
            <a:endParaRPr lang="de-DE" sz="800" b="1" dirty="0">
              <a:solidFill>
                <a:schemeClr val="tx1"/>
              </a:solidFill>
            </a:endParaRPr>
          </a:p>
          <a:p>
            <a:pPr marL="171450" indent="-171450">
              <a:lnSpc>
                <a:spcPct val="130000"/>
              </a:lnSpc>
              <a:buFont typeface="Aptos" panose="020B0004020202020204" pitchFamily="34" charset="0"/>
              <a:buChar char="◦"/>
            </a:pPr>
            <a:r>
              <a:rPr lang="de-DE" sz="800" dirty="0" err="1">
                <a:solidFill>
                  <a:schemeClr val="tx1"/>
                </a:solidFill>
              </a:rPr>
              <a:t>Musing</a:t>
            </a:r>
            <a:endParaRPr lang="de-DE" sz="8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30000"/>
              </a:lnSpc>
              <a:buFont typeface="Aptos" panose="020B0004020202020204" pitchFamily="34" charset="0"/>
              <a:buChar char="◦"/>
            </a:pPr>
            <a:r>
              <a:rPr lang="de-DE" sz="800" dirty="0" err="1">
                <a:solidFill>
                  <a:schemeClr val="tx1"/>
                </a:solidFill>
              </a:rPr>
              <a:t>Thinking</a:t>
            </a:r>
            <a:endParaRPr lang="de-DE" sz="8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30000"/>
              </a:lnSpc>
              <a:buFont typeface="Aptos" panose="020B0004020202020204" pitchFamily="34" charset="0"/>
              <a:buChar char="◦"/>
            </a:pPr>
            <a:r>
              <a:rPr lang="de-DE" sz="800" dirty="0">
                <a:solidFill>
                  <a:schemeClr val="tx1"/>
                </a:solidFill>
              </a:rPr>
              <a:t>Mental Wrestling</a:t>
            </a:r>
          </a:p>
          <a:p>
            <a:pPr marL="171450" indent="-171450">
              <a:lnSpc>
                <a:spcPct val="130000"/>
              </a:lnSpc>
              <a:buFont typeface="Aptos" panose="020B0004020202020204" pitchFamily="34" charset="0"/>
              <a:buChar char="◦"/>
            </a:pPr>
            <a:r>
              <a:rPr lang="de-DE" sz="800" dirty="0" err="1">
                <a:solidFill>
                  <a:schemeClr val="tx1"/>
                </a:solidFill>
              </a:rPr>
              <a:t>Reflecting</a:t>
            </a:r>
            <a:endParaRPr lang="de-DE" sz="8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30000"/>
              </a:lnSpc>
              <a:buFont typeface="Aptos" panose="020B0004020202020204" pitchFamily="34" charset="0"/>
              <a:buChar char="◦"/>
            </a:pPr>
            <a:r>
              <a:rPr lang="de-DE" sz="800" dirty="0" err="1">
                <a:solidFill>
                  <a:schemeClr val="tx1"/>
                </a:solidFill>
              </a:rPr>
              <a:t>Dialoging</a:t>
            </a:r>
            <a:endParaRPr lang="de-DE" sz="800" dirty="0"/>
          </a:p>
        </p:txBody>
      </p:sp>
      <p:pic>
        <p:nvPicPr>
          <p:cNvPr id="35" name="Grafik 34" descr="Pfeil mit einer Linie: Kurve im Uhrzeigersinn Silhouette">
            <a:extLst>
              <a:ext uri="{FF2B5EF4-FFF2-40B4-BE49-F238E27FC236}">
                <a16:creationId xmlns:a16="http://schemas.microsoft.com/office/drawing/2014/main" id="{B2BEBEAE-4F83-63A5-49C6-942C006C15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397321" flipH="1">
            <a:off x="7094773" y="5193923"/>
            <a:ext cx="1836713" cy="1836713"/>
          </a:xfrm>
          <a:prstGeom prst="rect">
            <a:avLst/>
          </a:prstGeom>
        </p:spPr>
      </p:pic>
      <p:pic>
        <p:nvPicPr>
          <p:cNvPr id="36" name="Grafik 35" descr="Pfeil mit einer Linie: Kurve im Uhrzeigersinn Silhouette">
            <a:extLst>
              <a:ext uri="{FF2B5EF4-FFF2-40B4-BE49-F238E27FC236}">
                <a16:creationId xmlns:a16="http://schemas.microsoft.com/office/drawing/2014/main" id="{B0E8B040-DAF0-2083-C23B-0664E23762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025752" flipH="1">
            <a:off x="2759147" y="4836647"/>
            <a:ext cx="2005967" cy="2005967"/>
          </a:xfrm>
          <a:prstGeom prst="rect">
            <a:avLst/>
          </a:prstGeom>
        </p:spPr>
      </p:pic>
      <p:pic>
        <p:nvPicPr>
          <p:cNvPr id="37" name="Grafik 36" descr="Pfeil mit einer Linie: Kurve im Uhrzeigersinn Silhouette">
            <a:extLst>
              <a:ext uri="{FF2B5EF4-FFF2-40B4-BE49-F238E27FC236}">
                <a16:creationId xmlns:a16="http://schemas.microsoft.com/office/drawing/2014/main" id="{1273859C-5B03-FD76-B615-4B3E70E6D0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7340939" flipH="1" flipV="1">
            <a:off x="2716136" y="884900"/>
            <a:ext cx="2005967" cy="2005967"/>
          </a:xfrm>
          <a:prstGeom prst="rect">
            <a:avLst/>
          </a:prstGeom>
        </p:spPr>
      </p:pic>
      <p:pic>
        <p:nvPicPr>
          <p:cNvPr id="39" name="Grafik 38" descr="Pfeil mit einer Linie: Kurve im Uhrzeigersinn Silhouette">
            <a:extLst>
              <a:ext uri="{FF2B5EF4-FFF2-40B4-BE49-F238E27FC236}">
                <a16:creationId xmlns:a16="http://schemas.microsoft.com/office/drawing/2014/main" id="{4A541BE8-E722-BEE1-421D-0D232F5E85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879922" flipH="1" flipV="1">
            <a:off x="7514153" y="1350320"/>
            <a:ext cx="2005967" cy="2005967"/>
          </a:xfrm>
          <a:prstGeom prst="rect">
            <a:avLst/>
          </a:prstGeom>
        </p:spPr>
      </p:pic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6358D2E5-1E88-8ABC-657C-9C0956900453}"/>
              </a:ext>
            </a:extLst>
          </p:cNvPr>
          <p:cNvSpPr/>
          <p:nvPr/>
        </p:nvSpPr>
        <p:spPr>
          <a:xfrm>
            <a:off x="1895744" y="111632"/>
            <a:ext cx="1809750" cy="69895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The Theory Genesis</a:t>
            </a:r>
          </a:p>
        </p:txBody>
      </p: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F2BB8D9E-0EAD-C849-535F-F3068163CC87}"/>
              </a:ext>
            </a:extLst>
          </p:cNvPr>
          <p:cNvSpPr/>
          <p:nvPr/>
        </p:nvSpPr>
        <p:spPr>
          <a:xfrm>
            <a:off x="8449958" y="106282"/>
            <a:ext cx="1809750" cy="71653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The Theory </a:t>
            </a:r>
            <a:r>
              <a:rPr lang="de-DE" sz="1600" dirty="0" err="1"/>
              <a:t>Composition</a:t>
            </a:r>
            <a:endParaRPr lang="de-DE" sz="1600" dirty="0"/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0BCC97DD-E1CC-9DD4-274A-AB3D4B6720C2}"/>
              </a:ext>
            </a:extLst>
          </p:cNvPr>
          <p:cNvSpPr/>
          <p:nvPr/>
        </p:nvSpPr>
        <p:spPr>
          <a:xfrm>
            <a:off x="5191125" y="102106"/>
            <a:ext cx="1809750" cy="720707"/>
          </a:xfrm>
          <a:prstGeom prst="roundRect">
            <a:avLst/>
          </a:prstGeom>
          <a:ln w="38100">
            <a:solidFill>
              <a:schemeClr val="bg1"/>
            </a:solidFill>
            <a:prstDash val="sysDash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The </a:t>
            </a:r>
            <a:r>
              <a:rPr lang="de-DE" sz="1600" dirty="0" err="1"/>
              <a:t>Theorizing</a:t>
            </a:r>
            <a:endParaRPr lang="de-DE" sz="1600" dirty="0"/>
          </a:p>
        </p:txBody>
      </p:sp>
      <p:sp>
        <p:nvSpPr>
          <p:cNvPr id="48" name="Pfeil: nach links und rechts 47">
            <a:extLst>
              <a:ext uri="{FF2B5EF4-FFF2-40B4-BE49-F238E27FC236}">
                <a16:creationId xmlns:a16="http://schemas.microsoft.com/office/drawing/2014/main" id="{C1CC40A1-5E5D-743F-42A4-06BBD7EA27DE}"/>
              </a:ext>
            </a:extLst>
          </p:cNvPr>
          <p:cNvSpPr/>
          <p:nvPr/>
        </p:nvSpPr>
        <p:spPr>
          <a:xfrm>
            <a:off x="7038975" y="223802"/>
            <a:ext cx="1370219" cy="510587"/>
          </a:xfrm>
          <a:prstGeom prst="leftRightArrow">
            <a:avLst>
              <a:gd name="adj1" fmla="val 35076"/>
              <a:gd name="adj2" fmla="val 42538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9" name="Pfeil: nach rechts 48">
            <a:extLst>
              <a:ext uri="{FF2B5EF4-FFF2-40B4-BE49-F238E27FC236}">
                <a16:creationId xmlns:a16="http://schemas.microsoft.com/office/drawing/2014/main" id="{1FE7A5A8-B5FD-8B87-6FF6-191887698FDC}"/>
              </a:ext>
            </a:extLst>
          </p:cNvPr>
          <p:cNvSpPr/>
          <p:nvPr/>
        </p:nvSpPr>
        <p:spPr>
          <a:xfrm>
            <a:off x="3763650" y="211233"/>
            <a:ext cx="1396236" cy="468705"/>
          </a:xfrm>
          <a:prstGeom prst="rightArrow">
            <a:avLst>
              <a:gd name="adj1" fmla="val 37807"/>
              <a:gd name="adj2" fmla="val 5203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126EE5CB-86B8-E48D-65AF-6B831343C66C}"/>
              </a:ext>
            </a:extLst>
          </p:cNvPr>
          <p:cNvSpPr/>
          <p:nvPr/>
        </p:nvSpPr>
        <p:spPr>
          <a:xfrm>
            <a:off x="2171700" y="1257456"/>
            <a:ext cx="7839075" cy="5546063"/>
          </a:xfrm>
          <a:prstGeom prst="rect">
            <a:avLst/>
          </a:prstGeom>
          <a:noFill/>
          <a:ln w="38100">
            <a:solidFill>
              <a:schemeClr val="bg1"/>
            </a:solidFill>
            <a:prstDash val="sysDash"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86A3F698-4A66-997E-0913-6A8B2B45B77D}"/>
              </a:ext>
            </a:extLst>
          </p:cNvPr>
          <p:cNvCxnSpPr/>
          <p:nvPr/>
        </p:nvCxnSpPr>
        <p:spPr>
          <a:xfrm flipV="1">
            <a:off x="2171700" y="810590"/>
            <a:ext cx="2988186" cy="446866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3A79E900-79C5-5DBA-7077-18304A81DD31}"/>
              </a:ext>
            </a:extLst>
          </p:cNvPr>
          <p:cNvCxnSpPr>
            <a:cxnSpLocks/>
          </p:cNvCxnSpPr>
          <p:nvPr/>
        </p:nvCxnSpPr>
        <p:spPr>
          <a:xfrm>
            <a:off x="7000875" y="801220"/>
            <a:ext cx="2988186" cy="446866"/>
          </a:xfrm>
          <a:prstGeom prst="line">
            <a:avLst/>
          </a:prstGeom>
          <a:ln w="38100">
            <a:solidFill>
              <a:schemeClr val="bg1"/>
            </a:solidFill>
            <a:prstDash val="sysDash"/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733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Breitbild</PresentationFormat>
  <Paragraphs>31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Ott, Stella</dc:creator>
  <cp:lastModifiedBy>Ott, Stella</cp:lastModifiedBy>
  <cp:revision>6</cp:revision>
  <dcterms:created xsi:type="dcterms:W3CDTF">2025-01-21T12:38:59Z</dcterms:created>
  <dcterms:modified xsi:type="dcterms:W3CDTF">2025-01-24T09:34:39Z</dcterms:modified>
</cp:coreProperties>
</file>