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94E25-F417-9203-5E37-3BB5AF28D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EA8A8D-618B-4802-B4E8-D15E2A5A9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798EAF-41FA-FE85-73DF-A2938670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6D21EF-9475-4174-2EB8-963208D86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94E41B-3F2D-C992-CEEB-2B6B2A4C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02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C0484-1E03-F31E-B68A-71C44D029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B167E2-FCD3-7886-A6F0-D46F5E340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F8F63E-886C-0B3E-C2DE-EB4EA3A5F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43D10E-43D5-57B7-21AB-128B9381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B36032-AB69-CA51-2CF5-C80F612B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7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E46CCEE-6824-B5A9-980B-0CE6731D0C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80DC2B-BE7B-C41B-5EED-D0FC23D95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6F28F8-6876-B06F-D265-CD98FBB37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F970F4-1CE1-E725-2CED-F461AB8D3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1B1204-EDC3-6BB4-EB11-CA35B26D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073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37EED1-0D04-C2FE-857C-CCDC182CD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C17219-5EBF-7305-18E0-01C64E391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1213B6-A4CE-ABA5-F66D-8C19A691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D87978-22BE-78C4-C8C5-C7E3F1EE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26FD8A-5659-7FFF-4B38-1CBAC6FC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71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B5689B-EF2A-01AB-6130-8A26928A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FBEE19-CB9D-937A-3062-286AB3FD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A59F42-5138-1C91-CF86-3E29354EC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8D33C8-9D26-822C-ECE3-2ED4A163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FE5F6C-031D-4C8E-AC3A-D95652BD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71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2CEC1-7057-2DF4-EDA0-7D85C9EB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A527F4-06F2-17BD-5551-3D3466166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6D4801-B560-6916-81A0-E03E19BE1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7BCB68-C525-EEB7-89C8-A6DE8D08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D67BA8-AA30-4D83-8DAA-5FAD2429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96A4E5-AFA4-6235-B57D-F2016388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41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10979-F6F4-BF47-ECC8-CB010E0D9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3F34F9-F32F-2AAE-9BD1-C09511CEE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399B6E-D577-0CAD-CE4F-BCA54A73A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3128078-5119-CED2-670C-97E040BD9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C52D37C-3C39-6869-7DBB-E9469776D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CAE057-52E2-84AA-3750-F592609AF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4941DB5-0A64-456D-B89C-522E3326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C5C2AA-CD74-AA16-5775-866596C1D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75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F1EDD-CA83-380E-485F-13651851B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915413-93D8-4A40-3A3E-7F7179FB6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882E40-A1CA-23E9-BB3D-A1DDD7E5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5B9E6F-820C-06F1-AB02-0A4F1367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77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E8A621-DB1C-36F2-BB33-523E8628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A0F292B-7D06-68C7-2BE9-F77B2CC0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93AE3F-8971-55AC-0C66-7B297BD9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59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7F2A2D-0F40-3495-BBA8-A25B161C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D86350-B285-1961-7163-20993167F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022CA2-0548-CC85-CF9B-F72E833CB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150397-EB00-2F7F-DB6F-DDD25A10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295ED6-960F-2908-B451-35ABAA7E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E088D2-D0A6-B375-BD6D-D138453A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34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3D9DA9-49A5-F2A3-3437-E82F7D013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B366781-FA3D-14D9-317B-620C2FFEE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5CCB8B-8318-FF88-B276-B4D2B73CD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35924D-8BFC-9C25-2CA8-0E7E2BEBA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B0D814-7919-B210-76BC-06CDE7790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D2AA73-BCA5-88CA-0F14-DDBC97C8D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46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0214321-BA94-1E13-854B-097421767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93F7EB-36DA-0465-9F18-AC8C25F70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766D89-EE1A-F8CB-A129-BA6BC489B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7FE99C-B6B2-4F84-BF3A-0009E28C1CAC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A7690D-99FB-2382-AE93-40B7622DC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1EE901-FC6E-493F-0C71-9E29705DE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64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36818C23-4AE3-7A8C-78E7-0C81EFDC8C0F}"/>
              </a:ext>
            </a:extLst>
          </p:cNvPr>
          <p:cNvSpPr/>
          <p:nvPr/>
        </p:nvSpPr>
        <p:spPr>
          <a:xfrm>
            <a:off x="5837079" y="216568"/>
            <a:ext cx="202773" cy="6256417"/>
          </a:xfrm>
          <a:prstGeom prst="downArrow">
            <a:avLst>
              <a:gd name="adj1" fmla="val 50000"/>
              <a:gd name="adj2" fmla="val 107142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D0F02F0-2837-5763-66F7-5877C16CB3A4}"/>
              </a:ext>
            </a:extLst>
          </p:cNvPr>
          <p:cNvSpPr txBox="1"/>
          <p:nvPr/>
        </p:nvSpPr>
        <p:spPr>
          <a:xfrm>
            <a:off x="5165349" y="6472988"/>
            <a:ext cx="1524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i="1" dirty="0" err="1"/>
              <a:t>Systematic</a:t>
            </a:r>
            <a:endParaRPr lang="de-DE" sz="1400" b="1" i="1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3B922D46-72B3-F891-A462-6980D60EF264}"/>
              </a:ext>
            </a:extLst>
          </p:cNvPr>
          <p:cNvSpPr/>
          <p:nvPr/>
        </p:nvSpPr>
        <p:spPr>
          <a:xfrm>
            <a:off x="4943622" y="153406"/>
            <a:ext cx="1957617" cy="33688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Identify the Purpose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5E150899-DDC8-B098-34C8-DCC2209B406D}"/>
              </a:ext>
            </a:extLst>
          </p:cNvPr>
          <p:cNvSpPr/>
          <p:nvPr/>
        </p:nvSpPr>
        <p:spPr>
          <a:xfrm>
            <a:off x="5151617" y="521372"/>
            <a:ext cx="1541627" cy="4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Draft Protocol &amp; </a:t>
            </a:r>
            <a:br>
              <a:rPr lang="de-DE" sz="1400" dirty="0"/>
            </a:br>
            <a:r>
              <a:rPr lang="de-DE" sz="1400" dirty="0"/>
              <a:t>Train the Team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F78F855F-EE3D-2EA3-00E4-0AF5C9CEF077}"/>
              </a:ext>
            </a:extLst>
          </p:cNvPr>
          <p:cNvSpPr/>
          <p:nvPr/>
        </p:nvSpPr>
        <p:spPr>
          <a:xfrm>
            <a:off x="4943622" y="1331436"/>
            <a:ext cx="1957617" cy="33688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Apply Practical Screen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E3033FA1-6B2A-2CC1-15AD-1A4237C3380E}"/>
              </a:ext>
            </a:extLst>
          </p:cNvPr>
          <p:cNvSpPr/>
          <p:nvPr/>
        </p:nvSpPr>
        <p:spPr>
          <a:xfrm>
            <a:off x="5032757" y="1710645"/>
            <a:ext cx="1779346" cy="33688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Search for Literature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857D36CB-3AB5-A2CA-ECA5-79263E411151}"/>
              </a:ext>
            </a:extLst>
          </p:cNvPr>
          <p:cNvSpPr/>
          <p:nvPr/>
        </p:nvSpPr>
        <p:spPr>
          <a:xfrm>
            <a:off x="5278806" y="2506582"/>
            <a:ext cx="1287248" cy="33688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Extract Data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A3720220-EB7B-35D5-8710-49B1D4905566}"/>
              </a:ext>
            </a:extLst>
          </p:cNvPr>
          <p:cNvSpPr/>
          <p:nvPr/>
        </p:nvSpPr>
        <p:spPr>
          <a:xfrm>
            <a:off x="5159863" y="3284611"/>
            <a:ext cx="1525135" cy="33688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Appraise Quality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366656A6-D6F1-67DE-8B17-71CFF3D98C7E}"/>
              </a:ext>
            </a:extLst>
          </p:cNvPr>
          <p:cNvSpPr/>
          <p:nvPr/>
        </p:nvSpPr>
        <p:spPr>
          <a:xfrm>
            <a:off x="5081349" y="4322249"/>
            <a:ext cx="1682162" cy="33688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Synthesize Studies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080FCE12-BB52-A50B-B876-090143E66F69}"/>
              </a:ext>
            </a:extLst>
          </p:cNvPr>
          <p:cNvSpPr/>
          <p:nvPr/>
        </p:nvSpPr>
        <p:spPr>
          <a:xfrm>
            <a:off x="5101806" y="5820790"/>
            <a:ext cx="1641249" cy="33688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 Write the Review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EA0E364-F1D4-E418-AD1C-A89DCAE2E9D0}"/>
              </a:ext>
            </a:extLst>
          </p:cNvPr>
          <p:cNvSpPr/>
          <p:nvPr/>
        </p:nvSpPr>
        <p:spPr>
          <a:xfrm>
            <a:off x="4578505" y="151047"/>
            <a:ext cx="37866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b="0" cap="none" spc="0" dirty="0">
                <a:ln w="0"/>
                <a:solidFill>
                  <a:schemeClr val="tx1"/>
                </a:solidFill>
                <a:effectLst>
                  <a:glow rad="101600">
                    <a:schemeClr val="tx2">
                      <a:lumMod val="90000"/>
                      <a:lumOff val="10000"/>
                      <a:alpha val="40000"/>
                    </a:schemeClr>
                  </a:glow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1.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8D305496-5239-B344-A16D-A5698F02AA4D}"/>
              </a:ext>
            </a:extLst>
          </p:cNvPr>
          <p:cNvSpPr/>
          <p:nvPr/>
        </p:nvSpPr>
        <p:spPr>
          <a:xfrm>
            <a:off x="4806223" y="575337"/>
            <a:ext cx="37177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dirty="0">
                <a:ln w="0"/>
                <a:effectLst>
                  <a:glow rad="101600">
                    <a:schemeClr val="tx2">
                      <a:lumMod val="90000"/>
                      <a:lumOff val="10000"/>
                      <a:alpha val="40000"/>
                    </a:schemeClr>
                  </a:glow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2</a:t>
            </a:r>
            <a:r>
              <a:rPr lang="de-DE" b="0" cap="none" spc="0" dirty="0">
                <a:ln w="0"/>
                <a:solidFill>
                  <a:schemeClr val="tx1"/>
                </a:solidFill>
                <a:effectLst>
                  <a:glow rad="101600">
                    <a:schemeClr val="tx2">
                      <a:lumMod val="90000"/>
                      <a:lumOff val="10000"/>
                      <a:alpha val="40000"/>
                    </a:schemeClr>
                  </a:glow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.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9C9B0D31-9944-F10D-ADA3-937434573B2A}"/>
              </a:ext>
            </a:extLst>
          </p:cNvPr>
          <p:cNvSpPr/>
          <p:nvPr/>
        </p:nvSpPr>
        <p:spPr>
          <a:xfrm>
            <a:off x="4605898" y="1309473"/>
            <a:ext cx="37866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b="0" cap="none" spc="0" dirty="0">
                <a:ln w="0"/>
                <a:solidFill>
                  <a:schemeClr val="tx1"/>
                </a:solidFill>
                <a:effectLst>
                  <a:glow rad="101600">
                    <a:schemeClr val="tx2">
                      <a:lumMod val="90000"/>
                      <a:lumOff val="10000"/>
                      <a:alpha val="40000"/>
                    </a:schemeClr>
                  </a:glow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3.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F3581395-E500-2332-653D-AAB8A91A133F}"/>
              </a:ext>
            </a:extLst>
          </p:cNvPr>
          <p:cNvSpPr/>
          <p:nvPr/>
        </p:nvSpPr>
        <p:spPr>
          <a:xfrm>
            <a:off x="4700138" y="1701749"/>
            <a:ext cx="37855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b="0" cap="none" spc="0" dirty="0">
                <a:ln w="0"/>
                <a:solidFill>
                  <a:schemeClr val="tx1"/>
                </a:solidFill>
                <a:effectLst>
                  <a:glow rad="101600">
                    <a:schemeClr val="tx2">
                      <a:lumMod val="90000"/>
                      <a:lumOff val="10000"/>
                      <a:alpha val="40000"/>
                    </a:schemeClr>
                  </a:glow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4.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6D97E903-602E-F7CB-27F8-DF3D72A63EEF}"/>
              </a:ext>
            </a:extLst>
          </p:cNvPr>
          <p:cNvSpPr/>
          <p:nvPr/>
        </p:nvSpPr>
        <p:spPr>
          <a:xfrm>
            <a:off x="4923034" y="2494731"/>
            <a:ext cx="38590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b="0" cap="none" spc="0" dirty="0">
                <a:ln w="0"/>
                <a:solidFill>
                  <a:schemeClr val="tx1"/>
                </a:solidFill>
                <a:effectLst>
                  <a:glow rad="101600">
                    <a:schemeClr val="tx2">
                      <a:lumMod val="90000"/>
                      <a:lumOff val="10000"/>
                      <a:alpha val="40000"/>
                    </a:schemeClr>
                  </a:glow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5.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A9C9C329-2C05-50E4-9678-3996E7056538}"/>
              </a:ext>
            </a:extLst>
          </p:cNvPr>
          <p:cNvSpPr/>
          <p:nvPr/>
        </p:nvSpPr>
        <p:spPr>
          <a:xfrm>
            <a:off x="4810151" y="3282349"/>
            <a:ext cx="40605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b="0" cap="none" spc="0" dirty="0">
                <a:ln w="0"/>
                <a:solidFill>
                  <a:schemeClr val="tx1"/>
                </a:solidFill>
                <a:effectLst>
                  <a:glow rad="101600">
                    <a:schemeClr val="tx2">
                      <a:lumMod val="90000"/>
                      <a:lumOff val="10000"/>
                      <a:alpha val="40000"/>
                    </a:schemeClr>
                  </a:glow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6.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FAEB170A-02F0-C549-A6DA-2673289E843D}"/>
              </a:ext>
            </a:extLst>
          </p:cNvPr>
          <p:cNvSpPr/>
          <p:nvPr/>
        </p:nvSpPr>
        <p:spPr>
          <a:xfrm>
            <a:off x="4753806" y="4322249"/>
            <a:ext cx="40605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b="0" cap="none" spc="0" dirty="0">
                <a:ln w="0"/>
                <a:solidFill>
                  <a:schemeClr val="tx1"/>
                </a:solidFill>
                <a:effectLst>
                  <a:glow rad="101600">
                    <a:schemeClr val="tx2">
                      <a:lumMod val="90000"/>
                      <a:lumOff val="10000"/>
                      <a:alpha val="40000"/>
                    </a:schemeClr>
                  </a:glow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7.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F22AA51-1B56-97CA-BE27-A5C9BDEB7714}"/>
              </a:ext>
            </a:extLst>
          </p:cNvPr>
          <p:cNvSpPr/>
          <p:nvPr/>
        </p:nvSpPr>
        <p:spPr>
          <a:xfrm>
            <a:off x="4773058" y="5814871"/>
            <a:ext cx="37855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b="0" cap="none" spc="0" dirty="0">
                <a:ln w="0"/>
                <a:solidFill>
                  <a:schemeClr val="tx1"/>
                </a:solidFill>
                <a:effectLst>
                  <a:glow rad="101600">
                    <a:schemeClr val="tx2">
                      <a:lumMod val="90000"/>
                      <a:lumOff val="10000"/>
                      <a:alpha val="40000"/>
                    </a:schemeClr>
                  </a:glow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8.</a:t>
            </a:r>
          </a:p>
        </p:txBody>
      </p:sp>
      <p:sp>
        <p:nvSpPr>
          <p:cNvPr id="47" name="Legende: mit Linie mit Akzentuierungsbalken 46">
            <a:extLst>
              <a:ext uri="{FF2B5EF4-FFF2-40B4-BE49-F238E27FC236}">
                <a16:creationId xmlns:a16="http://schemas.microsoft.com/office/drawing/2014/main" id="{9B558D90-7F14-952E-E7C2-2B00E59021E9}"/>
              </a:ext>
            </a:extLst>
          </p:cNvPr>
          <p:cNvSpPr/>
          <p:nvPr/>
        </p:nvSpPr>
        <p:spPr>
          <a:xfrm>
            <a:off x="6999899" y="4857081"/>
            <a:ext cx="1341069" cy="176793"/>
          </a:xfrm>
          <a:prstGeom prst="accentCallout1">
            <a:avLst>
              <a:gd name="adj1" fmla="val 31079"/>
              <a:gd name="adj2" fmla="val -3981"/>
              <a:gd name="adj3" fmla="val -94818"/>
              <a:gd name="adj4" fmla="val -36599"/>
            </a:avLst>
          </a:prstGeom>
          <a:ln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Qualitative</a:t>
            </a:r>
          </a:p>
        </p:txBody>
      </p:sp>
      <p:sp>
        <p:nvSpPr>
          <p:cNvPr id="49" name="Legende: mit Linie mit Akzentuierungsbalken 48">
            <a:extLst>
              <a:ext uri="{FF2B5EF4-FFF2-40B4-BE49-F238E27FC236}">
                <a16:creationId xmlns:a16="http://schemas.microsoft.com/office/drawing/2014/main" id="{400DE879-A26B-95E2-6BBF-C6A5AF5A9604}"/>
              </a:ext>
            </a:extLst>
          </p:cNvPr>
          <p:cNvSpPr/>
          <p:nvPr/>
        </p:nvSpPr>
        <p:spPr>
          <a:xfrm flipH="1">
            <a:off x="3501535" y="4851207"/>
            <a:ext cx="1342800" cy="176578"/>
          </a:xfrm>
          <a:prstGeom prst="accentCallout1">
            <a:avLst>
              <a:gd name="adj1" fmla="val 39170"/>
              <a:gd name="adj2" fmla="val -4336"/>
              <a:gd name="adj3" fmla="val -93554"/>
              <a:gd name="adj4" fmla="val -38005"/>
            </a:avLst>
          </a:prstGeom>
          <a:ln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Quantitative</a:t>
            </a:r>
          </a:p>
        </p:txBody>
      </p:sp>
      <p:sp>
        <p:nvSpPr>
          <p:cNvPr id="50" name="Legende: mit Linie mit Akzentuierungsbalken 49">
            <a:extLst>
              <a:ext uri="{FF2B5EF4-FFF2-40B4-BE49-F238E27FC236}">
                <a16:creationId xmlns:a16="http://schemas.microsoft.com/office/drawing/2014/main" id="{AE56C001-84F4-6C93-A283-BBC8F33659D9}"/>
              </a:ext>
            </a:extLst>
          </p:cNvPr>
          <p:cNvSpPr/>
          <p:nvPr/>
        </p:nvSpPr>
        <p:spPr>
          <a:xfrm>
            <a:off x="6999899" y="3053046"/>
            <a:ext cx="1341069" cy="176793"/>
          </a:xfrm>
          <a:prstGeom prst="accentCallout1">
            <a:avLst>
              <a:gd name="adj1" fmla="val 31079"/>
              <a:gd name="adj2" fmla="val -3981"/>
              <a:gd name="adj3" fmla="val -94818"/>
              <a:gd name="adj4" fmla="val -36599"/>
            </a:avLst>
          </a:prstGeom>
          <a:ln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Qualitative</a:t>
            </a:r>
          </a:p>
        </p:txBody>
      </p:sp>
      <p:sp>
        <p:nvSpPr>
          <p:cNvPr id="51" name="Legende: mit Linie mit Akzentuierungsbalken 50">
            <a:extLst>
              <a:ext uri="{FF2B5EF4-FFF2-40B4-BE49-F238E27FC236}">
                <a16:creationId xmlns:a16="http://schemas.microsoft.com/office/drawing/2014/main" id="{2F3C5563-513C-BB94-A769-2CE8991AD412}"/>
              </a:ext>
            </a:extLst>
          </p:cNvPr>
          <p:cNvSpPr/>
          <p:nvPr/>
        </p:nvSpPr>
        <p:spPr>
          <a:xfrm flipH="1">
            <a:off x="3501535" y="3047172"/>
            <a:ext cx="1342800" cy="176578"/>
          </a:xfrm>
          <a:prstGeom prst="accentCallout1">
            <a:avLst>
              <a:gd name="adj1" fmla="val 39170"/>
              <a:gd name="adj2" fmla="val -4336"/>
              <a:gd name="adj3" fmla="val -93554"/>
              <a:gd name="adj4" fmla="val -38005"/>
            </a:avLst>
          </a:prstGeom>
          <a:ln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Quantitative</a:t>
            </a:r>
          </a:p>
        </p:txBody>
      </p:sp>
      <p:sp>
        <p:nvSpPr>
          <p:cNvPr id="53" name="Legende: mit Linie mit Akzentuierungsbalken 52">
            <a:extLst>
              <a:ext uri="{FF2B5EF4-FFF2-40B4-BE49-F238E27FC236}">
                <a16:creationId xmlns:a16="http://schemas.microsoft.com/office/drawing/2014/main" id="{880CE1B6-59B7-DC0C-D306-83B82816E208}"/>
              </a:ext>
            </a:extLst>
          </p:cNvPr>
          <p:cNvSpPr/>
          <p:nvPr/>
        </p:nvSpPr>
        <p:spPr>
          <a:xfrm flipH="1">
            <a:off x="3936006" y="5174739"/>
            <a:ext cx="1342800" cy="474333"/>
          </a:xfrm>
          <a:prstGeom prst="accentCallout1">
            <a:avLst>
              <a:gd name="adj1" fmla="val 39170"/>
              <a:gd name="adj2" fmla="val -4336"/>
              <a:gd name="adj3" fmla="val -94381"/>
              <a:gd name="adj4" fmla="val -29776"/>
            </a:avLst>
          </a:prstGeom>
          <a:ln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Quantitative &amp; Qualitative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44530F36-2A5E-853E-8663-20FD002F921D}"/>
              </a:ext>
            </a:extLst>
          </p:cNvPr>
          <p:cNvSpPr txBox="1"/>
          <p:nvPr/>
        </p:nvSpPr>
        <p:spPr>
          <a:xfrm>
            <a:off x="8763380" y="146972"/>
            <a:ext cx="16439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ptos" panose="020B0004020202020204" pitchFamily="34" charset="0"/>
              <a:buChar char="→"/>
            </a:pPr>
            <a:r>
              <a:rPr lang="de-DE" sz="1400" b="1" i="1" cap="small" dirty="0">
                <a:solidFill>
                  <a:srgbClr val="002060"/>
                </a:solidFill>
              </a:rPr>
              <a:t>Explicit</a:t>
            </a:r>
          </a:p>
          <a:p>
            <a:pPr marL="285750" indent="-285750" algn="ctr">
              <a:buFont typeface="Aptos" panose="020B0004020202020204" pitchFamily="34" charset="0"/>
              <a:buChar char="→"/>
            </a:pPr>
            <a:r>
              <a:rPr lang="de-DE" sz="1400" b="1" i="1" cap="small" dirty="0">
                <a:solidFill>
                  <a:srgbClr val="002060"/>
                </a:solidFill>
              </a:rPr>
              <a:t>Comrehensive</a:t>
            </a:r>
          </a:p>
          <a:p>
            <a:pPr marL="285750" indent="-285750" algn="ctr">
              <a:buFont typeface="Aptos" panose="020B0004020202020204" pitchFamily="34" charset="0"/>
              <a:buChar char="→"/>
            </a:pPr>
            <a:r>
              <a:rPr lang="de-DE" sz="1400" b="1" i="1" cap="small" dirty="0">
                <a:solidFill>
                  <a:srgbClr val="002060"/>
                </a:solidFill>
              </a:rPr>
              <a:t>Reproducible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D1084515-CAC9-6C10-635B-AD14613E5788}"/>
              </a:ext>
            </a:extLst>
          </p:cNvPr>
          <p:cNvSpPr txBox="1"/>
          <p:nvPr/>
        </p:nvSpPr>
        <p:spPr>
          <a:xfrm>
            <a:off x="8763380" y="1406709"/>
            <a:ext cx="1643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ptos" panose="020B0004020202020204" pitchFamily="34" charset="0"/>
              <a:buChar char="→"/>
            </a:pPr>
            <a:r>
              <a:rPr lang="de-DE" sz="1400" b="1" i="1" cap="small" dirty="0">
                <a:solidFill>
                  <a:srgbClr val="002060"/>
                </a:solidFill>
              </a:rPr>
              <a:t>Explicit</a:t>
            </a:r>
          </a:p>
          <a:p>
            <a:pPr marL="285750" indent="-285750" algn="ctr">
              <a:buFont typeface="Aptos" panose="020B0004020202020204" pitchFamily="34" charset="0"/>
              <a:buChar char="→"/>
            </a:pPr>
            <a:r>
              <a:rPr lang="de-DE" sz="1400" b="1" i="1" cap="small" dirty="0">
                <a:solidFill>
                  <a:srgbClr val="002060"/>
                </a:solidFill>
              </a:rPr>
              <a:t>Comrehensive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247CDEFD-F570-2E95-27B3-85CB54B66959}"/>
              </a:ext>
            </a:extLst>
          </p:cNvPr>
          <p:cNvSpPr txBox="1"/>
          <p:nvPr/>
        </p:nvSpPr>
        <p:spPr>
          <a:xfrm>
            <a:off x="8763380" y="3190889"/>
            <a:ext cx="1524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ptos" panose="020B0004020202020204" pitchFamily="34" charset="0"/>
              <a:buChar char="→"/>
            </a:pPr>
            <a:r>
              <a:rPr lang="de-DE" sz="1400" b="1" i="1" cap="small" dirty="0">
                <a:solidFill>
                  <a:srgbClr val="002060"/>
                </a:solidFill>
              </a:rPr>
              <a:t>Explicit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49DDDAA-A453-883D-54F5-6582FC77129E}"/>
              </a:ext>
            </a:extLst>
          </p:cNvPr>
          <p:cNvSpPr txBox="1"/>
          <p:nvPr/>
        </p:nvSpPr>
        <p:spPr>
          <a:xfrm>
            <a:off x="8763380" y="5049280"/>
            <a:ext cx="1641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ptos" panose="020B0004020202020204" pitchFamily="34" charset="0"/>
              <a:buChar char="→"/>
            </a:pPr>
            <a:r>
              <a:rPr lang="de-DE" sz="1400" b="1" i="1" cap="small" dirty="0">
                <a:solidFill>
                  <a:srgbClr val="002060"/>
                </a:solidFill>
              </a:rPr>
              <a:t>Explicit</a:t>
            </a:r>
          </a:p>
          <a:p>
            <a:pPr marL="285750" indent="-285750" algn="ctr">
              <a:buFont typeface="Aptos" panose="020B0004020202020204" pitchFamily="34" charset="0"/>
              <a:buChar char="→"/>
            </a:pPr>
            <a:r>
              <a:rPr lang="de-DE" sz="1400" b="1" i="1" cap="small" dirty="0">
                <a:solidFill>
                  <a:srgbClr val="002060"/>
                </a:solidFill>
              </a:rPr>
              <a:t>Reproducible</a:t>
            </a: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FBB3060C-5278-C35A-2197-6D63651F0702}"/>
              </a:ext>
            </a:extLst>
          </p:cNvPr>
          <p:cNvCxnSpPr>
            <a:cxnSpLocks/>
          </p:cNvCxnSpPr>
          <p:nvPr/>
        </p:nvCxnSpPr>
        <p:spPr>
          <a:xfrm>
            <a:off x="1447800" y="1179616"/>
            <a:ext cx="9315450" cy="0"/>
          </a:xfrm>
          <a:prstGeom prst="line">
            <a:avLst/>
          </a:prstGeom>
          <a:ln cmpd="dbl">
            <a:solidFill>
              <a:schemeClr val="accent1">
                <a:alpha val="50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4A9E6088-15A6-7E53-B92E-674DFC4DF700}"/>
              </a:ext>
            </a:extLst>
          </p:cNvPr>
          <p:cNvCxnSpPr>
            <a:cxnSpLocks/>
          </p:cNvCxnSpPr>
          <p:nvPr/>
        </p:nvCxnSpPr>
        <p:spPr>
          <a:xfrm>
            <a:off x="1447800" y="2301502"/>
            <a:ext cx="9315450" cy="0"/>
          </a:xfrm>
          <a:prstGeom prst="line">
            <a:avLst/>
          </a:prstGeom>
          <a:ln cmpd="dbl">
            <a:solidFill>
              <a:schemeClr val="accent1">
                <a:alpha val="50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0C6729A9-20B9-E837-ED03-98F88A4EA436}"/>
              </a:ext>
            </a:extLst>
          </p:cNvPr>
          <p:cNvCxnSpPr>
            <a:cxnSpLocks/>
          </p:cNvCxnSpPr>
          <p:nvPr/>
        </p:nvCxnSpPr>
        <p:spPr>
          <a:xfrm>
            <a:off x="1447800" y="4180656"/>
            <a:ext cx="9315450" cy="0"/>
          </a:xfrm>
          <a:prstGeom prst="line">
            <a:avLst/>
          </a:prstGeom>
          <a:ln cmpd="dbl">
            <a:solidFill>
              <a:schemeClr val="accent1">
                <a:alpha val="50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Legende: mit Linie mit Akzentuierungsbalken 65">
            <a:extLst>
              <a:ext uri="{FF2B5EF4-FFF2-40B4-BE49-F238E27FC236}">
                <a16:creationId xmlns:a16="http://schemas.microsoft.com/office/drawing/2014/main" id="{46A95C02-87F5-D85E-2EE4-92DA86438400}"/>
              </a:ext>
            </a:extLst>
          </p:cNvPr>
          <p:cNvSpPr/>
          <p:nvPr/>
        </p:nvSpPr>
        <p:spPr>
          <a:xfrm>
            <a:off x="6999899" y="3824901"/>
            <a:ext cx="1341069" cy="176793"/>
          </a:xfrm>
          <a:prstGeom prst="accentCallout1">
            <a:avLst>
              <a:gd name="adj1" fmla="val 31079"/>
              <a:gd name="adj2" fmla="val -3981"/>
              <a:gd name="adj3" fmla="val -94818"/>
              <a:gd name="adj4" fmla="val -36599"/>
            </a:avLst>
          </a:prstGeom>
          <a:ln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Qualitative</a:t>
            </a:r>
          </a:p>
        </p:txBody>
      </p:sp>
      <p:sp>
        <p:nvSpPr>
          <p:cNvPr id="67" name="Legende: mit Linie mit Akzentuierungsbalken 66">
            <a:extLst>
              <a:ext uri="{FF2B5EF4-FFF2-40B4-BE49-F238E27FC236}">
                <a16:creationId xmlns:a16="http://schemas.microsoft.com/office/drawing/2014/main" id="{25ACE039-E61D-3386-B195-1353EBB21D8A}"/>
              </a:ext>
            </a:extLst>
          </p:cNvPr>
          <p:cNvSpPr/>
          <p:nvPr/>
        </p:nvSpPr>
        <p:spPr>
          <a:xfrm flipH="1">
            <a:off x="3501535" y="3819027"/>
            <a:ext cx="1342800" cy="176578"/>
          </a:xfrm>
          <a:prstGeom prst="accentCallout1">
            <a:avLst>
              <a:gd name="adj1" fmla="val 39170"/>
              <a:gd name="adj2" fmla="val -4336"/>
              <a:gd name="adj3" fmla="val -93554"/>
              <a:gd name="adj4" fmla="val -38005"/>
            </a:avLst>
          </a:prstGeom>
          <a:ln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Quantitative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6D8781C0-FA60-5681-81F9-BCDDA2A7A6FA}"/>
              </a:ext>
            </a:extLst>
          </p:cNvPr>
          <p:cNvSpPr txBox="1"/>
          <p:nvPr/>
        </p:nvSpPr>
        <p:spPr>
          <a:xfrm>
            <a:off x="2801551" y="321848"/>
            <a:ext cx="1672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1" cap="small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Planning</a:t>
            </a:r>
            <a:endParaRPr lang="de-DE" sz="2400" b="1" i="1" cap="small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18C115E0-3AD8-2F63-BCC2-4BA972AC34C6}"/>
              </a:ext>
            </a:extLst>
          </p:cNvPr>
          <p:cNvSpPr txBox="1"/>
          <p:nvPr/>
        </p:nvSpPr>
        <p:spPr>
          <a:xfrm>
            <a:off x="2814326" y="1419817"/>
            <a:ext cx="1672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1" cap="small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Selection</a:t>
            </a:r>
            <a:endParaRPr lang="de-DE" sz="2400" b="1" i="1" cap="small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B3E15CF4-3673-13AB-21D3-0EFA1D8A3EA2}"/>
              </a:ext>
            </a:extLst>
          </p:cNvPr>
          <p:cNvSpPr txBox="1"/>
          <p:nvPr/>
        </p:nvSpPr>
        <p:spPr>
          <a:xfrm>
            <a:off x="1576787" y="2981572"/>
            <a:ext cx="1672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1" cap="small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Extraction</a:t>
            </a:r>
            <a:endParaRPr lang="de-DE" sz="2400" b="1" i="1" cap="small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741A0A3E-D685-FC89-4FC2-8F4F7BEDFBD1}"/>
              </a:ext>
            </a:extLst>
          </p:cNvPr>
          <p:cNvSpPr txBox="1"/>
          <p:nvPr/>
        </p:nvSpPr>
        <p:spPr>
          <a:xfrm>
            <a:off x="1576787" y="5034415"/>
            <a:ext cx="1672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i="1" cap="small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Execution</a:t>
            </a:r>
            <a:endParaRPr lang="de-DE" sz="2400" b="1" i="1" cap="small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989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Breitbild</PresentationFormat>
  <Paragraphs>36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Ott, Stella</dc:creator>
  <cp:lastModifiedBy>Ott, Stella</cp:lastModifiedBy>
  <cp:revision>8</cp:revision>
  <dcterms:created xsi:type="dcterms:W3CDTF">2025-01-21T12:38:59Z</dcterms:created>
  <dcterms:modified xsi:type="dcterms:W3CDTF">2025-01-23T11:52:47Z</dcterms:modified>
</cp:coreProperties>
</file>