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62"/>
  </p:notesMasterIdLst>
  <p:sldIdLst>
    <p:sldId id="256" r:id="rId2"/>
    <p:sldId id="257" r:id="rId3"/>
    <p:sldId id="313" r:id="rId4"/>
    <p:sldId id="289" r:id="rId5"/>
    <p:sldId id="283" r:id="rId6"/>
    <p:sldId id="271" r:id="rId7"/>
    <p:sldId id="286" r:id="rId8"/>
    <p:sldId id="276" r:id="rId9"/>
    <p:sldId id="277" r:id="rId10"/>
    <p:sldId id="305" r:id="rId11"/>
    <p:sldId id="278" r:id="rId12"/>
    <p:sldId id="282" r:id="rId13"/>
    <p:sldId id="280" r:id="rId14"/>
    <p:sldId id="314" r:id="rId15"/>
    <p:sldId id="327" r:id="rId16"/>
    <p:sldId id="328" r:id="rId17"/>
    <p:sldId id="284" r:id="rId18"/>
    <p:sldId id="268" r:id="rId19"/>
    <p:sldId id="270" r:id="rId20"/>
    <p:sldId id="287" r:id="rId21"/>
    <p:sldId id="269" r:id="rId22"/>
    <p:sldId id="290" r:id="rId23"/>
    <p:sldId id="260" r:id="rId24"/>
    <p:sldId id="261" r:id="rId25"/>
    <p:sldId id="262" r:id="rId26"/>
    <p:sldId id="291" r:id="rId27"/>
    <p:sldId id="263" r:id="rId28"/>
    <p:sldId id="264" r:id="rId29"/>
    <p:sldId id="292" r:id="rId30"/>
    <p:sldId id="293" r:id="rId31"/>
    <p:sldId id="266" r:id="rId32"/>
    <p:sldId id="306" r:id="rId33"/>
    <p:sldId id="307" r:id="rId34"/>
    <p:sldId id="308" r:id="rId35"/>
    <p:sldId id="267" r:id="rId36"/>
    <p:sldId id="309" r:id="rId37"/>
    <p:sldId id="310" r:id="rId38"/>
    <p:sldId id="311" r:id="rId39"/>
    <p:sldId id="312" r:id="rId40"/>
    <p:sldId id="321" r:id="rId41"/>
    <p:sldId id="322" r:id="rId42"/>
    <p:sldId id="294" r:id="rId43"/>
    <p:sldId id="315" r:id="rId44"/>
    <p:sldId id="323" r:id="rId45"/>
    <p:sldId id="297" r:id="rId46"/>
    <p:sldId id="317" r:id="rId47"/>
    <p:sldId id="324" r:id="rId48"/>
    <p:sldId id="298" r:id="rId49"/>
    <p:sldId id="318" r:id="rId50"/>
    <p:sldId id="325" r:id="rId51"/>
    <p:sldId id="299" r:id="rId52"/>
    <p:sldId id="319" r:id="rId53"/>
    <p:sldId id="326" r:id="rId54"/>
    <p:sldId id="300" r:id="rId55"/>
    <p:sldId id="320" r:id="rId56"/>
    <p:sldId id="329" r:id="rId57"/>
    <p:sldId id="303" r:id="rId58"/>
    <p:sldId id="304" r:id="rId59"/>
    <p:sldId id="265" r:id="rId60"/>
    <p:sldId id="33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66373" autoAdjust="0"/>
  </p:normalViewPr>
  <p:slideViewPr>
    <p:cSldViewPr snapToGrid="0" snapToObjects="1">
      <p:cViewPr varScale="1">
        <p:scale>
          <a:sx n="67" d="100"/>
          <a:sy n="67" d="100"/>
        </p:scale>
        <p:origin x="-2296" y="-104"/>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FC43F78-1034-4A6D-93C0-DE61951BB647}" type="presOf" srcId="{1FC3400E-1B5B-6A4A-92E1-09E2903FB7FD}" destId="{465DF973-0A96-9146-BC21-3D9F50977FF4}"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 0</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 1</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 2</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 3</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4"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4"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4"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4" custScaleX="57332" custScaleY="87450">
        <dgm:presLayoutVars>
          <dgm:bulletEnabled val="1"/>
        </dgm:presLayoutVars>
      </dgm:prSet>
      <dgm:spPr/>
      <dgm:t>
        <a:bodyPr/>
        <a:lstStyle/>
        <a:p>
          <a:endParaRPr lang="en-US"/>
        </a:p>
      </dgm:t>
    </dgm:pt>
  </dgm:ptLst>
  <dgm:cxnLst>
    <dgm:cxn modelId="{2B140F26-15B7-4EA3-BE3D-24D2A128632F}" type="presOf" srcId="{B0AFF075-7477-4B89-9AD2-540A86B776B7}" destId="{267BEB6A-158B-44AB-8931-D9889D44AFD7}" srcOrd="0" destOrd="0" presId="urn:microsoft.com/office/officeart/2005/8/layout/cycle3"/>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1A03E5A6-C695-41E2-B27C-AC5387604C5A}" srcId="{5AA9BCDC-A921-4326-B9B1-5D29B24F8077}" destId="{3A2EF3F4-5295-4FD5-A648-4D12B693B477}" srcOrd="3" destOrd="0" parTransId="{F8714695-BF12-4F74-B8A4-078436824F7D}" sibTransId="{DACB166E-E91E-4F3B-95D8-D7D02EC2C31D}"/>
    <dgm:cxn modelId="{DA92CE8D-833C-49B6-B3B8-D2FCA521F81F}" type="presOf" srcId="{3A2EF3F4-5295-4FD5-A648-4D12B693B477}" destId="{CB63B4B1-7A6B-456A-BCB8-2BDF78CB8384}" srcOrd="0" destOrd="0" presId="urn:microsoft.com/office/officeart/2005/8/layout/cycle3"/>
    <dgm:cxn modelId="{6692850E-3770-4CD9-8FE9-1F61EDC313D6}" srcId="{5AA9BCDC-A921-4326-B9B1-5D29B24F8077}" destId="{83307A47-704C-4DA3-A2ED-DA487D76215C}" srcOrd="0" destOrd="0" parTransId="{0D0AE48C-46C8-4B89-ABAC-09EF960CEB2D}" sibTransId="{B0AFF075-7477-4B89-9AD2-540A86B776B7}"/>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C635EB68-E01A-4E7F-931B-96F424DDC26A}"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581961" y="328565"/>
          <a:ext cx="4379876" cy="4379876"/>
        </a:xfrm>
        <a:prstGeom prst="circularArrow">
          <a:avLst>
            <a:gd name="adj1" fmla="val 4668"/>
            <a:gd name="adj2" fmla="val 272909"/>
            <a:gd name="adj3" fmla="val 14323812"/>
            <a:gd name="adj4" fmla="val 17094347"/>
            <a:gd name="adj5" fmla="val 484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2954624" y="90027"/>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0</a:t>
          </a:r>
          <a:endParaRPr lang="en-US" sz="3400" kern="1200" dirty="0"/>
        </a:p>
      </dsp:txBody>
      <dsp:txXfrm>
        <a:off x="3015479" y="150882"/>
        <a:ext cx="1512840" cy="1124901"/>
      </dsp:txXfrm>
    </dsp:sp>
    <dsp:sp modelId="{045388F8-F8D2-4B55-B5E0-EF1DCC667445}">
      <dsp:nvSpPr>
        <dsp:cNvPr id="0" name=""/>
        <dsp:cNvSpPr/>
      </dsp:nvSpPr>
      <dsp:spPr>
        <a:xfrm>
          <a:off x="4527291"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1</a:t>
          </a:r>
          <a:endParaRPr lang="en-US" sz="3400" kern="1200" dirty="0"/>
        </a:p>
      </dsp:txBody>
      <dsp:txXfrm>
        <a:off x="4588146" y="1723549"/>
        <a:ext cx="1512840" cy="1124901"/>
      </dsp:txXfrm>
    </dsp:sp>
    <dsp:sp modelId="{C1EAA2F9-5147-4E79-AC37-025618538ADC}">
      <dsp:nvSpPr>
        <dsp:cNvPr id="0" name=""/>
        <dsp:cNvSpPr/>
      </dsp:nvSpPr>
      <dsp:spPr>
        <a:xfrm>
          <a:off x="2954624" y="3235361"/>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2</a:t>
          </a:r>
          <a:endParaRPr lang="en-US" sz="3400" kern="1200" dirty="0"/>
        </a:p>
      </dsp:txBody>
      <dsp:txXfrm>
        <a:off x="3015479" y="3296216"/>
        <a:ext cx="1512840" cy="1124901"/>
      </dsp:txXfrm>
    </dsp:sp>
    <dsp:sp modelId="{CB63B4B1-7A6B-456A-BCB8-2BDF78CB8384}">
      <dsp:nvSpPr>
        <dsp:cNvPr id="0" name=""/>
        <dsp:cNvSpPr/>
      </dsp:nvSpPr>
      <dsp:spPr>
        <a:xfrm>
          <a:off x="1381958" y="1662694"/>
          <a:ext cx="1634550" cy="12466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Node 3</a:t>
          </a:r>
          <a:endParaRPr lang="en-US" sz="3400" kern="1200" dirty="0"/>
        </a:p>
      </dsp:txBody>
      <dsp:txXfrm>
        <a:off x="1442813" y="1723549"/>
        <a:ext cx="1512840" cy="112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R-Z</a:t>
          </a:r>
          <a:endParaRPr lang="en-US" sz="29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8/21/12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4" Type="http://schemas.openxmlformats.org/officeDocument/2006/relationships/hyperlink" Target="http://en.wikipedia.org/wiki/Availability" TargetMode="External"/><Relationship Id="rId5" Type="http://schemas.openxmlformats.org/officeDocument/2006/relationships/hyperlink" Target="http://en.wikipedia.org/w/index.php?title=Network_partitioning&amp;action=edit&amp;redlink=1"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erverfault.com/questions/137348/how-much-network-latency-is-typical-for-east-west-coast-us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a:t>
            </a:fld>
            <a:endParaRPr lang="en-US"/>
          </a:p>
        </p:txBody>
      </p:sp>
    </p:spTree>
    <p:extLst>
      <p:ext uri="{BB962C8B-B14F-4D97-AF65-F5344CB8AC3E}">
        <p14:creationId xmlns:p14="http://schemas.microsoft.com/office/powerpoint/2010/main" val="306736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see above is a taste of something I inherited a few years back.</a:t>
            </a:r>
            <a:r>
              <a:rPr lang="en-US" baseline="0" dirty="0" smtClean="0"/>
              <a:t> The application had to store data that was dynamic. </a:t>
            </a:r>
          </a:p>
          <a:p>
            <a:endParaRPr lang="en-US" baseline="0" dirty="0" smtClean="0"/>
          </a:p>
          <a:p>
            <a:r>
              <a:rPr lang="en-US" baseline="0" dirty="0" smtClean="0"/>
              <a:t>Think about modeling a web poll where you need to store questions that can take different kinds of answers: </a:t>
            </a:r>
            <a:r>
              <a:rPr lang="en-US" baseline="0" dirty="0" err="1" smtClean="0"/>
              <a:t>numbers,strings,lists,booleans</a:t>
            </a:r>
            <a:r>
              <a:rPr lang="en-US" baseline="0" dirty="0" smtClean="0"/>
              <a:t>.</a:t>
            </a:r>
          </a:p>
          <a:p>
            <a:endParaRPr lang="en-US" baseline="0" dirty="0" smtClean="0"/>
          </a:p>
          <a:p>
            <a:r>
              <a:rPr lang="en-US" baseline="0" dirty="0" smtClean="0"/>
              <a:t>My example will be a basic address book where we have the option to have custom data inputs. </a:t>
            </a:r>
          </a:p>
          <a:p>
            <a:endParaRPr lang="en-US" baseline="0" dirty="0" smtClean="0"/>
          </a:p>
          <a:p>
            <a:r>
              <a:rPr lang="en-US" baseline="0" dirty="0" smtClean="0"/>
              <a:t>Notice that the center of the model </a:t>
            </a:r>
            <a:r>
              <a:rPr lang="en-US" b="1" baseline="0" dirty="0" smtClean="0"/>
              <a:t>should</a:t>
            </a:r>
            <a:r>
              <a:rPr lang="en-US" b="0" baseline="0" dirty="0" smtClean="0"/>
              <a:t> </a:t>
            </a:r>
            <a:r>
              <a:rPr lang="en-US" b="1" baseline="0" dirty="0" smtClean="0"/>
              <a:t>be</a:t>
            </a:r>
            <a:r>
              <a:rPr lang="en-US" b="0" baseline="0" dirty="0" smtClean="0"/>
              <a:t> the contact, but instead it focuses around the input.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here is what we have to do in</a:t>
            </a:r>
            <a:r>
              <a:rPr lang="en-US" baseline="0" dirty="0" smtClean="0"/>
              <a:t> order to populate a contact with custom information. </a:t>
            </a:r>
          </a:p>
          <a:p>
            <a:endParaRPr lang="en-US" baseline="0" dirty="0" smtClean="0"/>
          </a:p>
          <a:p>
            <a:r>
              <a:rPr lang="en-US" i="1" baseline="0" dirty="0" smtClean="0"/>
              <a:t>Note that I had to prune out the phones and emails to get this to fit the slide.</a:t>
            </a:r>
            <a:endParaRPr lang="en-US" i="1"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294293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store this in a document, it would be much simpler</a:t>
            </a:r>
            <a:r>
              <a:rPr lang="en-US" baseline="0" dirty="0" smtClean="0"/>
              <a:t> as they lend themselves to content that varies from document to document.</a:t>
            </a:r>
          </a:p>
          <a:p>
            <a:endParaRPr lang="en-US" baseline="0" dirty="0" smtClean="0"/>
          </a:p>
          <a:p>
            <a:r>
              <a:rPr lang="en-US" baseline="0" dirty="0" smtClean="0"/>
              <a:t>Before you start getting any crafty ideas, serializing the dynamic content as XML or JSON and stuffing it into a CLOB is cheating. </a:t>
            </a:r>
          </a:p>
          <a:p>
            <a:r>
              <a:rPr lang="en-US" baseline="0" dirty="0" smtClean="0"/>
              <a:t>If you do that (I have), you will hate yourself. It’s very hard to report on. With the document example, you’ll have an option to run **</a:t>
            </a:r>
            <a:r>
              <a:rPr lang="en-US" b="1" baseline="0" dirty="0" smtClean="0"/>
              <a:t>map/reduce**</a:t>
            </a:r>
            <a:r>
              <a:rPr lang="en-US" baseline="0" dirty="0" smtClean="0"/>
              <a:t> against the document and drill down where data exists to surface that to use elsewhere.</a:t>
            </a:r>
          </a:p>
          <a:p>
            <a:endParaRPr lang="en-US" baseline="0" dirty="0" smtClean="0"/>
          </a:p>
          <a:p>
            <a:r>
              <a:rPr lang="en-US" baseline="0" dirty="0" smtClean="0"/>
              <a:t>There is no dance when it comes time to save this to the database, it’s one call. No need to have an ORM map the types to different tables based on what type of data is being stored.</a:t>
            </a:r>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Map/reduce sounds scary, but you are already doing</a:t>
            </a:r>
            <a:r>
              <a:rPr lang="en-US" baseline="0" dirty="0" smtClean="0"/>
              <a:t> it. If you are a .NET developer and use LINQ, the .Select() is map and .Aggregate() is reduce.</a:t>
            </a:r>
          </a:p>
          <a:p>
            <a:endParaRPr lang="en-US" baseline="0" dirty="0" smtClean="0"/>
          </a:p>
          <a:p>
            <a:r>
              <a:rPr lang="en-US" baseline="0" dirty="0" smtClean="0"/>
              <a:t>Maps are just a function that take a thing and returns something different.</a:t>
            </a:r>
          </a:p>
          <a:p>
            <a:endParaRPr lang="en-US" baseline="0" dirty="0" smtClean="0"/>
          </a:p>
          <a:p>
            <a:r>
              <a:rPr lang="en-US" baseline="0" dirty="0" smtClean="0"/>
              <a:t>Reductions are just a function that takes the things that came from the map function and return the answer.</a:t>
            </a:r>
          </a:p>
          <a:p>
            <a:endParaRPr lang="en-US" baseline="0" dirty="0" smtClean="0"/>
          </a:p>
          <a:p>
            <a:r>
              <a:rPr lang="en-US" baseline="0" dirty="0" smtClean="0"/>
              <a:t>Map/Reduce is a very powerful thing that many </a:t>
            </a:r>
            <a:r>
              <a:rPr lang="en-US" baseline="0" dirty="0" err="1" smtClean="0"/>
              <a:t>nosql</a:t>
            </a:r>
            <a:r>
              <a:rPr lang="en-US" baseline="0" dirty="0" smtClean="0"/>
              <a:t> databases utilize, so you’ll hear me mention it a few more times in this talk.</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2963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_sum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CouchDB</a:t>
            </a:r>
            <a:r>
              <a:rPr lang="en-US" dirty="0" smtClean="0"/>
              <a:t> has a built in _count function to help out here just like SQL</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16</a:t>
            </a:fld>
            <a:endParaRPr lang="en-US"/>
          </a:p>
        </p:txBody>
      </p:sp>
    </p:spTree>
    <p:extLst>
      <p:ext uri="{BB962C8B-B14F-4D97-AF65-F5344CB8AC3E}">
        <p14:creationId xmlns:p14="http://schemas.microsoft.com/office/powerpoint/2010/main" val="1339222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other big </a:t>
            </a:r>
            <a:r>
              <a:rPr lang="en-US" baseline="0" dirty="0" err="1" smtClean="0"/>
              <a:t>NoSQL</a:t>
            </a:r>
            <a:r>
              <a:rPr lang="en-US" baseline="0" dirty="0" smtClean="0"/>
              <a:t> topic that people talk about is scaling to handle BIG DATA.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Brewer’s CAP theorem</a:t>
            </a:r>
            <a:r>
              <a:rPr lang="en-US" sz="1200" b="0" i="0" kern="1200" baseline="0" dirty="0" smtClean="0">
                <a:solidFill>
                  <a:schemeClr val="tx1"/>
                </a:solidFill>
                <a:effectLst/>
                <a:latin typeface="+mn-lt"/>
                <a:ea typeface="+mn-ea"/>
                <a:cs typeface="+mn-cs"/>
              </a:rPr>
              <a:t> states that y</a:t>
            </a:r>
            <a:r>
              <a:rPr lang="en-US" sz="1200" b="0" i="0" kern="1200" dirty="0" smtClean="0">
                <a:solidFill>
                  <a:schemeClr val="tx1"/>
                </a:solidFill>
                <a:effectLst/>
                <a:latin typeface="+mn-lt"/>
                <a:ea typeface="+mn-ea"/>
                <a:cs typeface="+mn-cs"/>
              </a:rPr>
              <a:t>ou can only have 2 of the following</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at any given time</a:t>
            </a:r>
            <a:r>
              <a:rPr lang="en-US" sz="1200" b="0" i="0" kern="1200" baseline="0" dirty="0" smtClean="0">
                <a:solidFill>
                  <a:schemeClr val="tx1"/>
                </a:solidFill>
                <a:effectLst/>
                <a:latin typeface="+mn-lt"/>
                <a:ea typeface="+mn-ea"/>
                <a:cs typeface="+mn-cs"/>
              </a:rPr>
              <a:t> in a distributed system:</a:t>
            </a:r>
            <a:endParaRPr lang="en-US" sz="1200" b="0" i="0" kern="1200" dirty="0" smtClean="0">
              <a:solidFill>
                <a:schemeClr val="tx1"/>
              </a:solidFill>
              <a:effectLst/>
              <a:latin typeface="+mn-lt"/>
              <a:ea typeface="+mn-ea"/>
              <a:cs typeface="+mn-cs"/>
            </a:endParaRPr>
          </a:p>
          <a:p>
            <a:endParaRPr lang="en-US" sz="1200" b="0" i="1" u="none" strike="noStrike" kern="1200" dirty="0" smtClean="0">
              <a:solidFill>
                <a:schemeClr val="tx1"/>
              </a:solidFill>
              <a:effectLst/>
              <a:latin typeface="+mn-lt"/>
              <a:ea typeface="+mn-ea"/>
              <a:cs typeface="+mn-cs"/>
              <a:hlinkClick r:id="rId3" tooltip="Consistency (database systems)"/>
            </a:endParaRPr>
          </a:p>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a:t>
            </a:r>
            <a:r>
              <a:rPr lang="en-US" dirty="0" smtClean="0"/>
              <a:t>data at </a:t>
            </a:r>
            <a:r>
              <a:rPr lang="en-US" sz="1200" b="0" i="0" kern="1200" dirty="0" smtClean="0">
                <a:solidFill>
                  <a:schemeClr val="tx1"/>
                </a:solidFill>
                <a:effectLst/>
                <a:latin typeface="+mn-lt"/>
                <a:ea typeface="+mn-ea"/>
                <a:cs typeface="+mn-cs"/>
              </a:rPr>
              <a:t>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 databases</a:t>
            </a:r>
            <a:r>
              <a:rPr lang="en-US" baseline="0" dirty="0" smtClean="0"/>
              <a:t> are said to be consistent and available. </a:t>
            </a:r>
            <a:r>
              <a:rPr lang="en-US" baseline="0" dirty="0" smtClean="0"/>
              <a:t>That is, all updates are written to all nodes and each node can answer because it knows it has the right answer. The problem comes in when nodes fall down.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904439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scale out though, we automatically have to accept that a node might die. Thus, we </a:t>
            </a:r>
            <a:r>
              <a:rPr lang="en-US" baseline="0" dirty="0" smtClean="0"/>
              <a:t>have to compromise and give up some availability or consistency</a:t>
            </a:r>
            <a:r>
              <a:rPr lang="en-US" baseline="0" dirty="0" smtClean="0"/>
              <a:t>.</a:t>
            </a:r>
          </a:p>
          <a:p>
            <a:endParaRPr lang="en-US" baseline="0" dirty="0" smtClean="0"/>
          </a:p>
          <a:p>
            <a:r>
              <a:rPr lang="en-US" baseline="0" dirty="0" smtClean="0"/>
              <a:t>Note, not all NoSQL is partition tolerant. We’ll talk about that here later.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397291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What is </a:t>
            </a:r>
            <a:r>
              <a:rPr lang="en-US" b="1" dirty="0" err="1" smtClean="0"/>
              <a:t>NoSQL</a:t>
            </a:r>
            <a:r>
              <a:rPr lang="en-US" b="1" dirty="0" smtClean="0"/>
              <a:t>? </a:t>
            </a:r>
            <a:r>
              <a:rPr lang="en-US" dirty="0" smtClean="0"/>
              <a:t>- </a:t>
            </a:r>
            <a:r>
              <a:rPr lang="en-US" dirty="0" err="1" smtClean="0"/>
              <a:t>NoSQL</a:t>
            </a:r>
            <a:r>
              <a:rPr lang="en-US" dirty="0" smtClean="0"/>
              <a:t> isn't a thing. It's just a category of things which it is not. When we talk about not being SQL, we really mean not being relational.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THIS TALK IS NOT</a:t>
            </a:r>
            <a:r>
              <a:rPr lang="en-US" b="1" baseline="0" dirty="0" smtClean="0"/>
              <a:t> </a:t>
            </a:r>
            <a:r>
              <a:rPr lang="en-US" baseline="0" dirty="0" smtClean="0"/>
              <a:t>to trash relational databases. Relational databases have been around many years for a reason. They do quite a few things very well. However, the industry is reaching a point where we’re recognizing that data storage is not a one size fits all thing.</a:t>
            </a:r>
            <a:endParaRPr lang="en-US" dirty="0" smtClean="0"/>
          </a:p>
          <a:p>
            <a:endParaRPr lang="en-US" dirty="0" smtClean="0"/>
          </a:p>
          <a:p>
            <a:r>
              <a:rPr lang="en-US" dirty="0" smtClean="0"/>
              <a:t>The goal is to try to help you wade through the myriad number of options.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332206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There’s one last thing to think about here. We’re talking about spreading our data out across machines. You think it sucks to load</a:t>
            </a:r>
            <a:r>
              <a:rPr lang="en-US" baseline="0" dirty="0" smtClean="0"/>
              <a:t> up eclipse or visual studio from your local hard drive? Think about this: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~70-80ms round trip over the internet right off the bat.</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a:p>
            <a:r>
              <a:rPr lang="en-US" dirty="0" smtClean="0"/>
              <a:t>Distributing your data to be fast involved</a:t>
            </a:r>
            <a:r>
              <a:rPr lang="en-US" baseline="0" dirty="0" smtClean="0"/>
              <a:t> you staying in your data center.</a:t>
            </a:r>
          </a:p>
          <a:p>
            <a:r>
              <a:rPr lang="en-US" baseline="0" dirty="0" smtClean="0"/>
              <a:t>Distributing your data for failover to another data center is another topic entirely.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few things to consider when trying to pick out how to store your data:</a:t>
            </a:r>
          </a:p>
          <a:p>
            <a:r>
              <a:rPr lang="en-US" b="1" baseline="0" dirty="0" smtClean="0"/>
              <a:t>What does my data model look like? </a:t>
            </a:r>
          </a:p>
          <a:p>
            <a:pPr marL="171450" indent="-171450">
              <a:buFont typeface="Arial" pitchFamily="34" charset="0"/>
              <a:buChar char="•"/>
            </a:pPr>
            <a:r>
              <a:rPr lang="en-US" baseline="0" dirty="0" smtClean="0"/>
              <a:t>Is it flat? </a:t>
            </a:r>
          </a:p>
          <a:p>
            <a:pPr marL="171450" indent="-171450">
              <a:buFont typeface="Arial" pitchFamily="34" charset="0"/>
              <a:buChar char="•"/>
            </a:pPr>
            <a:r>
              <a:rPr lang="en-US" baseline="0" dirty="0" smtClean="0"/>
              <a:t>Does it have nested structures? </a:t>
            </a:r>
          </a:p>
          <a:p>
            <a:pPr marL="171450" indent="-171450">
              <a:buFont typeface="Arial" pitchFamily="34" charset="0"/>
              <a:buChar char="•"/>
            </a:pPr>
            <a:r>
              <a:rPr lang="en-US" baseline="0" dirty="0" smtClean="0"/>
              <a:t>Do you have small or large aggregate roots?</a:t>
            </a:r>
          </a:p>
          <a:p>
            <a:pPr marL="171450" indent="-171450">
              <a:buFont typeface="Arial" pitchFamily="34" charset="0"/>
              <a:buChar char="•"/>
            </a:pPr>
            <a:r>
              <a:rPr lang="en-US" baseline="0" dirty="0" smtClean="0"/>
              <a:t>Is it hierarchical?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do I need to access my data?</a:t>
            </a:r>
          </a:p>
          <a:p>
            <a:pPr marL="171450" indent="-171450">
              <a:buFont typeface="Arial" pitchFamily="34" charset="0"/>
              <a:buChar char="•"/>
            </a:pPr>
            <a:r>
              <a:rPr lang="en-US" baseline="0" dirty="0" smtClean="0"/>
              <a:t>Am I read heavy or write heavy? Maybe a mix of both?</a:t>
            </a:r>
          </a:p>
          <a:p>
            <a:pPr marL="171450" indent="-171450">
              <a:buFont typeface="Arial" pitchFamily="34" charset="0"/>
              <a:buChar char="•"/>
            </a:pPr>
            <a:r>
              <a:rPr lang="en-US" baseline="0" dirty="0" smtClean="0"/>
              <a:t>Do I have situations where there is contention to write to the same piece of data?</a:t>
            </a:r>
          </a:p>
          <a:p>
            <a:pPr marL="171450" indent="-171450">
              <a:buFont typeface="Arial" pitchFamily="34" charset="0"/>
              <a:buChar char="•"/>
            </a:pPr>
            <a:r>
              <a:rPr lang="en-US" baseline="0" dirty="0" smtClean="0"/>
              <a:t>Do I need to do ad-hoc queries?</a:t>
            </a:r>
          </a:p>
          <a:p>
            <a:pPr marL="171450" indent="-171450">
              <a:buFont typeface="Arial" pitchFamily="34" charset="0"/>
              <a:buChar char="•"/>
            </a:pPr>
            <a:r>
              <a:rPr lang="en-US" baseline="0" dirty="0" smtClean="0"/>
              <a:t>What kinds of reports do I need to produce?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How much data do you have?</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 Three types of lies: lies, damned lies, and benchmarks. Talk about BS metrics where benchmarks compare databases that are durable against in memory stores. </a:t>
            </a:r>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scenario,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replicated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setup</a:t>
            </a:r>
            <a:r>
              <a:rPr lang="en-US" baseline="0" dirty="0" smtClean="0"/>
              <a:t> is something you see in Dynamo based systems. You have a ring of nodes and they all know about each other. Any node can service requests for any bit of data. To understand it, we need to talk a little bit about consistent hashing.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a:t>
            </a:r>
            <a:r>
              <a:rPr lang="en-US" dirty="0" err="1" smtClean="0"/>
              <a:t>keyspace</a:t>
            </a:r>
            <a:r>
              <a:rPr lang="en-US" baseline="0" dirty="0" smtClean="0"/>
              <a:t> and make a ring, then divide that ring into even partitions.</a:t>
            </a:r>
          </a:p>
          <a:p>
            <a:r>
              <a:rPr lang="en-US" baseline="0" dirty="0" smtClean="0"/>
              <a:t>When a node joins or leaves the ring, the partitions are evenly re-distributed to the new nodes.</a:t>
            </a:r>
          </a:p>
          <a:p>
            <a:endParaRPr lang="en-US" baseline="0" dirty="0" smtClean="0"/>
          </a:p>
          <a:p>
            <a:r>
              <a:rPr lang="en-US" baseline="0" dirty="0" smtClean="0"/>
              <a:t>The benefit here is that when the topology changes, we can adjust without moving all of the data around.</a:t>
            </a:r>
          </a:p>
          <a:p>
            <a:endParaRPr lang="en-US" baseline="0" dirty="0" smtClean="0"/>
          </a:p>
          <a:p>
            <a:r>
              <a:rPr lang="en-US" baseline="0" dirty="0" smtClean="0"/>
              <a:t>We actually have the capability to scale down!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a:t>
            </a:r>
            <a:r>
              <a:rPr lang="en-US" baseline="0" dirty="0" smtClean="0"/>
              <a:t> Number of copies of our data.</a:t>
            </a:r>
          </a:p>
          <a:p>
            <a:endParaRPr lang="en-US" baseline="0" dirty="0" smtClean="0"/>
          </a:p>
          <a:p>
            <a:r>
              <a:rPr lang="en-US" dirty="0" smtClean="0"/>
              <a:t>Kind of like</a:t>
            </a:r>
            <a:r>
              <a:rPr lang="en-US" baseline="0" dirty="0" smtClean="0"/>
              <a:t> RAID 5. </a:t>
            </a:r>
          </a:p>
          <a:p>
            <a:r>
              <a:rPr lang="en-US" baseline="0" dirty="0" smtClean="0"/>
              <a:t>No mirroring like we see with our master/slave</a:t>
            </a:r>
          </a:p>
          <a:p>
            <a:r>
              <a:rPr lang="en-US" dirty="0" smtClean="0"/>
              <a:t>No striping like we see with out </a:t>
            </a:r>
            <a:r>
              <a:rPr lang="en-US" dirty="0" err="1" smtClean="0"/>
              <a:t>sharding</a:t>
            </a:r>
            <a:r>
              <a:rPr lang="en-US" dirty="0" smtClean="0"/>
              <a:t>.</a:t>
            </a:r>
          </a:p>
          <a:p>
            <a:endParaRPr lang="en-US" dirty="0" smtClean="0"/>
          </a:p>
          <a:p>
            <a:r>
              <a:rPr lang="en-US" dirty="0" smtClean="0"/>
              <a:t>N </a:t>
            </a:r>
            <a:r>
              <a:rPr lang="en-US" dirty="0" smtClean="0"/>
              <a:t>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r>
              <a:rPr lang="en-US" baseline="0" dirty="0" smtClean="0"/>
              <a:t>.</a:t>
            </a:r>
          </a:p>
          <a:p>
            <a:endParaRPr lang="en-US" baseline="0" dirty="0" smtClean="0"/>
          </a:p>
          <a:p>
            <a:r>
              <a:rPr lang="en-US" baseline="0" dirty="0" smtClean="0"/>
              <a:t>We can TUNE our consistency/availability on a request per request basis!</a:t>
            </a:r>
            <a:endParaRPr lang="en-US" baseline="0"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you see here are what I’m considering the major players</a:t>
            </a:r>
            <a:r>
              <a:rPr lang="en-US" baseline="0" dirty="0" smtClean="0"/>
              <a:t> at the moment. There are a few others I would have liked to squeeze into this talk, namely </a:t>
            </a:r>
            <a:r>
              <a:rPr lang="en-US" baseline="0" dirty="0" err="1" smtClean="0"/>
              <a:t>RavenDB</a:t>
            </a:r>
            <a:r>
              <a:rPr lang="en-US" baseline="0" dirty="0" smtClean="0"/>
              <a:t> and Cassandra.</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There’s so much flux in this space right now. 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Managing petabytes sounds sexy? </a:t>
            </a:r>
          </a:p>
          <a:p>
            <a:endParaRPr lang="en-US" baseline="0" dirty="0" smtClean="0"/>
          </a:p>
          <a:p>
            <a:r>
              <a:rPr lang="en-US" baseline="0" dirty="0" smtClean="0"/>
              <a:t>Unfortunately, the </a:t>
            </a:r>
            <a:r>
              <a:rPr lang="en-US" baseline="0" dirty="0" err="1" smtClean="0"/>
              <a:t>nosql</a:t>
            </a:r>
            <a:r>
              <a:rPr lang="en-US" baseline="0" dirty="0" smtClean="0"/>
              <a:t> focus has been along the lines of </a:t>
            </a:r>
            <a:r>
              <a:rPr lang="en-US" b="1" baseline="0" dirty="0" smtClean="0"/>
              <a:t>“My BIG DATA is BIGGER than your ‘big’ data”</a:t>
            </a:r>
          </a:p>
          <a:p>
            <a:endParaRPr lang="en-US" b="1" baseline="0" dirty="0" smtClean="0"/>
          </a:p>
          <a:p>
            <a:r>
              <a:rPr lang="en-US" baseline="0" dirty="0" smtClean="0"/>
              <a:t>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Multiversion</a:t>
            </a:r>
            <a:r>
              <a:rPr lang="en-US" sz="1200" b="1" i="0" kern="1200" dirty="0" smtClean="0">
                <a:solidFill>
                  <a:schemeClr val="tx1"/>
                </a:solidFill>
                <a:effectLst/>
                <a:latin typeface="+mn-lt"/>
                <a:ea typeface="+mn-ea"/>
                <a:cs typeface="+mn-cs"/>
              </a:rPr>
              <a:t> concurrency control</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good for storing certain type of data. It has built in</a:t>
            </a:r>
            <a:r>
              <a:rPr lang="en-US" baseline="0" dirty="0" smtClean="0"/>
              <a:t> structures and a hefty set of commands.</a:t>
            </a:r>
          </a:p>
          <a:p>
            <a:endParaRPr lang="en-US" baseline="0" dirty="0" smtClean="0"/>
          </a:p>
          <a:p>
            <a:r>
              <a:rPr lang="en-US" baseline="0" dirty="0" smtClean="0"/>
              <a:t>For certain types of data you could use it as a primary store, but typically this is the data store you bring in to augment your primary storage.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Hbase</a:t>
            </a:r>
            <a:r>
              <a:rPr lang="en-US" dirty="0" smtClean="0"/>
              <a:t> has some</a:t>
            </a:r>
            <a:r>
              <a:rPr lang="en-US" baseline="0" dirty="0" smtClean="0"/>
              <a:t> unfortunate terminology which at first glance makes it look like a relational database. </a:t>
            </a:r>
          </a:p>
          <a:p>
            <a:endParaRPr lang="en-US" baseline="0" dirty="0" smtClean="0"/>
          </a:p>
          <a:p>
            <a:r>
              <a:rPr lang="en-US" baseline="0" dirty="0" smtClean="0"/>
              <a:t>Row keys are stored sorted.</a:t>
            </a:r>
          </a:p>
          <a:p>
            <a:endParaRPr lang="en-US" baseline="0" dirty="0" smtClean="0"/>
          </a:p>
          <a:p>
            <a:r>
              <a:rPr lang="en-US" baseline="0" dirty="0" smtClean="0"/>
              <a:t>Google </a:t>
            </a:r>
            <a:r>
              <a:rPr lang="en-US" baseline="0" dirty="0" err="1" smtClean="0"/>
              <a:t>BigTable</a:t>
            </a:r>
            <a:r>
              <a:rPr lang="en-US" baseline="0" dirty="0" smtClean="0"/>
              <a:t> implementation.</a:t>
            </a:r>
          </a:p>
          <a:p>
            <a:endParaRPr lang="en-US" baseline="0" dirty="0" smtClean="0"/>
          </a:p>
          <a:p>
            <a:r>
              <a:rPr lang="en-US" baseline="0" dirty="0" smtClean="0"/>
              <a:t>Data is stored in maps of maps. Row has column families, column families have columns. Cells are accessed by that tuple (row id, column family, column) and an additional version.</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has been my attempt to cram ALL THE NOSQL THINGS into</a:t>
            </a:r>
            <a:r>
              <a:rPr lang="en-US" baseline="0" dirty="0" smtClean="0"/>
              <a:t> a talk. Really dumb idea on my part to pick this topic.</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57</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r>
              <a:rPr lang="en-US" baseline="0" dirty="0" smtClean="0"/>
              <a:t>. </a:t>
            </a:r>
            <a:r>
              <a:rPr lang="en-US" baseline="0" dirty="0" err="1" smtClean="0"/>
              <a:t>MongoDB</a:t>
            </a:r>
            <a:r>
              <a:rPr lang="en-US" baseline="0" dirty="0" smtClean="0"/>
              <a:t> 2.2 was just released.</a:t>
            </a:r>
            <a:endParaRPr lang="en-US" baseline="0" dirty="0" smtClean="0"/>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58</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8/21/12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8/21/12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8/21/12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8/21/12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5.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AP_theor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42" y="505969"/>
            <a:ext cx="4049915" cy="4893647"/>
          </a:xfrm>
          <a:prstGeom prst="rect">
            <a:avLst/>
          </a:prstGeom>
        </p:spPr>
      </p:pic>
      <p:sp>
        <p:nvSpPr>
          <p:cNvPr id="3" name="Title 2"/>
          <p:cNvSpPr>
            <a:spLocks noGrp="1"/>
          </p:cNvSpPr>
          <p:nvPr>
            <p:ph type="title"/>
          </p:nvPr>
        </p:nvSpPr>
        <p:spPr/>
        <p:txBody>
          <a:bodyPr>
            <a:normAutofit/>
          </a:bodyPr>
          <a:lstStyle/>
          <a:p>
            <a:r>
              <a:rPr lang="en-US" sz="4400" dirty="0" smtClean="0"/>
              <a:t>Did he just say map/reduce?</a:t>
            </a:r>
            <a:endParaRPr lang="en-US" sz="4400" dirty="0"/>
          </a:p>
        </p:txBody>
      </p:sp>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solidFill>
                  <a:schemeClr val="accent1"/>
                </a:solidFill>
              </a:rPr>
              <a:t>That sounds confusing.</a:t>
            </a:r>
            <a:endParaRPr lang="en-US" sz="3600" dirty="0">
              <a:solidFill>
                <a:schemeClr val="accent1"/>
              </a:solidFill>
            </a:endParaRPr>
          </a:p>
        </p:txBody>
      </p:sp>
      <p:sp>
        <p:nvSpPr>
          <p:cNvPr id="4" name="Rectangle 3"/>
          <p:cNvSpPr/>
          <p:nvPr/>
        </p:nvSpPr>
        <p:spPr>
          <a:xfrm>
            <a:off x="2547042" y="5181600"/>
            <a:ext cx="4049915" cy="246221"/>
          </a:xfrm>
          <a:prstGeom prst="rect">
            <a:avLst/>
          </a:prstGeom>
        </p:spPr>
        <p:txBody>
          <a:bodyPr wrap="square">
            <a:spAutoFit/>
          </a:bodyPr>
          <a:lstStyle/>
          <a:p>
            <a:pPr algn="r"/>
            <a:r>
              <a:rPr lang="en-US" sz="1000" dirty="0"/>
              <a:t>http://www.flickr.com/photos/philmanker/3654636770/</a:t>
            </a:r>
          </a:p>
        </p:txBody>
      </p:sp>
    </p:spTree>
    <p:extLst>
      <p:ext uri="{BB962C8B-B14F-4D97-AF65-F5344CB8AC3E}">
        <p14:creationId xmlns:p14="http://schemas.microsoft.com/office/powerpoint/2010/main" val="203654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3" name="Rectangle 2"/>
          <p:cNvSpPr/>
          <p:nvPr/>
        </p:nvSpPr>
        <p:spPr>
          <a:xfrm>
            <a:off x="761999" y="965232"/>
            <a:ext cx="7237711" cy="1015663"/>
          </a:xfrm>
          <a:prstGeom prst="rect">
            <a:avLst/>
          </a:prstGeom>
        </p:spPr>
        <p:txBody>
          <a:bodyPr wrap="square">
            <a:spAutoFit/>
          </a:bodyPr>
          <a:lstStyle/>
          <a:p>
            <a:r>
              <a:rPr lang="en-US" sz="2000" dirty="0">
                <a:latin typeface="Consolas"/>
                <a:cs typeface="Consolas"/>
              </a:rPr>
              <a:t>SELECT </a:t>
            </a:r>
            <a:r>
              <a:rPr lang="en-US" sz="2000" dirty="0" err="1" smtClean="0">
                <a:latin typeface="Consolas"/>
                <a:cs typeface="Consolas"/>
              </a:rPr>
              <a:t>SalesPersonId,</a:t>
            </a:r>
            <a:r>
              <a:rPr lang="en-US" sz="2000" dirty="0" err="1">
                <a:latin typeface="Consolas"/>
                <a:cs typeface="Consolas"/>
              </a:rPr>
              <a:t>SUM</a:t>
            </a:r>
            <a:r>
              <a:rPr lang="en-US" sz="2000" dirty="0" smtClean="0">
                <a:latin typeface="Consolas"/>
                <a:cs typeface="Consolas"/>
              </a:rPr>
              <a:t>(amount) </a:t>
            </a:r>
          </a:p>
          <a:p>
            <a:r>
              <a:rPr lang="en-US" sz="2000" dirty="0" smtClean="0">
                <a:latin typeface="Consolas"/>
                <a:cs typeface="Consolas"/>
              </a:rPr>
              <a:t>FROM </a:t>
            </a:r>
            <a:r>
              <a:rPr lang="en-US" sz="2000" dirty="0">
                <a:latin typeface="Consolas"/>
                <a:cs typeface="Consolas"/>
              </a:rPr>
              <a:t>sales </a:t>
            </a:r>
            <a:endParaRPr lang="en-US" sz="2000" dirty="0" smtClean="0">
              <a:latin typeface="Consolas"/>
              <a:cs typeface="Consolas"/>
            </a:endParaRPr>
          </a:p>
          <a:p>
            <a:r>
              <a:rPr lang="en-US" sz="2000" dirty="0" smtClean="0">
                <a:latin typeface="Consolas"/>
                <a:cs typeface="Consolas"/>
              </a:rPr>
              <a:t>GROUP </a:t>
            </a:r>
            <a:r>
              <a:rPr lang="en-US" sz="2000" dirty="0">
                <a:latin typeface="Consolas"/>
                <a:cs typeface="Consolas"/>
              </a:rPr>
              <a:t>BY </a:t>
            </a:r>
            <a:r>
              <a:rPr lang="en-US" sz="2000" dirty="0" err="1">
                <a:latin typeface="Consolas"/>
                <a:cs typeface="Consolas"/>
              </a:rPr>
              <a:t>SalesPersonId</a:t>
            </a:r>
            <a:endParaRPr lang="en-US" sz="2000" dirty="0">
              <a:latin typeface="Consolas"/>
              <a:cs typeface="Consolas"/>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10" name="Rectangle 9"/>
          <p:cNvSpPr/>
          <p:nvPr/>
        </p:nvSpPr>
        <p:spPr>
          <a:xfrm>
            <a:off x="761998" y="2752900"/>
            <a:ext cx="7237711" cy="1938992"/>
          </a:xfrm>
          <a:prstGeom prst="rect">
            <a:avLst/>
          </a:prstGeom>
        </p:spPr>
        <p:txBody>
          <a:bodyPr wrap="square">
            <a:spAutoFit/>
          </a:bodyPr>
          <a:lstStyle/>
          <a:p>
            <a:r>
              <a:rPr lang="en-US" sz="2000" dirty="0" smtClean="0">
                <a:latin typeface="Consolas"/>
                <a:cs typeface="Consolas"/>
              </a:rPr>
              <a:t>//Map</a:t>
            </a:r>
          </a:p>
          <a:p>
            <a:r>
              <a:rPr lang="en-US" sz="2000" dirty="0" smtClean="0">
                <a:latin typeface="Consolas"/>
                <a:cs typeface="Consolas"/>
              </a:rPr>
              <a:t>function</a:t>
            </a:r>
            <a:r>
              <a:rPr lang="en-US" sz="2000" dirty="0">
                <a:latin typeface="Consolas"/>
                <a:cs typeface="Consolas"/>
              </a:rPr>
              <a:t>(doc, meta) {</a:t>
            </a:r>
          </a:p>
          <a:p>
            <a:r>
              <a:rPr lang="en-US" sz="2000" dirty="0">
                <a:latin typeface="Consolas"/>
                <a:cs typeface="Consolas"/>
              </a:rPr>
              <a:t>   emit</a:t>
            </a:r>
            <a:r>
              <a:rPr lang="en-US" sz="2000" dirty="0" smtClean="0">
                <a:latin typeface="Consolas"/>
                <a:cs typeface="Consolas"/>
              </a:rPr>
              <a:t>(</a:t>
            </a:r>
            <a:r>
              <a:rPr lang="en-US" sz="2000" dirty="0" err="1" smtClean="0">
                <a:latin typeface="Consolas"/>
                <a:cs typeface="Consolas"/>
              </a:rPr>
              <a:t>doc.SalesPersonId,doc.amount</a:t>
            </a:r>
            <a:r>
              <a:rPr lang="en-US" sz="2000" dirty="0" smtClean="0">
                <a:latin typeface="Consolas"/>
                <a:cs typeface="Consolas"/>
              </a:rPr>
              <a:t>)</a:t>
            </a:r>
            <a:r>
              <a:rPr lang="en-US" sz="2000" dirty="0">
                <a:latin typeface="Consolas"/>
                <a:cs typeface="Consolas"/>
              </a:rPr>
              <a:t>;</a:t>
            </a: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_sum</a:t>
            </a:r>
            <a:endParaRPr lang="en-US" sz="2000" dirty="0">
              <a:latin typeface="Consolas"/>
              <a:cs typeface="Consolas"/>
            </a:endParaRPr>
          </a:p>
        </p:txBody>
      </p:sp>
    </p:spTree>
    <p:extLst>
      <p:ext uri="{BB962C8B-B14F-4D97-AF65-F5344CB8AC3E}">
        <p14:creationId xmlns:p14="http://schemas.microsoft.com/office/powerpoint/2010/main" val="8620402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to Map/Reduce</a:t>
            </a:r>
            <a:endParaRPr lang="en-US" dirty="0"/>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err="1" smtClean="0"/>
              <a:t>CouchDB</a:t>
            </a:r>
            <a:endParaRPr lang="en-US" sz="3600" dirty="0"/>
          </a:p>
        </p:txBody>
      </p:sp>
      <p:sp>
        <p:nvSpPr>
          <p:cNvPr id="6" name="Rectangle 5"/>
          <p:cNvSpPr/>
          <p:nvPr/>
        </p:nvSpPr>
        <p:spPr>
          <a:xfrm>
            <a:off x="306089" y="2198607"/>
            <a:ext cx="7237711" cy="584776"/>
          </a:xfrm>
          <a:prstGeom prst="rect">
            <a:avLst/>
          </a:prstGeom>
        </p:spPr>
        <p:txBody>
          <a:bodyPr wrap="square">
            <a:spAutoFit/>
          </a:bodyPr>
          <a:lstStyle/>
          <a:p>
            <a:r>
              <a:rPr lang="en-US" sz="3200" u="sng" dirty="0" smtClean="0"/>
              <a:t>Becomes</a:t>
            </a:r>
          </a:p>
        </p:txBody>
      </p:sp>
      <p:sp>
        <p:nvSpPr>
          <p:cNvPr id="8" name="Rectangle 7"/>
          <p:cNvSpPr/>
          <p:nvPr/>
        </p:nvSpPr>
        <p:spPr>
          <a:xfrm>
            <a:off x="306089" y="455090"/>
            <a:ext cx="7237711" cy="584776"/>
          </a:xfrm>
          <a:prstGeom prst="rect">
            <a:avLst/>
          </a:prstGeom>
        </p:spPr>
        <p:txBody>
          <a:bodyPr wrap="square">
            <a:spAutoFit/>
          </a:bodyPr>
          <a:lstStyle/>
          <a:p>
            <a:r>
              <a:rPr lang="en-US" sz="3200" u="sng" dirty="0" smtClean="0"/>
              <a:t>SQL</a:t>
            </a:r>
          </a:p>
        </p:txBody>
      </p:sp>
      <p:sp>
        <p:nvSpPr>
          <p:cNvPr id="5" name="Rectangle 4"/>
          <p:cNvSpPr/>
          <p:nvPr/>
        </p:nvSpPr>
        <p:spPr>
          <a:xfrm>
            <a:off x="761998" y="1103731"/>
            <a:ext cx="4572000" cy="1015663"/>
          </a:xfrm>
          <a:prstGeom prst="rect">
            <a:avLst/>
          </a:prstGeom>
        </p:spPr>
        <p:txBody>
          <a:bodyPr>
            <a:spAutoFit/>
          </a:bodyPr>
          <a:lstStyle/>
          <a:p>
            <a:r>
              <a:rPr lang="en-US" sz="2000" dirty="0">
                <a:latin typeface="Consolas"/>
                <a:cs typeface="Consolas"/>
              </a:rPr>
              <a:t>SELECT COUNT</a:t>
            </a:r>
            <a:r>
              <a:rPr lang="en-US" sz="2000" dirty="0" smtClean="0">
                <a:latin typeface="Consolas"/>
                <a:cs typeface="Consolas"/>
              </a:rPr>
              <a:t>(1) </a:t>
            </a:r>
          </a:p>
          <a:p>
            <a:r>
              <a:rPr lang="en-US" sz="2000" dirty="0" smtClean="0">
                <a:latin typeface="Consolas"/>
                <a:cs typeface="Consolas"/>
              </a:rPr>
              <a:t>FROM </a:t>
            </a:r>
            <a:r>
              <a:rPr lang="en-US" sz="2000" dirty="0">
                <a:latin typeface="Consolas"/>
                <a:cs typeface="Consolas"/>
              </a:rPr>
              <a:t>products </a:t>
            </a:r>
            <a:endParaRPr lang="en-US" sz="2000" dirty="0" smtClean="0">
              <a:latin typeface="Consolas"/>
              <a:cs typeface="Consolas"/>
            </a:endParaRPr>
          </a:p>
          <a:p>
            <a:r>
              <a:rPr lang="en-US" sz="2000" dirty="0" smtClean="0">
                <a:latin typeface="Consolas"/>
                <a:cs typeface="Consolas"/>
              </a:rPr>
              <a:t>WHERE </a:t>
            </a:r>
            <a:r>
              <a:rPr lang="en-US" sz="2000" dirty="0">
                <a:latin typeface="Consolas"/>
                <a:cs typeface="Consolas"/>
              </a:rPr>
              <a:t>price &lt; 20.00;</a:t>
            </a:r>
          </a:p>
        </p:txBody>
      </p:sp>
      <p:sp>
        <p:nvSpPr>
          <p:cNvPr id="7" name="Rectangle 6"/>
          <p:cNvSpPr/>
          <p:nvPr/>
        </p:nvSpPr>
        <p:spPr>
          <a:xfrm>
            <a:off x="761998" y="2817945"/>
            <a:ext cx="4572000" cy="2246769"/>
          </a:xfrm>
          <a:prstGeom prst="rect">
            <a:avLst/>
          </a:prstGeom>
        </p:spPr>
        <p:txBody>
          <a:bodyPr>
            <a:spAutoFit/>
          </a:bodyPr>
          <a:lstStyle/>
          <a:p>
            <a:r>
              <a:rPr lang="en-US" sz="2000" dirty="0" smtClean="0">
                <a:latin typeface="Consolas"/>
                <a:cs typeface="Consolas"/>
              </a:rPr>
              <a:t>//Map</a:t>
            </a:r>
          </a:p>
          <a:p>
            <a:r>
              <a:rPr lang="en-US" sz="2000" dirty="0" smtClean="0">
                <a:latin typeface="Consolas"/>
                <a:cs typeface="Consolas"/>
              </a:rPr>
              <a:t>function </a:t>
            </a:r>
            <a:r>
              <a:rPr lang="en-US" sz="2000" dirty="0">
                <a:latin typeface="Consolas"/>
                <a:cs typeface="Consolas"/>
              </a:rPr>
              <a:t>(doc) {</a:t>
            </a:r>
          </a:p>
          <a:p>
            <a:r>
              <a:rPr lang="en-US" sz="2000" dirty="0">
                <a:latin typeface="Consolas"/>
                <a:cs typeface="Consolas"/>
              </a:rPr>
              <a:t>  if (</a:t>
            </a:r>
            <a:r>
              <a:rPr lang="en-US" sz="2000" dirty="0" err="1">
                <a:latin typeface="Consolas"/>
                <a:cs typeface="Consolas"/>
              </a:rPr>
              <a:t>doc.price</a:t>
            </a:r>
            <a:r>
              <a:rPr lang="en-US" sz="2000" dirty="0">
                <a:latin typeface="Consolas"/>
                <a:cs typeface="Consolas"/>
              </a:rPr>
              <a:t> &lt; 20) </a:t>
            </a:r>
          </a:p>
          <a:p>
            <a:r>
              <a:rPr lang="en-US" sz="2000" dirty="0">
                <a:latin typeface="Consolas"/>
                <a:cs typeface="Consolas"/>
              </a:rPr>
              <a:t>    emit(</a:t>
            </a:r>
            <a:r>
              <a:rPr lang="en-US" sz="2000" dirty="0" err="1">
                <a:latin typeface="Consolas"/>
                <a:cs typeface="Consolas"/>
              </a:rPr>
              <a:t>doc.price</a:t>
            </a:r>
            <a:r>
              <a:rPr lang="en-US" sz="2000" dirty="0">
                <a:latin typeface="Consolas"/>
                <a:cs typeface="Consolas"/>
              </a:rPr>
              <a:t>)</a:t>
            </a:r>
            <a:r>
              <a:rPr lang="en-US" sz="2000" dirty="0" smtClean="0">
                <a:latin typeface="Consolas"/>
                <a:cs typeface="Consolas"/>
              </a:rPr>
              <a:t>;</a:t>
            </a:r>
            <a:endParaRPr lang="en-US" sz="2000" dirty="0">
              <a:latin typeface="Consolas"/>
              <a:cs typeface="Consolas"/>
            </a:endParaRPr>
          </a:p>
          <a:p>
            <a:r>
              <a:rPr lang="en-US" sz="2000" dirty="0" smtClean="0">
                <a:latin typeface="Consolas"/>
                <a:cs typeface="Consolas"/>
              </a:rPr>
              <a:t>}</a:t>
            </a:r>
          </a:p>
          <a:p>
            <a:r>
              <a:rPr lang="en-US" sz="2000" dirty="0" smtClean="0">
                <a:latin typeface="Consolas"/>
                <a:cs typeface="Consolas"/>
              </a:rPr>
              <a:t>//Reduce</a:t>
            </a:r>
          </a:p>
          <a:p>
            <a:r>
              <a:rPr lang="en-US" sz="2000" dirty="0" smtClean="0">
                <a:latin typeface="Consolas"/>
                <a:cs typeface="Consolas"/>
              </a:rPr>
              <a:t>_count</a:t>
            </a:r>
            <a:endParaRPr lang="en-US" sz="2000" dirty="0">
              <a:latin typeface="Consolas"/>
              <a:cs typeface="Consolas"/>
            </a:endParaRPr>
          </a:p>
        </p:txBody>
      </p:sp>
    </p:spTree>
    <p:extLst>
      <p:ext uri="{BB962C8B-B14F-4D97-AF65-F5344CB8AC3E}">
        <p14:creationId xmlns:p14="http://schemas.microsoft.com/office/powerpoint/2010/main" val="36292966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33669" y="2094017"/>
            <a:ext cx="2714205" cy="830997"/>
          </a:xfrm>
          <a:prstGeom prst="rect">
            <a:avLst/>
          </a:prstGeom>
          <a:noFill/>
        </p:spPr>
        <p:txBody>
          <a:bodyPr wrap="none" rtlCol="0">
            <a:spAutoFit/>
          </a:bodyPr>
          <a:lstStyle/>
          <a:p>
            <a:r>
              <a:rPr lang="en-US" sz="4800" dirty="0" smtClean="0"/>
              <a:t>Relational</a:t>
            </a:r>
            <a:endParaRPr lang="en-US" sz="4800" dirty="0"/>
          </a:p>
        </p:txBody>
      </p:sp>
      <p:sp>
        <p:nvSpPr>
          <p:cNvPr id="5" name="Oval 4"/>
          <p:cNvSpPr/>
          <p:nvPr/>
        </p:nvSpPr>
        <p:spPr>
          <a:xfrm>
            <a:off x="1118416" y="3601990"/>
            <a:ext cx="6900059" cy="1706206"/>
          </a:xfrm>
          <a:prstGeom prst="ellipse">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6" idx="2"/>
          </p:cNvCxnSpPr>
          <p:nvPr/>
        </p:nvCxnSpPr>
        <p:spPr>
          <a:xfrm>
            <a:off x="1590772" y="2925014"/>
            <a:ext cx="538134" cy="926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065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p>
        </p:txBody>
      </p:sp>
      <p:cxnSp>
        <p:nvCxnSpPr>
          <p:cNvPr id="7" name="Straight Arrow Connector 6"/>
          <p:cNvCxnSpPr/>
          <p:nvPr/>
        </p:nvCxnSpPr>
        <p:spPr>
          <a:xfrm flipV="1">
            <a:off x="2805519" y="1782037"/>
            <a:ext cx="739292" cy="246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8743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048" y="656900"/>
            <a:ext cx="5753903" cy="4620270"/>
          </a:xfrm>
          <a:prstGeom prst="rect">
            <a:avLst/>
          </a:prstGeom>
        </p:spPr>
      </p:pic>
    </p:spTree>
    <p:extLst>
      <p:ext uri="{BB962C8B-B14F-4D97-AF65-F5344CB8AC3E}">
        <p14:creationId xmlns:p14="http://schemas.microsoft.com/office/powerpoint/2010/main" val="3570337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94" y="2204720"/>
            <a:ext cx="3358612" cy="2400657"/>
          </a:xfrm>
          <a:prstGeom prst="rect">
            <a:avLst/>
          </a:prstGeom>
          <a:noFill/>
        </p:spPr>
        <p:txBody>
          <a:bodyPr wrap="none" rtlCol="0">
            <a:spAutoFit/>
          </a:bodyPr>
          <a:lstStyle/>
          <a:p>
            <a:r>
              <a:rPr lang="en-US" sz="15000" dirty="0" smtClean="0">
                <a:latin typeface="Consolas" pitchFamily="49" charset="0"/>
                <a:cs typeface="Consolas" pitchFamily="49" charset="0"/>
              </a:rPr>
              <a:t>SQL</a:t>
            </a:r>
            <a:endParaRPr lang="en-US" sz="15000" dirty="0">
              <a:latin typeface="Consolas" pitchFamily="49" charset="0"/>
              <a:cs typeface="Consolas" pitchFamily="49" charset="0"/>
            </a:endParaRPr>
          </a:p>
        </p:txBody>
      </p:sp>
      <p:sp>
        <p:nvSpPr>
          <p:cNvPr id="3" name="&quot;No&quot; Symbol 2"/>
          <p:cNvSpPr/>
          <p:nvPr/>
        </p:nvSpPr>
        <p:spPr>
          <a:xfrm>
            <a:off x="2113280" y="1412240"/>
            <a:ext cx="4795520" cy="4216400"/>
          </a:xfrm>
          <a:prstGeom prst="noSmoking">
            <a:avLst>
              <a:gd name="adj" fmla="val 8359"/>
            </a:avLst>
          </a:prstGeom>
          <a:solidFill>
            <a:schemeClr val="accent1">
              <a:alpha val="30000"/>
            </a:schemeClr>
          </a:solidFill>
          <a:ln w="22225">
            <a:solidFill>
              <a:schemeClr val="accent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88585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307098667"/>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p>
        </p:txBody>
      </p:sp>
    </p:spTree>
    <p:extLst>
      <p:ext uri="{BB962C8B-B14F-4D97-AF65-F5344CB8AC3E}">
        <p14:creationId xmlns:p14="http://schemas.microsoft.com/office/powerpoint/2010/main" val="21061487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68009" y="734467"/>
            <a:ext cx="1709195" cy="1922844"/>
          </a:xfrm>
          <a:prstGeom prst="rect">
            <a:avLst/>
          </a:prstGeom>
        </p:spPr>
      </p:pic>
      <p:pic>
        <p:nvPicPr>
          <p:cNvPr id="6" name="Picture 5"/>
          <p:cNvPicPr>
            <a:picLocks noChangeAspect="1"/>
          </p:cNvPicPr>
          <p:nvPr/>
        </p:nvPicPr>
        <p:blipFill>
          <a:blip r:embed="rId4"/>
          <a:stretch>
            <a:fillRect/>
          </a:stretch>
        </p:blipFill>
        <p:spPr>
          <a:xfrm>
            <a:off x="1276818" y="1302215"/>
            <a:ext cx="1790700" cy="571500"/>
          </a:xfrm>
          <a:prstGeom prst="rect">
            <a:avLst/>
          </a:prstGeom>
        </p:spPr>
      </p:pic>
      <p:pic>
        <p:nvPicPr>
          <p:cNvPr id="7" name="Picture 6"/>
          <p:cNvPicPr>
            <a:picLocks noChangeAspect="1"/>
          </p:cNvPicPr>
          <p:nvPr/>
        </p:nvPicPr>
        <p:blipFill>
          <a:blip r:embed="rId5"/>
          <a:stretch>
            <a:fillRect/>
          </a:stretch>
        </p:blipFill>
        <p:spPr>
          <a:xfrm>
            <a:off x="3405504" y="2657311"/>
            <a:ext cx="2518465" cy="624882"/>
          </a:xfrm>
          <a:prstGeom prst="rect">
            <a:avLst/>
          </a:prstGeom>
        </p:spPr>
      </p:pic>
      <p:pic>
        <p:nvPicPr>
          <p:cNvPr id="9" name="Picture 8"/>
          <p:cNvPicPr>
            <a:picLocks noChangeAspect="1"/>
          </p:cNvPicPr>
          <p:nvPr/>
        </p:nvPicPr>
        <p:blipFill>
          <a:blip r:embed="rId6"/>
          <a:stretch>
            <a:fillRect/>
          </a:stretch>
        </p:blipFill>
        <p:spPr>
          <a:xfrm>
            <a:off x="5232400" y="4572000"/>
            <a:ext cx="2311400" cy="635000"/>
          </a:xfrm>
          <a:prstGeom prst="rect">
            <a:avLst/>
          </a:prstGeom>
        </p:spPr>
      </p:pic>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38569534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data replication that works.”</a:t>
            </a:r>
            <a:endParaRPr lang="en-US" sz="4800" dirty="0">
              <a:latin typeface="Helvetica"/>
              <a:cs typeface="Helvetica"/>
            </a:endParaRPr>
          </a:p>
        </p:txBody>
      </p:sp>
    </p:spTree>
    <p:extLst>
      <p:ext uri="{BB962C8B-B14F-4D97-AF65-F5344CB8AC3E}">
        <p14:creationId xmlns:p14="http://schemas.microsoft.com/office/powerpoint/2010/main" val="32048944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Store the state of an aggregate root (DDD).</a:t>
            </a:r>
          </a:p>
          <a:p>
            <a:r>
              <a:rPr lang="en-US" sz="2000" dirty="0" smtClean="0"/>
              <a:t>Master/master replication.</a:t>
            </a:r>
          </a:p>
          <a:p>
            <a:r>
              <a:rPr lang="en-US" sz="2000" dirty="0" smtClean="0"/>
              <a:t>Poor network between nodes.</a:t>
            </a:r>
          </a:p>
          <a:p>
            <a:r>
              <a:rPr lang="en-US" sz="2000" dirty="0" smtClean="0"/>
              <a:t>Flexible schema.</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6" name="Content Placeholder 5"/>
          <p:cNvSpPr>
            <a:spLocks noGrp="1"/>
          </p:cNvSpPr>
          <p:nvPr>
            <p:ph sz="quarter" idx="4"/>
          </p:nvPr>
        </p:nvSpPr>
        <p:spPr/>
        <p:txBody>
          <a:bodyPr>
            <a:normAutofit/>
          </a:bodyPr>
          <a:lstStyle/>
          <a:p>
            <a:r>
              <a:rPr lang="en-US" sz="2000" dirty="0" smtClean="0"/>
              <a:t>More data than one server can store.</a:t>
            </a:r>
          </a:p>
          <a:p>
            <a:r>
              <a:rPr lang="en-US" sz="2000" dirty="0" smtClean="0"/>
              <a:t>Ad-hoc queries.</a:t>
            </a:r>
            <a:endParaRPr lang="en-US" sz="2000"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5634267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“When I start drawing my domain it looks like a tangled mess. ”</a:t>
            </a:r>
            <a:endParaRPr lang="en-US" sz="4800" dirty="0">
              <a:latin typeface="Helvetica"/>
              <a:cs typeface="Helvetica"/>
            </a:endParaRPr>
          </a:p>
        </p:txBody>
      </p:sp>
    </p:spTree>
    <p:extLst>
      <p:ext uri="{BB962C8B-B14F-4D97-AF65-F5344CB8AC3E}">
        <p14:creationId xmlns:p14="http://schemas.microsoft.com/office/powerpoint/2010/main" val="56683238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Highly connected data.</a:t>
            </a:r>
          </a:p>
          <a:p>
            <a:endParaRPr lang="en-US" sz="2000" dirty="0" smtClean="0"/>
          </a:p>
          <a:p>
            <a:pPr marL="0" indent="0">
              <a:buNone/>
            </a:pPr>
            <a:r>
              <a:rPr lang="en-US" dirty="0" smtClean="0"/>
              <a:t>  </a:t>
            </a:r>
          </a:p>
          <a:p>
            <a:endParaRPr lang="en-US"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a:t>More data than one server can store.</a:t>
            </a:r>
          </a:p>
          <a:p>
            <a:pPr marL="0" indent="0">
              <a:buNone/>
            </a:pP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2833186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685800"/>
            <a:ext cx="7543800" cy="5269072"/>
          </a:xfrm>
        </p:spPr>
        <p:txBody>
          <a:bodyPr>
            <a:noAutofit/>
          </a:bodyPr>
          <a:lstStyle/>
          <a:p>
            <a:pPr marL="0" indent="0" algn="ctr">
              <a:buNone/>
            </a:pPr>
            <a:r>
              <a:rPr lang="en-US" sz="4800" dirty="0" smtClean="0">
                <a:latin typeface="Helvetica"/>
                <a:cs typeface="Helvetica"/>
              </a:rPr>
              <a:t>“I need to store values by key. I also could use lightweight pub/sub messaging. It would be handy to have an in memory list. It might also be handy to have …”</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Consistent and Available</a:t>
            </a:r>
          </a:p>
          <a:p>
            <a:r>
              <a:rPr lang="en-US" i="1" dirty="0" smtClean="0"/>
              <a:t>Master/Save loses Consistency</a:t>
            </a:r>
            <a:endParaRPr lang="en-US" i="1" dirty="0" smtClean="0"/>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Caching.</a:t>
            </a:r>
          </a:p>
          <a:p>
            <a:r>
              <a:rPr lang="en-US" sz="2000" dirty="0" smtClean="0"/>
              <a:t>Basic pub/sub.</a:t>
            </a:r>
          </a:p>
          <a:p>
            <a:r>
              <a:rPr lang="en-US" sz="2000" dirty="0" smtClean="0"/>
              <a:t>Concurrent writes to shared resources.</a:t>
            </a:r>
          </a:p>
        </p:txBody>
      </p:sp>
      <p:sp>
        <p:nvSpPr>
          <p:cNvPr id="5" name="Text Placeholder 4"/>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normAutofit/>
          </a:bodyPr>
          <a:lstStyle/>
          <a:p>
            <a:r>
              <a:rPr lang="en-US" sz="2000" dirty="0" smtClean="0"/>
              <a:t>Primary data store. </a:t>
            </a:r>
            <a:endParaRPr lang="en-US" sz="2000"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0479066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need my data to always be available no matter what.”</a:t>
            </a:r>
            <a:endParaRPr lang="en-US" sz="4800" dirty="0">
              <a:latin typeface="Helvetica"/>
              <a:cs typeface="Helvetica"/>
            </a:endParaRPr>
          </a:p>
        </p:txBody>
      </p:sp>
    </p:spTree>
    <p:extLst>
      <p:ext uri="{BB962C8B-B14F-4D97-AF65-F5344CB8AC3E}">
        <p14:creationId xmlns:p14="http://schemas.microsoft.com/office/powerpoint/2010/main" val="39371332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a:t>
            </a:r>
            <a:r>
              <a:rPr lang="en-US" dirty="0" smtClean="0"/>
              <a:t>quorum</a:t>
            </a:r>
            <a:endParaRPr lang="en-US" dirty="0"/>
          </a:p>
          <a:p>
            <a:r>
              <a:rPr lang="en-US" dirty="0" smtClean="0"/>
              <a:t>Sorry windows. Linux and OSX.</a:t>
            </a:r>
            <a:endParaRPr lang="en-US" dirty="0" smtClean="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A lot of data.</a:t>
            </a:r>
          </a:p>
          <a:p>
            <a:r>
              <a:rPr lang="en-US" sz="2000" dirty="0" smtClean="0"/>
              <a:t>Full text search.</a:t>
            </a:r>
          </a:p>
          <a:p>
            <a:r>
              <a:rPr lang="en-US" sz="2000" dirty="0" smtClean="0"/>
              <a:t>High availability of your data.</a:t>
            </a:r>
            <a:endParaRPr lang="en-US" sz="2000" dirty="0" smtClean="0"/>
          </a:p>
          <a:p>
            <a:endParaRPr lang="en-US" sz="2000" dirty="0"/>
          </a:p>
        </p:txBody>
      </p:sp>
      <p:sp>
        <p:nvSpPr>
          <p:cNvPr id="6" name="Text Placeholder 5"/>
          <p:cNvSpPr>
            <a:spLocks noGrp="1"/>
          </p:cNvSpPr>
          <p:nvPr>
            <p:ph type="body" sz="quarter" idx="3"/>
          </p:nvPr>
        </p:nvSpPr>
        <p:spPr/>
        <p:txBody>
          <a:bodyPr/>
          <a:lstStyle/>
          <a:p>
            <a:r>
              <a:rPr lang="en-US" dirty="0" smtClean="0"/>
              <a:t>When to Avoid</a:t>
            </a:r>
            <a:endParaRPr lang="en-US" dirty="0"/>
          </a:p>
        </p:txBody>
      </p:sp>
      <p:sp>
        <p:nvSpPr>
          <p:cNvPr id="7" name="Content Placeholder 6"/>
          <p:cNvSpPr>
            <a:spLocks noGrp="1"/>
          </p:cNvSpPr>
          <p:nvPr>
            <p:ph sz="quarter" idx="4"/>
          </p:nvPr>
        </p:nvSpPr>
        <p:spPr/>
        <p:txBody>
          <a:bodyPr/>
          <a:lstStyle/>
          <a:p>
            <a:r>
              <a:rPr lang="en-US" sz="2000" dirty="0" smtClean="0"/>
              <a:t>Single</a:t>
            </a:r>
            <a:r>
              <a:rPr lang="en-US" dirty="0" smtClean="0"/>
              <a:t> </a:t>
            </a:r>
            <a:r>
              <a:rPr lang="en-US" sz="2000" dirty="0" smtClean="0"/>
              <a:t>server</a:t>
            </a:r>
            <a:r>
              <a:rPr lang="en-US" dirty="0" smtClean="0"/>
              <a:t> environment.</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3237880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4800" dirty="0" smtClean="0">
                <a:latin typeface="Helvetica"/>
                <a:cs typeface="Helvetica"/>
              </a:rPr>
              <a:t>“I have massive amounts of data and need to scan over it to gather useful information.”</a:t>
            </a:r>
            <a:endParaRPr lang="en-US" sz="4800" dirty="0">
              <a:latin typeface="Helvetica"/>
              <a:cs typeface="Helvetica"/>
            </a:endParaRPr>
          </a:p>
        </p:txBody>
      </p:sp>
    </p:spTree>
    <p:extLst>
      <p:ext uri="{BB962C8B-B14F-4D97-AF65-F5344CB8AC3E}">
        <p14:creationId xmlns:p14="http://schemas.microsoft.com/office/powerpoint/2010/main" val="39295745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a:t>
            </a:r>
            <a:r>
              <a:rPr lang="en-US" dirty="0" smtClean="0"/>
              <a:t>Partition Tolerant</a:t>
            </a:r>
            <a:endParaRPr lang="en-US" dirty="0" smtClean="0"/>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a:t>
            </a:r>
            <a:r>
              <a:rPr lang="en-US" dirty="0" smtClean="0"/>
              <a:t>Platform</a:t>
            </a:r>
          </a:p>
          <a:p>
            <a:r>
              <a:rPr lang="en-US" dirty="0" smtClean="0"/>
              <a:t>Built In Versioning and Compression</a:t>
            </a:r>
            <a:endParaRPr lang="en-US" dirty="0" smtClean="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When to Use</a:t>
            </a:r>
            <a:endParaRPr lang="en-US" dirty="0"/>
          </a:p>
        </p:txBody>
      </p:sp>
      <p:sp>
        <p:nvSpPr>
          <p:cNvPr id="3" name="Content Placeholder 2"/>
          <p:cNvSpPr>
            <a:spLocks noGrp="1"/>
          </p:cNvSpPr>
          <p:nvPr>
            <p:ph sz="half" idx="2"/>
          </p:nvPr>
        </p:nvSpPr>
        <p:spPr/>
        <p:txBody>
          <a:bodyPr>
            <a:normAutofit/>
          </a:bodyPr>
          <a:lstStyle/>
          <a:p>
            <a:r>
              <a:rPr lang="en-US" sz="2000" dirty="0" smtClean="0"/>
              <a:t>Tons of data</a:t>
            </a:r>
            <a:r>
              <a:rPr lang="en-US" sz="2000" dirty="0" smtClean="0"/>
              <a:t>.</a:t>
            </a:r>
          </a:p>
          <a:p>
            <a:r>
              <a:rPr lang="en-US" sz="2000" dirty="0" smtClean="0"/>
              <a:t>Schema is fixed.</a:t>
            </a:r>
            <a:endParaRPr lang="en-US" sz="2000" dirty="0" smtClean="0"/>
          </a:p>
          <a:p>
            <a:r>
              <a:rPr lang="en-US" sz="2000" dirty="0" smtClean="0"/>
              <a:t>Versioning.</a:t>
            </a:r>
            <a:endParaRPr lang="en-US" sz="2000" dirty="0" smtClean="0"/>
          </a:p>
          <a:p>
            <a:endParaRPr lang="en-US" sz="2000" dirty="0" smtClean="0"/>
          </a:p>
        </p:txBody>
      </p:sp>
      <p:sp>
        <p:nvSpPr>
          <p:cNvPr id="8" name="Text Placeholder 7"/>
          <p:cNvSpPr>
            <a:spLocks noGrp="1"/>
          </p:cNvSpPr>
          <p:nvPr>
            <p:ph type="body" sz="quarter" idx="3"/>
          </p:nvPr>
        </p:nvSpPr>
        <p:spPr/>
        <p:txBody>
          <a:bodyPr/>
          <a:lstStyle/>
          <a:p>
            <a:r>
              <a:rPr lang="en-US" dirty="0" smtClean="0"/>
              <a:t>When to Avoid</a:t>
            </a:r>
            <a:endParaRPr lang="en-US" dirty="0"/>
          </a:p>
        </p:txBody>
      </p:sp>
      <p:sp>
        <p:nvSpPr>
          <p:cNvPr id="9" name="Content Placeholder 8"/>
          <p:cNvSpPr>
            <a:spLocks noGrp="1"/>
          </p:cNvSpPr>
          <p:nvPr>
            <p:ph sz="quarter" idx="4"/>
          </p:nvPr>
        </p:nvSpPr>
        <p:spPr/>
        <p:txBody>
          <a:bodyPr>
            <a:normAutofit/>
          </a:bodyPr>
          <a:lstStyle/>
          <a:p>
            <a:r>
              <a:rPr lang="en-US" sz="2000" dirty="0" smtClean="0"/>
              <a:t>Single server environment.</a:t>
            </a:r>
          </a:p>
          <a:p>
            <a:r>
              <a:rPr lang="en-US" sz="2000" dirty="0" smtClean="0"/>
              <a:t>Flexible schema.</a:t>
            </a:r>
            <a:endParaRPr lang="en-US" sz="2000"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30903771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7147950"/>
              </p:ext>
            </p:extLst>
          </p:nvPr>
        </p:nvGraphicFramePr>
        <p:xfrm>
          <a:off x="762000" y="1093672"/>
          <a:ext cx="7569318" cy="3725648"/>
        </p:xfrm>
        <a:graphic>
          <a:graphicData uri="http://schemas.openxmlformats.org/drawingml/2006/table">
            <a:tbl>
              <a:tblPr firstRow="1" bandRow="1">
                <a:tableStyleId>{B301B821-A1FF-4177-AEE7-76D212191A09}</a:tableStyleId>
              </a:tblPr>
              <a:tblGrid>
                <a:gridCol w="1261553"/>
                <a:gridCol w="1261553"/>
                <a:gridCol w="1261553"/>
                <a:gridCol w="1261553"/>
                <a:gridCol w="1261553"/>
                <a:gridCol w="1261553"/>
              </a:tblGrid>
              <a:tr h="931412">
                <a:tc>
                  <a:txBody>
                    <a:bodyPr/>
                    <a:lstStyle/>
                    <a:p>
                      <a:endParaRPr lang="en-US" dirty="0"/>
                    </a:p>
                  </a:txBody>
                  <a:tcPr/>
                </a:tc>
                <a:tc>
                  <a:txBody>
                    <a:bodyPr/>
                    <a:lstStyle/>
                    <a:p>
                      <a:pPr algn="ctr"/>
                      <a:r>
                        <a:rPr lang="en-US" dirty="0" err="1" smtClean="0"/>
                        <a:t>CouchDB</a:t>
                      </a:r>
                      <a:endParaRPr lang="en-US" dirty="0"/>
                    </a:p>
                  </a:txBody>
                  <a:tcPr/>
                </a:tc>
                <a:tc>
                  <a:txBody>
                    <a:bodyPr/>
                    <a:lstStyle/>
                    <a:p>
                      <a:pPr algn="ctr"/>
                      <a:r>
                        <a:rPr lang="en-US" dirty="0" smtClean="0"/>
                        <a:t>Neo4j</a:t>
                      </a:r>
                      <a:endParaRPr lang="en-US" dirty="0"/>
                    </a:p>
                  </a:txBody>
                  <a:tcPr/>
                </a:tc>
                <a:tc>
                  <a:txBody>
                    <a:bodyPr/>
                    <a:lstStyle/>
                    <a:p>
                      <a:pPr algn="ctr"/>
                      <a:r>
                        <a:rPr lang="en-US" dirty="0" err="1" smtClean="0"/>
                        <a:t>Redis</a:t>
                      </a:r>
                      <a:endParaRPr lang="en-US" dirty="0"/>
                    </a:p>
                  </a:txBody>
                  <a:tcPr/>
                </a:tc>
                <a:tc>
                  <a:txBody>
                    <a:bodyPr/>
                    <a:lstStyle/>
                    <a:p>
                      <a:pPr algn="ctr"/>
                      <a:r>
                        <a:rPr lang="en-US" dirty="0" err="1" smtClean="0"/>
                        <a:t>Riak</a:t>
                      </a:r>
                      <a:endParaRPr lang="en-US" dirty="0"/>
                    </a:p>
                  </a:txBody>
                  <a:tcPr/>
                </a:tc>
                <a:tc>
                  <a:txBody>
                    <a:bodyPr/>
                    <a:lstStyle/>
                    <a:p>
                      <a:pPr algn="ctr"/>
                      <a:r>
                        <a:rPr lang="en-US" dirty="0" err="1" smtClean="0"/>
                        <a:t>HBase</a:t>
                      </a:r>
                      <a:endParaRPr lang="en-US" dirty="0"/>
                    </a:p>
                  </a:txBody>
                  <a:tcPr/>
                </a:tc>
              </a:tr>
              <a:tr h="931412">
                <a:tc>
                  <a:txBody>
                    <a:bodyPr/>
                    <a:lstStyle/>
                    <a:p>
                      <a:pPr algn="r"/>
                      <a:r>
                        <a:rPr lang="en-US" dirty="0" smtClean="0"/>
                        <a:t>Consistent</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931412">
                <a:tc>
                  <a:txBody>
                    <a:bodyPr/>
                    <a:lstStyle/>
                    <a:p>
                      <a:pPr algn="r"/>
                      <a:r>
                        <a:rPr lang="en-US" dirty="0" smtClean="0"/>
                        <a:t>Available</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931412">
                <a:tc>
                  <a:txBody>
                    <a:bodyPr/>
                    <a:lstStyle/>
                    <a:p>
                      <a:pPr algn="r"/>
                      <a:r>
                        <a:rPr lang="en-US" dirty="0" smtClean="0"/>
                        <a:t>Partition</a:t>
                      </a:r>
                      <a:br>
                        <a:rPr lang="en-US" dirty="0" smtClean="0"/>
                      </a:br>
                      <a:r>
                        <a:rPr lang="en-US" dirty="0" smtClean="0"/>
                        <a:t>Tolerant</a:t>
                      </a:r>
                      <a:endParaRPr lang="en-US" dirty="0"/>
                    </a:p>
                  </a:txBody>
                  <a:tcPr anchor="ct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pSp>
        <p:nvGrpSpPr>
          <p:cNvPr id="15" name="Group 14"/>
          <p:cNvGrpSpPr/>
          <p:nvPr/>
        </p:nvGrpSpPr>
        <p:grpSpPr>
          <a:xfrm>
            <a:off x="2428753" y="4104298"/>
            <a:ext cx="422970" cy="422970"/>
            <a:chOff x="4360515" y="3217515"/>
            <a:chExt cx="422970" cy="422970"/>
          </a:xfrm>
        </p:grpSpPr>
        <p:sp>
          <p:nvSpPr>
            <p:cNvPr id="13" name="Oval 12"/>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4" name="Chord 13"/>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6" name="Group 15"/>
          <p:cNvGrpSpPr/>
          <p:nvPr/>
        </p:nvGrpSpPr>
        <p:grpSpPr>
          <a:xfrm>
            <a:off x="7467199" y="4104298"/>
            <a:ext cx="422970" cy="422970"/>
            <a:chOff x="4360515" y="3217515"/>
            <a:chExt cx="422970" cy="422970"/>
          </a:xfrm>
        </p:grpSpPr>
        <p:sp>
          <p:nvSpPr>
            <p:cNvPr id="17" name="Oval 16"/>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8" name="Chord 17"/>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9" name="Group 18"/>
          <p:cNvGrpSpPr/>
          <p:nvPr/>
        </p:nvGrpSpPr>
        <p:grpSpPr>
          <a:xfrm>
            <a:off x="6246502" y="4104298"/>
            <a:ext cx="422970" cy="422970"/>
            <a:chOff x="4360515" y="3217515"/>
            <a:chExt cx="422970" cy="422970"/>
          </a:xfrm>
        </p:grpSpPr>
        <p:sp>
          <p:nvSpPr>
            <p:cNvPr id="20" name="Oval 19"/>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1" name="Chord 20"/>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24" name="Group 23"/>
          <p:cNvGrpSpPr/>
          <p:nvPr/>
        </p:nvGrpSpPr>
        <p:grpSpPr>
          <a:xfrm>
            <a:off x="6246502" y="3206682"/>
            <a:ext cx="422970" cy="422970"/>
            <a:chOff x="4360515" y="3217515"/>
            <a:chExt cx="422970" cy="422970"/>
          </a:xfrm>
        </p:grpSpPr>
        <p:sp>
          <p:nvSpPr>
            <p:cNvPr id="22" name="Oval 21"/>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3" name="Chord 22"/>
            <p:cNvSpPr/>
            <p:nvPr/>
          </p:nvSpPr>
          <p:spPr>
            <a:xfrm>
              <a:off x="4402812" y="3259812"/>
              <a:ext cx="338376" cy="338376"/>
            </a:xfrm>
            <a:prstGeom prst="chord">
              <a:avLst>
                <a:gd name="adj1" fmla="val 20431728"/>
                <a:gd name="adj2" fmla="val 11968272"/>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48" name="Group 47"/>
          <p:cNvGrpSpPr/>
          <p:nvPr/>
        </p:nvGrpSpPr>
        <p:grpSpPr>
          <a:xfrm>
            <a:off x="6246502" y="2284458"/>
            <a:ext cx="422970" cy="422970"/>
            <a:chOff x="6244310" y="2289596"/>
            <a:chExt cx="422970" cy="422970"/>
          </a:xfrm>
        </p:grpSpPr>
        <p:sp>
          <p:nvSpPr>
            <p:cNvPr id="25" name="Oval 24"/>
            <p:cNvSpPr/>
            <p:nvPr/>
          </p:nvSpPr>
          <p:spPr>
            <a:xfrm>
              <a:off x="6244310" y="2289596"/>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6" name="Chord 25"/>
            <p:cNvSpPr/>
            <p:nvPr/>
          </p:nvSpPr>
          <p:spPr>
            <a:xfrm>
              <a:off x="6286607" y="2331893"/>
              <a:ext cx="338376" cy="338376"/>
            </a:xfrm>
            <a:prstGeom prst="chord">
              <a:avLst>
                <a:gd name="adj1" fmla="val 1168272"/>
                <a:gd name="adj2" fmla="val 9631728"/>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28" name="Group 27"/>
          <p:cNvGrpSpPr/>
          <p:nvPr/>
        </p:nvGrpSpPr>
        <p:grpSpPr>
          <a:xfrm>
            <a:off x="7467199" y="2284458"/>
            <a:ext cx="422970" cy="422970"/>
            <a:chOff x="4360515" y="3217515"/>
            <a:chExt cx="422970" cy="422970"/>
          </a:xfrm>
        </p:grpSpPr>
        <p:sp>
          <p:nvSpPr>
            <p:cNvPr id="29" name="Oval 28"/>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0" name="Chord 29"/>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1" name="Group 30"/>
          <p:cNvGrpSpPr/>
          <p:nvPr/>
        </p:nvGrpSpPr>
        <p:grpSpPr>
          <a:xfrm>
            <a:off x="3729033" y="2284458"/>
            <a:ext cx="422970" cy="422970"/>
            <a:chOff x="4360515" y="3217515"/>
            <a:chExt cx="422970" cy="422970"/>
          </a:xfrm>
        </p:grpSpPr>
        <p:sp>
          <p:nvSpPr>
            <p:cNvPr id="32" name="Oval 31"/>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3" name="Chord 32"/>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4" name="Group 33"/>
          <p:cNvGrpSpPr/>
          <p:nvPr/>
        </p:nvGrpSpPr>
        <p:grpSpPr>
          <a:xfrm>
            <a:off x="3729033" y="3206682"/>
            <a:ext cx="422970" cy="422970"/>
            <a:chOff x="4360515" y="3217515"/>
            <a:chExt cx="422970" cy="422970"/>
          </a:xfrm>
        </p:grpSpPr>
        <p:sp>
          <p:nvSpPr>
            <p:cNvPr id="35" name="Oval 34"/>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6" name="Chord 35"/>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37" name="Group 36"/>
          <p:cNvGrpSpPr/>
          <p:nvPr/>
        </p:nvGrpSpPr>
        <p:grpSpPr>
          <a:xfrm>
            <a:off x="2428753" y="3206682"/>
            <a:ext cx="422970" cy="422970"/>
            <a:chOff x="4360515" y="3217515"/>
            <a:chExt cx="422970" cy="422970"/>
          </a:xfrm>
        </p:grpSpPr>
        <p:sp>
          <p:nvSpPr>
            <p:cNvPr id="38" name="Oval 37"/>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9" name="Chord 38"/>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40" name="Group 39"/>
          <p:cNvGrpSpPr/>
          <p:nvPr/>
        </p:nvGrpSpPr>
        <p:grpSpPr>
          <a:xfrm>
            <a:off x="4946102" y="2284458"/>
            <a:ext cx="422970" cy="422970"/>
            <a:chOff x="4360515" y="3217515"/>
            <a:chExt cx="422970" cy="422970"/>
          </a:xfrm>
        </p:grpSpPr>
        <p:sp>
          <p:nvSpPr>
            <p:cNvPr id="41" name="Oval 40"/>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42" name="Chord 41"/>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43" name="Group 42"/>
          <p:cNvGrpSpPr/>
          <p:nvPr/>
        </p:nvGrpSpPr>
        <p:grpSpPr>
          <a:xfrm>
            <a:off x="4946102" y="3206682"/>
            <a:ext cx="422970" cy="422970"/>
            <a:chOff x="4360515" y="3217515"/>
            <a:chExt cx="422970" cy="422970"/>
          </a:xfrm>
        </p:grpSpPr>
        <p:sp>
          <p:nvSpPr>
            <p:cNvPr id="44" name="Oval 43"/>
            <p:cNvSpPr/>
            <p:nvPr/>
          </p:nvSpPr>
          <p:spPr>
            <a:xfrm>
              <a:off x="4360515" y="3217515"/>
              <a:ext cx="422970" cy="42297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45" name="Chord 44"/>
            <p:cNvSpPr/>
            <p:nvPr/>
          </p:nvSpPr>
          <p:spPr>
            <a:xfrm>
              <a:off x="4402812" y="3259812"/>
              <a:ext cx="338376" cy="338376"/>
            </a:xfrm>
            <a:prstGeom prst="chord">
              <a:avLst>
                <a:gd name="adj1" fmla="val 162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53694541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pic>
        <p:nvPicPr>
          <p:cNvPr id="7" name="Picture 6"/>
          <p:cNvPicPr>
            <a:picLocks noChangeAspect="1"/>
          </p:cNvPicPr>
          <p:nvPr/>
        </p:nvPicPr>
        <p:blipFill>
          <a:blip r:embed="rId3"/>
          <a:stretch>
            <a:fillRect/>
          </a:stretch>
        </p:blipFill>
        <p:spPr>
          <a:xfrm>
            <a:off x="2932608" y="576284"/>
            <a:ext cx="3278785" cy="4371714"/>
          </a:xfrm>
          <a:prstGeom prst="rect">
            <a:avLst/>
          </a:prstGeom>
        </p:spPr>
      </p:pic>
      <p:sp>
        <p:nvSpPr>
          <p:cNvPr id="8" name="TextBox 7"/>
          <p:cNvSpPr txBox="1"/>
          <p:nvPr/>
        </p:nvSpPr>
        <p:spPr>
          <a:xfrm>
            <a:off x="2932608" y="4670999"/>
            <a:ext cx="3018775" cy="253916"/>
          </a:xfrm>
          <a:prstGeom prst="rect">
            <a:avLst/>
          </a:prstGeom>
          <a:noFill/>
        </p:spPr>
        <p:txBody>
          <a:bodyPr wrap="none" rtlCol="0">
            <a:spAutoFit/>
          </a:bodyPr>
          <a:lstStyle/>
          <a:p>
            <a:r>
              <a:rPr lang="en-US" sz="1050" dirty="0">
                <a:solidFill>
                  <a:schemeClr val="bg1"/>
                </a:solidFill>
              </a:rPr>
              <a:t>http://</a:t>
            </a:r>
            <a:r>
              <a:rPr lang="en-US" sz="1050" dirty="0" err="1">
                <a:solidFill>
                  <a:schemeClr val="bg1"/>
                </a:solidFill>
              </a:rPr>
              <a:t>www.flickr.com</a:t>
            </a:r>
            <a:r>
              <a:rPr lang="en-US" sz="1050" dirty="0">
                <a:solidFill>
                  <a:schemeClr val="bg1"/>
                </a:solidFill>
              </a:rPr>
              <a:t>/photos/</a:t>
            </a:r>
            <a:r>
              <a:rPr lang="en-US" sz="1050" dirty="0" err="1">
                <a:solidFill>
                  <a:schemeClr val="bg1"/>
                </a:solidFill>
              </a:rPr>
              <a:t>joshunter</a:t>
            </a:r>
            <a:r>
              <a:rPr lang="en-US" sz="1050" dirty="0">
                <a:solidFill>
                  <a:schemeClr val="bg1"/>
                </a:solidFill>
              </a:rPr>
              <a:t>/2088252449</a:t>
            </a:r>
          </a:p>
        </p:txBody>
      </p:sp>
    </p:spTree>
    <p:extLst>
      <p:ext uri="{BB962C8B-B14F-4D97-AF65-F5344CB8AC3E}">
        <p14:creationId xmlns:p14="http://schemas.microsoft.com/office/powerpoint/2010/main" val="159590371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a:t>
            </a:r>
            <a:r>
              <a:rPr lang="en-US" dirty="0"/>
              <a:t>Handbook </a:t>
            </a:r>
            <a:r>
              <a:rPr lang="en-US" sz="2000" i="1" dirty="0" smtClean="0"/>
              <a:t>by Mathias Meyer</a:t>
            </a:r>
            <a:endParaRPr lang="en-US" sz="2000" i="1" dirty="0" smtClean="0"/>
          </a:p>
          <a:p>
            <a:r>
              <a:rPr lang="en-US" dirty="0" smtClean="0"/>
              <a:t>7 Databases in 7 </a:t>
            </a:r>
            <a:r>
              <a:rPr lang="en-US" dirty="0"/>
              <a:t>Weeks </a:t>
            </a:r>
            <a:r>
              <a:rPr lang="en-US" sz="2000" i="1" dirty="0" smtClean="0"/>
              <a:t>by </a:t>
            </a:r>
            <a:r>
              <a:rPr lang="en-US" sz="2000" i="1" dirty="0"/>
              <a:t>Eric Redmond and Jim R. Wilson</a:t>
            </a:r>
            <a:endParaRPr lang="en-US" sz="2000" i="1" dirty="0"/>
          </a:p>
        </p:txBody>
      </p:sp>
    </p:spTree>
    <p:extLst>
      <p:ext uri="{BB962C8B-B14F-4D97-AF65-F5344CB8AC3E}">
        <p14:creationId xmlns:p14="http://schemas.microsoft.com/office/powerpoint/2010/main" val="30199843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13259" y="5135285"/>
            <a:ext cx="967973" cy="967973"/>
          </a:xfrm>
          <a:prstGeom prst="rect">
            <a:avLst/>
          </a:prstGeom>
        </p:spPr>
      </p:pic>
      <p:sp>
        <p:nvSpPr>
          <p:cNvPr id="2" name="Title 1"/>
          <p:cNvSpPr>
            <a:spLocks noGrp="1"/>
          </p:cNvSpPr>
          <p:nvPr>
            <p:ph type="title"/>
          </p:nvPr>
        </p:nvSpPr>
        <p:spPr/>
        <p:txBody>
          <a:bodyPr/>
          <a:lstStyle/>
          <a:p>
            <a:r>
              <a:rPr lang="en-US" dirty="0" smtClean="0"/>
              <a:t>Thank You</a:t>
            </a:r>
            <a:endParaRPr lang="en-US" dirty="0"/>
          </a:p>
        </p:txBody>
      </p:sp>
      <p:sp>
        <p:nvSpPr>
          <p:cNvPr id="6" name="TextBox 5"/>
          <p:cNvSpPr txBox="1"/>
          <p:nvPr/>
        </p:nvSpPr>
        <p:spPr>
          <a:xfrm>
            <a:off x="6478953" y="5392293"/>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pic>
        <p:nvPicPr>
          <p:cNvPr id="8" name="Picture 7"/>
          <p:cNvPicPr>
            <a:picLocks noChangeAspect="1"/>
          </p:cNvPicPr>
          <p:nvPr/>
        </p:nvPicPr>
        <p:blipFill>
          <a:blip r:embed="rId3"/>
          <a:stretch>
            <a:fillRect/>
          </a:stretch>
        </p:blipFill>
        <p:spPr>
          <a:xfrm>
            <a:off x="1397000" y="448002"/>
            <a:ext cx="6350000" cy="4508500"/>
          </a:xfrm>
          <a:prstGeom prst="rect">
            <a:avLst/>
          </a:prstGeom>
        </p:spPr>
      </p:pic>
    </p:spTree>
    <p:extLst>
      <p:ext uri="{BB962C8B-B14F-4D97-AF65-F5344CB8AC3E}">
        <p14:creationId xmlns:p14="http://schemas.microsoft.com/office/powerpoint/2010/main" val="18827169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smtClean="0">
                <a:latin typeface="Consolas" pitchFamily="49" charset="0"/>
                <a:cs typeface="Consolas" pitchFamily="49" charset="0"/>
              </a:rPr>
              <a:t>START 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smtClean="0">
                <a:latin typeface="Consolas" pitchFamily="49" charset="0"/>
                <a:cs typeface="Consolas" pitchFamily="49" charset="0"/>
              </a:rPr>
              <a:t>RETURN </a:t>
            </a:r>
            <a:r>
              <a:rPr lang="en-US" sz="2000" dirty="0" err="1" smtClean="0">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27268</TotalTime>
  <Words>3901</Words>
  <Application>Microsoft Macintosh PowerPoint</Application>
  <PresentationFormat>On-screen Show (4:3)</PresentationFormat>
  <Paragraphs>554</Paragraphs>
  <Slides>60</Slides>
  <Notes>51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NewsPrint</vt:lpstr>
      <vt:lpstr>NoSQL Smackdown</vt:lpstr>
      <vt:lpstr>Who is this guy?</vt:lpstr>
      <vt:lpstr>PowerPoint Presentation</vt:lpstr>
      <vt:lpstr>Right Tool For The Job</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Did he just say map/reduce?</vt:lpstr>
      <vt:lpstr>SQL to Map/Reduce</vt:lpstr>
      <vt:lpstr>SQL to Map/Reduce</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The Players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Are you still awake?</vt:lpstr>
      <vt:lpstr>There is so much more</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 Bush</cp:lastModifiedBy>
  <cp:revision>198</cp:revision>
  <dcterms:created xsi:type="dcterms:W3CDTF">2012-07-08T19:31:48Z</dcterms:created>
  <dcterms:modified xsi:type="dcterms:W3CDTF">2012-08-30T02:18:22Z</dcterms:modified>
</cp:coreProperties>
</file>