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8.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9.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39" r:id="rId1"/>
  </p:sldMasterIdLst>
  <p:notesMasterIdLst>
    <p:notesMasterId r:id="rId60"/>
  </p:notesMasterIdLst>
  <p:sldIdLst>
    <p:sldId id="256" r:id="rId2"/>
    <p:sldId id="257" r:id="rId3"/>
    <p:sldId id="313" r:id="rId4"/>
    <p:sldId id="289" r:id="rId5"/>
    <p:sldId id="283" r:id="rId6"/>
    <p:sldId id="271" r:id="rId7"/>
    <p:sldId id="286" r:id="rId8"/>
    <p:sldId id="276" r:id="rId9"/>
    <p:sldId id="277" r:id="rId10"/>
    <p:sldId id="305" r:id="rId11"/>
    <p:sldId id="278" r:id="rId12"/>
    <p:sldId id="282" r:id="rId13"/>
    <p:sldId id="280" r:id="rId14"/>
    <p:sldId id="314" r:id="rId15"/>
    <p:sldId id="327" r:id="rId16"/>
    <p:sldId id="328" r:id="rId17"/>
    <p:sldId id="284" r:id="rId18"/>
    <p:sldId id="268" r:id="rId19"/>
    <p:sldId id="270" r:id="rId20"/>
    <p:sldId id="287" r:id="rId21"/>
    <p:sldId id="269" r:id="rId22"/>
    <p:sldId id="290" r:id="rId23"/>
    <p:sldId id="260" r:id="rId24"/>
    <p:sldId id="291" r:id="rId25"/>
    <p:sldId id="261" r:id="rId26"/>
    <p:sldId id="262" r:id="rId27"/>
    <p:sldId id="263" r:id="rId28"/>
    <p:sldId id="264" r:id="rId29"/>
    <p:sldId id="292" r:id="rId30"/>
    <p:sldId id="293" r:id="rId31"/>
    <p:sldId id="266" r:id="rId32"/>
    <p:sldId id="306" r:id="rId33"/>
    <p:sldId id="307" r:id="rId34"/>
    <p:sldId id="308" r:id="rId35"/>
    <p:sldId id="267" r:id="rId36"/>
    <p:sldId id="309" r:id="rId37"/>
    <p:sldId id="310" r:id="rId38"/>
    <p:sldId id="311" r:id="rId39"/>
    <p:sldId id="312" r:id="rId40"/>
    <p:sldId id="321" r:id="rId41"/>
    <p:sldId id="322" r:id="rId42"/>
    <p:sldId id="294" r:id="rId43"/>
    <p:sldId id="315" r:id="rId44"/>
    <p:sldId id="323" r:id="rId45"/>
    <p:sldId id="297" r:id="rId46"/>
    <p:sldId id="317" r:id="rId47"/>
    <p:sldId id="324" r:id="rId48"/>
    <p:sldId id="298" r:id="rId49"/>
    <p:sldId id="318" r:id="rId50"/>
    <p:sldId id="325" r:id="rId51"/>
    <p:sldId id="299" r:id="rId52"/>
    <p:sldId id="319" r:id="rId53"/>
    <p:sldId id="326" r:id="rId54"/>
    <p:sldId id="300" r:id="rId55"/>
    <p:sldId id="320" r:id="rId56"/>
    <p:sldId id="303" r:id="rId57"/>
    <p:sldId id="304" r:id="rId58"/>
    <p:sldId id="265" r:id="rId5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58" autoAdjust="0"/>
    <p:restoredTop sz="75451" autoAdjust="0"/>
  </p:normalViewPr>
  <p:slideViewPr>
    <p:cSldViewPr snapToGrid="0" snapToObjects="1">
      <p:cViewPr varScale="1">
        <p:scale>
          <a:sx n="77" d="100"/>
          <a:sy n="77" d="100"/>
        </p:scale>
        <p:origin x="-1968" y="-104"/>
      </p:cViewPr>
      <p:guideLst>
        <p:guide orient="horz" pos="2160"/>
        <p:guide pos="4032"/>
        <p:guide pos="1728"/>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notesMaster" Target="notesMasters/notesMaster1.xml"/><Relationship Id="rId61" Type="http://schemas.openxmlformats.org/officeDocument/2006/relationships/printerSettings" Target="printerSettings/printerSettings1.bin"/><Relationship Id="rId62"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3390A3-64FF-4C92-83DD-A72872A950B1}" type="doc">
      <dgm:prSet loTypeId="urn:microsoft.com/office/officeart/2005/8/layout/cycle7" loCatId="cycle" qsTypeId="urn:microsoft.com/office/officeart/2005/8/quickstyle/simple4" qsCatId="simple" csTypeId="urn:microsoft.com/office/officeart/2005/8/colors/accent1_2" csCatId="accent1" phldr="1"/>
      <dgm:spPr/>
      <dgm:t>
        <a:bodyPr/>
        <a:lstStyle/>
        <a:p>
          <a:endParaRPr lang="en-US"/>
        </a:p>
      </dgm:t>
    </dgm:pt>
    <dgm:pt modelId="{AE17A5B2-B444-4187-9A13-351CFB474DD4}">
      <dgm:prSet phldrT="[Text]"/>
      <dgm:spPr/>
      <dgm:t>
        <a:bodyPr/>
        <a:lstStyle/>
        <a:p>
          <a:r>
            <a:rPr lang="en-US" dirty="0" smtClean="0"/>
            <a:t>Consistency</a:t>
          </a:r>
          <a:endParaRPr lang="en-US" dirty="0"/>
        </a:p>
      </dgm:t>
    </dgm:pt>
    <dgm:pt modelId="{C58CC65C-6282-481D-9971-D086F2DEC319}" type="parTrans" cxnId="{D5591701-E8BD-43FA-9D15-8D348D8D5398}">
      <dgm:prSet/>
      <dgm:spPr/>
      <dgm:t>
        <a:bodyPr/>
        <a:lstStyle/>
        <a:p>
          <a:endParaRPr lang="en-US"/>
        </a:p>
      </dgm:t>
    </dgm:pt>
    <dgm:pt modelId="{E20084B7-5060-4620-86C0-C1F6FA182264}" type="sibTrans" cxnId="{D5591701-E8BD-43FA-9D15-8D348D8D5398}">
      <dgm:prSet/>
      <dgm:spPr/>
      <dgm:t>
        <a:bodyPr/>
        <a:lstStyle/>
        <a:p>
          <a:endParaRPr lang="en-US"/>
        </a:p>
      </dgm:t>
    </dgm:pt>
    <dgm:pt modelId="{D878027D-53A6-4C44-9F9B-C6B84B7A5631}">
      <dgm:prSet phldrT="[Text]"/>
      <dgm:spPr/>
      <dgm:t>
        <a:bodyPr/>
        <a:lstStyle/>
        <a:p>
          <a:r>
            <a:rPr lang="en-US" dirty="0" smtClean="0"/>
            <a:t>Availability</a:t>
          </a:r>
          <a:endParaRPr lang="en-US" dirty="0"/>
        </a:p>
      </dgm:t>
    </dgm:pt>
    <dgm:pt modelId="{C43870DA-BA19-42BE-9F0D-AC3FF30BC5A4}" type="parTrans" cxnId="{DA61CDF9-E1BF-41CE-96E1-30E21455550B}">
      <dgm:prSet/>
      <dgm:spPr/>
      <dgm:t>
        <a:bodyPr/>
        <a:lstStyle/>
        <a:p>
          <a:endParaRPr lang="en-US"/>
        </a:p>
      </dgm:t>
    </dgm:pt>
    <dgm:pt modelId="{E15BF95D-65D3-4DEA-B600-DE3F21728DE0}" type="sibTrans" cxnId="{DA61CDF9-E1BF-41CE-96E1-30E21455550B}">
      <dgm:prSet/>
      <dgm:spPr/>
      <dgm:t>
        <a:bodyPr/>
        <a:lstStyle/>
        <a:p>
          <a:endParaRPr lang="en-US"/>
        </a:p>
      </dgm:t>
    </dgm:pt>
    <dgm:pt modelId="{39634C96-B152-4EA9-9304-C9B9A2E085EE}">
      <dgm:prSet phldrT="[Text]"/>
      <dgm:spPr/>
      <dgm:t>
        <a:bodyPr/>
        <a:lstStyle/>
        <a:p>
          <a:r>
            <a:rPr lang="en-US" dirty="0" smtClean="0"/>
            <a:t>Partition Tolerance</a:t>
          </a:r>
          <a:endParaRPr lang="en-US" dirty="0"/>
        </a:p>
      </dgm:t>
    </dgm:pt>
    <dgm:pt modelId="{A3E7413A-67C0-4EE9-9DF0-E8969F165A9B}" type="parTrans" cxnId="{FDCAD123-0FC1-4714-9F34-A39F09AE0A4D}">
      <dgm:prSet/>
      <dgm:spPr/>
      <dgm:t>
        <a:bodyPr/>
        <a:lstStyle/>
        <a:p>
          <a:endParaRPr lang="en-US"/>
        </a:p>
      </dgm:t>
    </dgm:pt>
    <dgm:pt modelId="{AAD24F8A-5713-44EA-B5FA-DE36BA074983}" type="sibTrans" cxnId="{FDCAD123-0FC1-4714-9F34-A39F09AE0A4D}">
      <dgm:prSet/>
      <dgm:spPr/>
      <dgm:t>
        <a:bodyPr/>
        <a:lstStyle/>
        <a:p>
          <a:endParaRPr lang="en-US"/>
        </a:p>
      </dgm:t>
    </dgm:pt>
    <dgm:pt modelId="{DF0B0F0A-68E6-4CB7-AC04-DA2D44B0BCCE}" type="pres">
      <dgm:prSet presAssocID="{9D3390A3-64FF-4C92-83DD-A72872A950B1}" presName="Name0" presStyleCnt="0">
        <dgm:presLayoutVars>
          <dgm:dir/>
          <dgm:resizeHandles val="exact"/>
        </dgm:presLayoutVars>
      </dgm:prSet>
      <dgm:spPr/>
      <dgm:t>
        <a:bodyPr/>
        <a:lstStyle/>
        <a:p>
          <a:endParaRPr lang="en-US"/>
        </a:p>
      </dgm:t>
    </dgm:pt>
    <dgm:pt modelId="{6D6523F0-9480-4F78-8FCA-6790553C9753}" type="pres">
      <dgm:prSet presAssocID="{39634C96-B152-4EA9-9304-C9B9A2E085EE}" presName="node" presStyleLbl="node1" presStyleIdx="0" presStyleCnt="3">
        <dgm:presLayoutVars>
          <dgm:bulletEnabled val="1"/>
        </dgm:presLayoutVars>
      </dgm:prSet>
      <dgm:spPr>
        <a:prstGeom prst="ellipse">
          <a:avLst/>
        </a:prstGeom>
      </dgm:spPr>
      <dgm:t>
        <a:bodyPr/>
        <a:lstStyle/>
        <a:p>
          <a:endParaRPr lang="en-US"/>
        </a:p>
      </dgm:t>
    </dgm:pt>
    <dgm:pt modelId="{B14F0948-7A67-43E5-B0DF-0DD9884E7CFD}" type="pres">
      <dgm:prSet presAssocID="{AAD24F8A-5713-44EA-B5FA-DE36BA074983}" presName="sibTrans" presStyleLbl="sibTrans2D1" presStyleIdx="0" presStyleCnt="3"/>
      <dgm:spPr/>
      <dgm:t>
        <a:bodyPr/>
        <a:lstStyle/>
        <a:p>
          <a:endParaRPr lang="en-US"/>
        </a:p>
      </dgm:t>
    </dgm:pt>
    <dgm:pt modelId="{4D1810CE-8499-4A64-B80B-C1752027BC06}" type="pres">
      <dgm:prSet presAssocID="{AAD24F8A-5713-44EA-B5FA-DE36BA074983}" presName="connectorText" presStyleLbl="sibTrans2D1" presStyleIdx="0" presStyleCnt="3"/>
      <dgm:spPr/>
      <dgm:t>
        <a:bodyPr/>
        <a:lstStyle/>
        <a:p>
          <a:endParaRPr lang="en-US"/>
        </a:p>
      </dgm:t>
    </dgm:pt>
    <dgm:pt modelId="{C12EB616-707C-4C77-B7A6-FD60B5BEF761}" type="pres">
      <dgm:prSet presAssocID="{AE17A5B2-B444-4187-9A13-351CFB474DD4}" presName="node" presStyleLbl="node1" presStyleIdx="1" presStyleCnt="3">
        <dgm:presLayoutVars>
          <dgm:bulletEnabled val="1"/>
        </dgm:presLayoutVars>
      </dgm:prSet>
      <dgm:spPr>
        <a:prstGeom prst="ellipse">
          <a:avLst/>
        </a:prstGeom>
      </dgm:spPr>
      <dgm:t>
        <a:bodyPr/>
        <a:lstStyle/>
        <a:p>
          <a:endParaRPr lang="en-US"/>
        </a:p>
      </dgm:t>
    </dgm:pt>
    <dgm:pt modelId="{0F999B11-75F3-4166-90C2-31674FB58C1D}" type="pres">
      <dgm:prSet presAssocID="{E20084B7-5060-4620-86C0-C1F6FA182264}" presName="sibTrans" presStyleLbl="sibTrans2D1" presStyleIdx="1" presStyleCnt="3"/>
      <dgm:spPr/>
      <dgm:t>
        <a:bodyPr/>
        <a:lstStyle/>
        <a:p>
          <a:endParaRPr lang="en-US"/>
        </a:p>
      </dgm:t>
    </dgm:pt>
    <dgm:pt modelId="{8E67F184-EFB0-4148-B1F5-0ACFA604B895}" type="pres">
      <dgm:prSet presAssocID="{E20084B7-5060-4620-86C0-C1F6FA182264}" presName="connectorText" presStyleLbl="sibTrans2D1" presStyleIdx="1" presStyleCnt="3"/>
      <dgm:spPr/>
      <dgm:t>
        <a:bodyPr/>
        <a:lstStyle/>
        <a:p>
          <a:endParaRPr lang="en-US"/>
        </a:p>
      </dgm:t>
    </dgm:pt>
    <dgm:pt modelId="{720E1593-D876-4546-847C-38AA83871518}" type="pres">
      <dgm:prSet presAssocID="{D878027D-53A6-4C44-9F9B-C6B84B7A5631}" presName="node" presStyleLbl="node1" presStyleIdx="2" presStyleCnt="3">
        <dgm:presLayoutVars>
          <dgm:bulletEnabled val="1"/>
        </dgm:presLayoutVars>
      </dgm:prSet>
      <dgm:spPr>
        <a:prstGeom prst="ellipse">
          <a:avLst/>
        </a:prstGeom>
      </dgm:spPr>
      <dgm:t>
        <a:bodyPr/>
        <a:lstStyle/>
        <a:p>
          <a:endParaRPr lang="en-US"/>
        </a:p>
      </dgm:t>
    </dgm:pt>
    <dgm:pt modelId="{CA72EE1C-57C2-42A6-AFBD-9B1063717954}" type="pres">
      <dgm:prSet presAssocID="{E15BF95D-65D3-4DEA-B600-DE3F21728DE0}" presName="sibTrans" presStyleLbl="sibTrans2D1" presStyleIdx="2" presStyleCnt="3"/>
      <dgm:spPr/>
      <dgm:t>
        <a:bodyPr/>
        <a:lstStyle/>
        <a:p>
          <a:endParaRPr lang="en-US"/>
        </a:p>
      </dgm:t>
    </dgm:pt>
    <dgm:pt modelId="{9BB339C9-C19F-46BE-B099-02F811C82AEA}" type="pres">
      <dgm:prSet presAssocID="{E15BF95D-65D3-4DEA-B600-DE3F21728DE0}" presName="connectorText" presStyleLbl="sibTrans2D1" presStyleIdx="2" presStyleCnt="3"/>
      <dgm:spPr/>
      <dgm:t>
        <a:bodyPr/>
        <a:lstStyle/>
        <a:p>
          <a:endParaRPr lang="en-US"/>
        </a:p>
      </dgm:t>
    </dgm:pt>
  </dgm:ptLst>
  <dgm:cxnLst>
    <dgm:cxn modelId="{C583CC2A-3405-46E6-81F5-4296D76D08D3}" type="presOf" srcId="{E15BF95D-65D3-4DEA-B600-DE3F21728DE0}" destId="{CA72EE1C-57C2-42A6-AFBD-9B1063717954}" srcOrd="0" destOrd="0" presId="urn:microsoft.com/office/officeart/2005/8/layout/cycle7"/>
    <dgm:cxn modelId="{AB0EA560-AA8E-4F84-923A-BCA9256991D7}" type="presOf" srcId="{E20084B7-5060-4620-86C0-C1F6FA182264}" destId="{8E67F184-EFB0-4148-B1F5-0ACFA604B895}" srcOrd="1" destOrd="0" presId="urn:microsoft.com/office/officeart/2005/8/layout/cycle7"/>
    <dgm:cxn modelId="{01B4AA20-0DB6-4F2A-B73E-3A656EF171B2}" type="presOf" srcId="{9D3390A3-64FF-4C92-83DD-A72872A950B1}" destId="{DF0B0F0A-68E6-4CB7-AC04-DA2D44B0BCCE}" srcOrd="0" destOrd="0" presId="urn:microsoft.com/office/officeart/2005/8/layout/cycle7"/>
    <dgm:cxn modelId="{80EC548F-4AB4-43DD-AA84-0D3CEB785808}" type="presOf" srcId="{AAD24F8A-5713-44EA-B5FA-DE36BA074983}" destId="{B14F0948-7A67-43E5-B0DF-0DD9884E7CFD}" srcOrd="0" destOrd="0" presId="urn:microsoft.com/office/officeart/2005/8/layout/cycle7"/>
    <dgm:cxn modelId="{0A8F300F-73CE-4F9B-A773-9FA36E7013CE}" type="presOf" srcId="{39634C96-B152-4EA9-9304-C9B9A2E085EE}" destId="{6D6523F0-9480-4F78-8FCA-6790553C9753}" srcOrd="0" destOrd="0" presId="urn:microsoft.com/office/officeart/2005/8/layout/cycle7"/>
    <dgm:cxn modelId="{D5591701-E8BD-43FA-9D15-8D348D8D5398}" srcId="{9D3390A3-64FF-4C92-83DD-A72872A950B1}" destId="{AE17A5B2-B444-4187-9A13-351CFB474DD4}" srcOrd="1" destOrd="0" parTransId="{C58CC65C-6282-481D-9971-D086F2DEC319}" sibTransId="{E20084B7-5060-4620-86C0-C1F6FA182264}"/>
    <dgm:cxn modelId="{DA61CDF9-E1BF-41CE-96E1-30E21455550B}" srcId="{9D3390A3-64FF-4C92-83DD-A72872A950B1}" destId="{D878027D-53A6-4C44-9F9B-C6B84B7A5631}" srcOrd="2" destOrd="0" parTransId="{C43870DA-BA19-42BE-9F0D-AC3FF30BC5A4}" sibTransId="{E15BF95D-65D3-4DEA-B600-DE3F21728DE0}"/>
    <dgm:cxn modelId="{7A3426BD-33A1-46E3-B248-B68FEFEA71D5}" type="presOf" srcId="{E15BF95D-65D3-4DEA-B600-DE3F21728DE0}" destId="{9BB339C9-C19F-46BE-B099-02F811C82AEA}" srcOrd="1" destOrd="0" presId="urn:microsoft.com/office/officeart/2005/8/layout/cycle7"/>
    <dgm:cxn modelId="{FDCAD123-0FC1-4714-9F34-A39F09AE0A4D}" srcId="{9D3390A3-64FF-4C92-83DD-A72872A950B1}" destId="{39634C96-B152-4EA9-9304-C9B9A2E085EE}" srcOrd="0" destOrd="0" parTransId="{A3E7413A-67C0-4EE9-9DF0-E8969F165A9B}" sibTransId="{AAD24F8A-5713-44EA-B5FA-DE36BA074983}"/>
    <dgm:cxn modelId="{123B41F6-4A9D-4873-821B-0C76A66D87F2}" type="presOf" srcId="{E20084B7-5060-4620-86C0-C1F6FA182264}" destId="{0F999B11-75F3-4166-90C2-31674FB58C1D}" srcOrd="0" destOrd="0" presId="urn:microsoft.com/office/officeart/2005/8/layout/cycle7"/>
    <dgm:cxn modelId="{8AB46B24-FE94-4ED7-B427-D41C1AD17ACF}" type="presOf" srcId="{AE17A5B2-B444-4187-9A13-351CFB474DD4}" destId="{C12EB616-707C-4C77-B7A6-FD60B5BEF761}" srcOrd="0" destOrd="0" presId="urn:microsoft.com/office/officeart/2005/8/layout/cycle7"/>
    <dgm:cxn modelId="{C8E70C34-F24B-4287-A9B9-85C8575F74BB}" type="presOf" srcId="{D878027D-53A6-4C44-9F9B-C6B84B7A5631}" destId="{720E1593-D876-4546-847C-38AA83871518}" srcOrd="0" destOrd="0" presId="urn:microsoft.com/office/officeart/2005/8/layout/cycle7"/>
    <dgm:cxn modelId="{93886107-7962-4828-AF2D-2034AFE6166A}" type="presOf" srcId="{AAD24F8A-5713-44EA-B5FA-DE36BA074983}" destId="{4D1810CE-8499-4A64-B80B-C1752027BC06}" srcOrd="1" destOrd="0" presId="urn:microsoft.com/office/officeart/2005/8/layout/cycle7"/>
    <dgm:cxn modelId="{292E8734-439B-43C7-BE3C-44CD55400F01}" type="presParOf" srcId="{DF0B0F0A-68E6-4CB7-AC04-DA2D44B0BCCE}" destId="{6D6523F0-9480-4F78-8FCA-6790553C9753}" srcOrd="0" destOrd="0" presId="urn:microsoft.com/office/officeart/2005/8/layout/cycle7"/>
    <dgm:cxn modelId="{17488C9A-A6CF-43D3-860F-FBC6619248F7}" type="presParOf" srcId="{DF0B0F0A-68E6-4CB7-AC04-DA2D44B0BCCE}" destId="{B14F0948-7A67-43E5-B0DF-0DD9884E7CFD}" srcOrd="1" destOrd="0" presId="urn:microsoft.com/office/officeart/2005/8/layout/cycle7"/>
    <dgm:cxn modelId="{33A43A39-DCF6-4B5E-8D19-EFFF8C148F71}" type="presParOf" srcId="{B14F0948-7A67-43E5-B0DF-0DD9884E7CFD}" destId="{4D1810CE-8499-4A64-B80B-C1752027BC06}" srcOrd="0" destOrd="0" presId="urn:microsoft.com/office/officeart/2005/8/layout/cycle7"/>
    <dgm:cxn modelId="{FBB220FF-DA28-4E8D-99D5-E6C5F1E14C88}" type="presParOf" srcId="{DF0B0F0A-68E6-4CB7-AC04-DA2D44B0BCCE}" destId="{C12EB616-707C-4C77-B7A6-FD60B5BEF761}" srcOrd="2" destOrd="0" presId="urn:microsoft.com/office/officeart/2005/8/layout/cycle7"/>
    <dgm:cxn modelId="{F1C60795-2611-4FBD-947C-F09266888A38}" type="presParOf" srcId="{DF0B0F0A-68E6-4CB7-AC04-DA2D44B0BCCE}" destId="{0F999B11-75F3-4166-90C2-31674FB58C1D}" srcOrd="3" destOrd="0" presId="urn:microsoft.com/office/officeart/2005/8/layout/cycle7"/>
    <dgm:cxn modelId="{4CAB1E4C-3F39-43F3-BBEA-D696451DCBD1}" type="presParOf" srcId="{0F999B11-75F3-4166-90C2-31674FB58C1D}" destId="{8E67F184-EFB0-4148-B1F5-0ACFA604B895}" srcOrd="0" destOrd="0" presId="urn:microsoft.com/office/officeart/2005/8/layout/cycle7"/>
    <dgm:cxn modelId="{FEB143F0-060C-435C-B324-6507C43A7194}" type="presParOf" srcId="{DF0B0F0A-68E6-4CB7-AC04-DA2D44B0BCCE}" destId="{720E1593-D876-4546-847C-38AA83871518}" srcOrd="4" destOrd="0" presId="urn:microsoft.com/office/officeart/2005/8/layout/cycle7"/>
    <dgm:cxn modelId="{EADCFEB6-2091-45DE-A43C-301E4D68D66E}" type="presParOf" srcId="{DF0B0F0A-68E6-4CB7-AC04-DA2D44B0BCCE}" destId="{CA72EE1C-57C2-42A6-AFBD-9B1063717954}" srcOrd="5" destOrd="0" presId="urn:microsoft.com/office/officeart/2005/8/layout/cycle7"/>
    <dgm:cxn modelId="{A0799274-45C8-4EA9-B2CD-24376285D37B}" type="presParOf" srcId="{CA72EE1C-57C2-42A6-AFBD-9B1063717954}" destId="{9BB339C9-C19F-46BE-B099-02F811C82AEA}"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Coordinator /Client</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tyle>
          <a:lnRef idx="1">
            <a:schemeClr val="accent3"/>
          </a:lnRef>
          <a:fillRef idx="3">
            <a:schemeClr val="accent3"/>
          </a:fillRef>
          <a:effectRef idx="2">
            <a:schemeClr val="accent3"/>
          </a:effectRef>
          <a:fontRef idx="minor">
            <a:schemeClr val="lt1"/>
          </a:fontRef>
        </dgm:style>
      </dgm:prSet>
      <dgm:spPr/>
      <dgm:t>
        <a:bodyPr/>
        <a:lstStyle/>
        <a:p>
          <a:pPr algn="ctr"/>
          <a:r>
            <a:rPr lang="en-US" dirty="0" smtClean="0"/>
            <a:t>R-Z</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tyle>
          <a:lnRef idx="1">
            <a:schemeClr val="accent4"/>
          </a:lnRef>
          <a:fillRef idx="3">
            <a:schemeClr val="accent4"/>
          </a:fillRef>
          <a:effectRef idx="2">
            <a:schemeClr val="accent4"/>
          </a:effectRef>
          <a:fontRef idx="minor">
            <a:schemeClr val="lt1"/>
          </a:fontRef>
        </dgm:style>
      </dgm:prSet>
      <dgm:spPr/>
      <dgm:t>
        <a:bodyPr/>
        <a:lstStyle/>
        <a:p>
          <a:pPr algn="ctr"/>
          <a:r>
            <a:rPr lang="en-US" dirty="0" smtClean="0"/>
            <a:t>K-Q</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A-J</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7AB402B2-130D-419E-B936-08E00D33CAF4}" type="presOf" srcId="{F808A7DB-551F-EF44-BCF7-2FE40B1C7A37}" destId="{528DA71B-EADA-644F-88DE-94FF786542B0}"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8BD3936C-E0E5-42FE-8B96-29D3476207DA}" type="presOf" srcId="{1FA1E489-65B5-0A4D-AA3F-C6049654427F}" destId="{C30766BF-A470-B048-82DF-59DAC0BE9713}" srcOrd="0" destOrd="0" presId="urn:microsoft.com/office/officeart/2008/layout/RadialCluster"/>
    <dgm:cxn modelId="{9F9D0879-5CF0-4A6D-B801-2520C06A6E83}" type="presOf" srcId="{047C7C3A-77F3-5A4E-BBF2-4D57184D5956}" destId="{99CD8AD3-6476-5342-96C3-57BE87931A80}" srcOrd="0" destOrd="0" presId="urn:microsoft.com/office/officeart/2008/layout/RadialCluster"/>
    <dgm:cxn modelId="{9185C057-D404-4C0C-BC69-B4A8842BE87E}" type="presOf" srcId="{97E78916-2F01-6B41-8938-70A130B4A9C9}" destId="{690463B0-3785-F342-9661-29EC91FDDDD2}"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3387E964-FD34-4173-A5DE-DB0F95B3B198}" type="presOf" srcId="{70979616-8E25-A445-A6ED-7BE24F234AE5}" destId="{4178A0C0-8CFF-4A4B-8462-3FA4939F1089}" srcOrd="0" destOrd="0" presId="urn:microsoft.com/office/officeart/2008/layout/RadialCluster"/>
    <dgm:cxn modelId="{91CB6B1C-8ADD-0A49-A974-9106C6080D22}" srcId="{FE6B8C8E-A924-7441-B7E5-6EEEC97BACCB}" destId="{F808A7DB-551F-EF44-BCF7-2FE40B1C7A37}" srcOrd="0" destOrd="0" parTransId="{81B54D65-8987-C84C-9427-9063C3FFE505}" sibTransId="{B9FFBB38-A333-6840-8FFB-40FCD174503D}"/>
    <dgm:cxn modelId="{E884D091-FBFB-49DA-A8CA-F41E57A0AE5B}" type="presOf" srcId="{FE6B8C8E-A924-7441-B7E5-6EEEC97BACCB}" destId="{563CDE74-A463-B44D-99D4-7D17D9FC8759}"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33A69049-E113-4338-8EA7-301E80001E28}" type="presOf" srcId="{1FC3400E-1B5B-6A4A-92E1-09E2903FB7FD}" destId="{465DF973-0A96-9146-BC21-3D9F50977FF4}" srcOrd="0" destOrd="0" presId="urn:microsoft.com/office/officeart/2008/layout/RadialCluster"/>
    <dgm:cxn modelId="{556EB0F7-BA14-4ADA-94C2-FE0710B4AFE8}" type="presOf" srcId="{DCA3A95B-AB12-7E42-A32D-F6FA2C324D42}" destId="{1D37458B-8F3D-3842-851B-50A27A61F222}" srcOrd="0" destOrd="0" presId="urn:microsoft.com/office/officeart/2008/layout/RadialCluster"/>
    <dgm:cxn modelId="{8A965437-9CA3-4981-92DA-683FDF45C61E}" type="presParOf" srcId="{563CDE74-A463-B44D-99D4-7D17D9FC8759}" destId="{5FABBDEC-FECC-7544-8228-AA83B687D30B}" srcOrd="0" destOrd="0" presId="urn:microsoft.com/office/officeart/2008/layout/RadialCluster"/>
    <dgm:cxn modelId="{8AD05DDB-430B-44C6-BCD7-36247FB4D0FF}" type="presParOf" srcId="{5FABBDEC-FECC-7544-8228-AA83B687D30B}" destId="{528DA71B-EADA-644F-88DE-94FF786542B0}" srcOrd="0" destOrd="0" presId="urn:microsoft.com/office/officeart/2008/layout/RadialCluster"/>
    <dgm:cxn modelId="{BB385772-FE70-48E1-A3CC-B7CCA6F95C45}" type="presParOf" srcId="{5FABBDEC-FECC-7544-8228-AA83B687D30B}" destId="{690463B0-3785-F342-9661-29EC91FDDDD2}" srcOrd="1" destOrd="0" presId="urn:microsoft.com/office/officeart/2008/layout/RadialCluster"/>
    <dgm:cxn modelId="{63D69216-B95F-40F9-83A4-63BC72E4C285}" type="presParOf" srcId="{5FABBDEC-FECC-7544-8228-AA83B687D30B}" destId="{C30766BF-A470-B048-82DF-59DAC0BE9713}" srcOrd="2" destOrd="0" presId="urn:microsoft.com/office/officeart/2008/layout/RadialCluster"/>
    <dgm:cxn modelId="{3A08907C-6B90-4573-8DAE-6D4C1F7783B0}" type="presParOf" srcId="{5FABBDEC-FECC-7544-8228-AA83B687D30B}" destId="{99CD8AD3-6476-5342-96C3-57BE87931A80}" srcOrd="3" destOrd="0" presId="urn:microsoft.com/office/officeart/2008/layout/RadialCluster"/>
    <dgm:cxn modelId="{2539BE64-0A22-4896-B211-E660D4E0DA17}" type="presParOf" srcId="{5FABBDEC-FECC-7544-8228-AA83B687D30B}" destId="{465DF973-0A96-9146-BC21-3D9F50977FF4}" srcOrd="4" destOrd="0" presId="urn:microsoft.com/office/officeart/2008/layout/RadialCluster"/>
    <dgm:cxn modelId="{165D8580-E39A-4444-B204-C013F0F2B5FE}" type="presParOf" srcId="{5FABBDEC-FECC-7544-8228-AA83B687D30B}" destId="{4178A0C0-8CFF-4A4B-8462-3FA4939F1089}" srcOrd="5" destOrd="0" presId="urn:microsoft.com/office/officeart/2008/layout/RadialCluster"/>
    <dgm:cxn modelId="{FB018413-005E-41D1-8557-0ED6EB63B042}"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Coordinator /Client</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tyle>
          <a:lnRef idx="1">
            <a:schemeClr val="accent3"/>
          </a:lnRef>
          <a:fillRef idx="3">
            <a:schemeClr val="accent3"/>
          </a:fillRef>
          <a:effectRef idx="2">
            <a:schemeClr val="accent3"/>
          </a:effectRef>
          <a:fontRef idx="minor">
            <a:schemeClr val="lt1"/>
          </a:fontRef>
        </dgm:style>
      </dgm:prSet>
      <dgm:spPr/>
      <dgm:t>
        <a:bodyPr/>
        <a:lstStyle/>
        <a:p>
          <a:pPr algn="ctr"/>
          <a:r>
            <a:rPr lang="en-US" dirty="0" smtClean="0"/>
            <a:t>R-Z</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tyle>
          <a:lnRef idx="1">
            <a:schemeClr val="accent4"/>
          </a:lnRef>
          <a:fillRef idx="3">
            <a:schemeClr val="accent4"/>
          </a:fillRef>
          <a:effectRef idx="2">
            <a:schemeClr val="accent4"/>
          </a:effectRef>
          <a:fontRef idx="minor">
            <a:schemeClr val="lt1"/>
          </a:fontRef>
        </dgm:style>
      </dgm:prSet>
      <dgm:spPr/>
      <dgm:t>
        <a:bodyPr/>
        <a:lstStyle/>
        <a:p>
          <a:pPr algn="ctr"/>
          <a:r>
            <a:rPr lang="en-US" dirty="0" smtClean="0"/>
            <a:t>K-Q</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A-J</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C64B992F-F2B7-43B4-B1F7-070E5DF07326}" type="presOf" srcId="{1FA1E489-65B5-0A4D-AA3F-C6049654427F}" destId="{C30766BF-A470-B048-82DF-59DAC0BE9713}"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6E003409-ABC3-4080-A51D-CB29C81D8071}" type="presOf" srcId="{FE6B8C8E-A924-7441-B7E5-6EEEC97BACCB}" destId="{563CDE74-A463-B44D-99D4-7D17D9FC8759}" srcOrd="0" destOrd="0" presId="urn:microsoft.com/office/officeart/2008/layout/RadialCluster"/>
    <dgm:cxn modelId="{7A98EF02-13CD-40C3-8EF1-05E526EB3817}" type="presOf" srcId="{70979616-8E25-A445-A6ED-7BE24F234AE5}" destId="{4178A0C0-8CFF-4A4B-8462-3FA4939F1089}" srcOrd="0" destOrd="0" presId="urn:microsoft.com/office/officeart/2008/layout/RadialCluster"/>
    <dgm:cxn modelId="{26E675EC-95E6-4161-806E-540AFA3467D5}" type="presOf" srcId="{047C7C3A-77F3-5A4E-BBF2-4D57184D5956}" destId="{99CD8AD3-6476-5342-96C3-57BE87931A80}" srcOrd="0" destOrd="0" presId="urn:microsoft.com/office/officeart/2008/layout/RadialCluster"/>
    <dgm:cxn modelId="{BD6AAF4E-CC1D-43FE-A5D5-A70B4BCFFF79}" type="presOf" srcId="{97E78916-2F01-6B41-8938-70A130B4A9C9}" destId="{690463B0-3785-F342-9661-29EC91FDDDD2}" srcOrd="0" destOrd="0" presId="urn:microsoft.com/office/officeart/2008/layout/RadialCluster"/>
    <dgm:cxn modelId="{DE9EF96E-8DA4-498B-A512-05E26880C09E}" type="presOf" srcId="{F808A7DB-551F-EF44-BCF7-2FE40B1C7A37}" destId="{528DA71B-EADA-644F-88DE-94FF786542B0}" srcOrd="0" destOrd="0" presId="urn:microsoft.com/office/officeart/2008/layout/RadialCluster"/>
    <dgm:cxn modelId="{2404A568-F781-4C28-AC9B-D2AF84B96222}" type="presOf" srcId="{DCA3A95B-AB12-7E42-A32D-F6FA2C324D42}" destId="{1D37458B-8F3D-3842-851B-50A27A61F222}"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CFC43F78-1034-4A6D-93C0-DE61951BB647}" type="presOf" srcId="{1FC3400E-1B5B-6A4A-92E1-09E2903FB7FD}" destId="{465DF973-0A96-9146-BC21-3D9F50977FF4}" srcOrd="0" destOrd="0" presId="urn:microsoft.com/office/officeart/2008/layout/RadialCluster"/>
    <dgm:cxn modelId="{91CB6B1C-8ADD-0A49-A974-9106C6080D22}" srcId="{FE6B8C8E-A924-7441-B7E5-6EEEC97BACCB}" destId="{F808A7DB-551F-EF44-BCF7-2FE40B1C7A37}" srcOrd="0" destOrd="0" parTransId="{81B54D65-8987-C84C-9427-9063C3FFE505}" sibTransId="{B9FFBB38-A333-6840-8FFB-40FCD174503D}"/>
    <dgm:cxn modelId="{48741716-0046-B94C-B0EE-7959A6C00CF6}" srcId="{F808A7DB-551F-EF44-BCF7-2FE40B1C7A37}" destId="{DCA3A95B-AB12-7E42-A32D-F6FA2C324D42}" srcOrd="2" destOrd="0" parTransId="{70979616-8E25-A445-A6ED-7BE24F234AE5}" sibTransId="{5172AF96-9EEA-9D4C-BD34-7990DF30D3AD}"/>
    <dgm:cxn modelId="{3EA96B94-C7B8-461E-A20F-595333DB2155}" type="presParOf" srcId="{563CDE74-A463-B44D-99D4-7D17D9FC8759}" destId="{5FABBDEC-FECC-7544-8228-AA83B687D30B}" srcOrd="0" destOrd="0" presId="urn:microsoft.com/office/officeart/2008/layout/RadialCluster"/>
    <dgm:cxn modelId="{8B5C9C2A-3154-4416-A45D-FC396C328B6B}" type="presParOf" srcId="{5FABBDEC-FECC-7544-8228-AA83B687D30B}" destId="{528DA71B-EADA-644F-88DE-94FF786542B0}" srcOrd="0" destOrd="0" presId="urn:microsoft.com/office/officeart/2008/layout/RadialCluster"/>
    <dgm:cxn modelId="{8CC15A11-10A3-4C9E-A9D1-091420C19E39}" type="presParOf" srcId="{5FABBDEC-FECC-7544-8228-AA83B687D30B}" destId="{690463B0-3785-F342-9661-29EC91FDDDD2}" srcOrd="1" destOrd="0" presId="urn:microsoft.com/office/officeart/2008/layout/RadialCluster"/>
    <dgm:cxn modelId="{9B8E4FED-2870-4F13-AADA-E8FDE0CC4B68}" type="presParOf" srcId="{5FABBDEC-FECC-7544-8228-AA83B687D30B}" destId="{C30766BF-A470-B048-82DF-59DAC0BE9713}" srcOrd="2" destOrd="0" presId="urn:microsoft.com/office/officeart/2008/layout/RadialCluster"/>
    <dgm:cxn modelId="{07022FAE-01E9-4BF1-92B5-570A89EC1A73}" type="presParOf" srcId="{5FABBDEC-FECC-7544-8228-AA83B687D30B}" destId="{99CD8AD3-6476-5342-96C3-57BE87931A80}" srcOrd="3" destOrd="0" presId="urn:microsoft.com/office/officeart/2008/layout/RadialCluster"/>
    <dgm:cxn modelId="{0B53ABAB-3C23-449D-8D1E-1F4B2D9C1077}" type="presParOf" srcId="{5FABBDEC-FECC-7544-8228-AA83B687D30B}" destId="{465DF973-0A96-9146-BC21-3D9F50977FF4}" srcOrd="4" destOrd="0" presId="urn:microsoft.com/office/officeart/2008/layout/RadialCluster"/>
    <dgm:cxn modelId="{B6B9EC99-48A5-4611-90B6-29FD963BED9B}" type="presParOf" srcId="{5FABBDEC-FECC-7544-8228-AA83B687D30B}" destId="{4178A0C0-8CFF-4A4B-8462-3FA4939F1089}" srcOrd="5" destOrd="0" presId="urn:microsoft.com/office/officeart/2008/layout/RadialCluster"/>
    <dgm:cxn modelId="{EED81BD6-4E74-48E6-98CD-3CDD4D567180}"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AA9BCDC-A921-4326-B9B1-5D29B24F8077}" type="doc">
      <dgm:prSet loTypeId="urn:microsoft.com/office/officeart/2005/8/layout/cycle3" loCatId="cycle" qsTypeId="urn:microsoft.com/office/officeart/2005/8/quickstyle/simple4" qsCatId="simple" csTypeId="urn:microsoft.com/office/officeart/2005/8/colors/accent1_2" csCatId="accent1" phldr="1"/>
      <dgm:spPr/>
      <dgm:t>
        <a:bodyPr/>
        <a:lstStyle/>
        <a:p>
          <a:endParaRPr lang="en-US"/>
        </a:p>
      </dgm:t>
    </dgm:pt>
    <dgm:pt modelId="{83307A47-704C-4DA3-A2ED-DA487D76215C}">
      <dgm:prSet phldrT="[Text]"/>
      <dgm:spPr/>
      <dgm:t>
        <a:bodyPr/>
        <a:lstStyle/>
        <a:p>
          <a:r>
            <a:rPr lang="en-US" dirty="0" smtClean="0"/>
            <a:t>Node 0</a:t>
          </a:r>
          <a:endParaRPr lang="en-US" dirty="0"/>
        </a:p>
      </dgm:t>
    </dgm:pt>
    <dgm:pt modelId="{0D0AE48C-46C8-4B89-ABAC-09EF960CEB2D}" type="parTrans" cxnId="{6692850E-3770-4CD9-8FE9-1F61EDC313D6}">
      <dgm:prSet/>
      <dgm:spPr/>
      <dgm:t>
        <a:bodyPr/>
        <a:lstStyle/>
        <a:p>
          <a:endParaRPr lang="en-US"/>
        </a:p>
      </dgm:t>
    </dgm:pt>
    <dgm:pt modelId="{B0AFF075-7477-4B89-9AD2-540A86B776B7}" type="sibTrans" cxnId="{6692850E-3770-4CD9-8FE9-1F61EDC313D6}">
      <dgm:prSet/>
      <dgm:spPr/>
      <dgm:t>
        <a:bodyPr/>
        <a:lstStyle/>
        <a:p>
          <a:endParaRPr lang="en-US"/>
        </a:p>
      </dgm:t>
    </dgm:pt>
    <dgm:pt modelId="{8FE70AB8-42BD-429B-8306-DF79B842579E}">
      <dgm:prSet phldrT="[Text]"/>
      <dgm:spPr/>
      <dgm:t>
        <a:bodyPr/>
        <a:lstStyle/>
        <a:p>
          <a:r>
            <a:rPr lang="en-US" dirty="0" smtClean="0"/>
            <a:t>Node 1</a:t>
          </a:r>
          <a:endParaRPr lang="en-US" dirty="0"/>
        </a:p>
      </dgm:t>
    </dgm:pt>
    <dgm:pt modelId="{BFBD9F44-C762-4B7B-9651-7314F00F4943}" type="parTrans" cxnId="{050FF86A-4E59-43A5-82F9-663295BBAEF8}">
      <dgm:prSet/>
      <dgm:spPr/>
      <dgm:t>
        <a:bodyPr/>
        <a:lstStyle/>
        <a:p>
          <a:endParaRPr lang="en-US"/>
        </a:p>
      </dgm:t>
    </dgm:pt>
    <dgm:pt modelId="{EDC3F68A-361F-45A7-A637-672DA335DD7A}" type="sibTrans" cxnId="{050FF86A-4E59-43A5-82F9-663295BBAEF8}">
      <dgm:prSet/>
      <dgm:spPr/>
      <dgm:t>
        <a:bodyPr/>
        <a:lstStyle/>
        <a:p>
          <a:endParaRPr lang="en-US"/>
        </a:p>
      </dgm:t>
    </dgm:pt>
    <dgm:pt modelId="{696EAF6D-8ECE-462B-B11D-DE4E8919234E}">
      <dgm:prSet phldrT="[Text]"/>
      <dgm:spPr/>
      <dgm:t>
        <a:bodyPr/>
        <a:lstStyle/>
        <a:p>
          <a:r>
            <a:rPr lang="en-US" dirty="0" smtClean="0"/>
            <a:t>Node 2</a:t>
          </a:r>
          <a:endParaRPr lang="en-US" dirty="0"/>
        </a:p>
      </dgm:t>
    </dgm:pt>
    <dgm:pt modelId="{065528A8-24D1-4E81-B36B-87CE197A6C8D}" type="parTrans" cxnId="{9B4634AD-A77C-4BC3-A79A-6634853E3EC1}">
      <dgm:prSet/>
      <dgm:spPr/>
      <dgm:t>
        <a:bodyPr/>
        <a:lstStyle/>
        <a:p>
          <a:endParaRPr lang="en-US"/>
        </a:p>
      </dgm:t>
    </dgm:pt>
    <dgm:pt modelId="{E1F42381-C1F3-45E0-8129-A8FB35BB9B00}" type="sibTrans" cxnId="{9B4634AD-A77C-4BC3-A79A-6634853E3EC1}">
      <dgm:prSet/>
      <dgm:spPr/>
      <dgm:t>
        <a:bodyPr/>
        <a:lstStyle/>
        <a:p>
          <a:endParaRPr lang="en-US"/>
        </a:p>
      </dgm:t>
    </dgm:pt>
    <dgm:pt modelId="{3A2EF3F4-5295-4FD5-A648-4D12B693B477}">
      <dgm:prSet phldrT="[Text]"/>
      <dgm:spPr/>
      <dgm:t>
        <a:bodyPr/>
        <a:lstStyle/>
        <a:p>
          <a:r>
            <a:rPr lang="en-US" dirty="0" smtClean="0"/>
            <a:t>Node 3</a:t>
          </a:r>
          <a:endParaRPr lang="en-US" dirty="0"/>
        </a:p>
      </dgm:t>
    </dgm:pt>
    <dgm:pt modelId="{F8714695-BF12-4F74-B8A4-078436824F7D}" type="parTrans" cxnId="{1A03E5A6-C695-41E2-B27C-AC5387604C5A}">
      <dgm:prSet/>
      <dgm:spPr/>
      <dgm:t>
        <a:bodyPr/>
        <a:lstStyle/>
        <a:p>
          <a:endParaRPr lang="en-US"/>
        </a:p>
      </dgm:t>
    </dgm:pt>
    <dgm:pt modelId="{DACB166E-E91E-4F3B-95D8-D7D02EC2C31D}" type="sibTrans" cxnId="{1A03E5A6-C695-41E2-B27C-AC5387604C5A}">
      <dgm:prSet/>
      <dgm:spPr/>
      <dgm:t>
        <a:bodyPr/>
        <a:lstStyle/>
        <a:p>
          <a:endParaRPr lang="en-US"/>
        </a:p>
      </dgm:t>
    </dgm:pt>
    <dgm:pt modelId="{9326958E-8230-4C25-ADF0-0865346C1F24}" type="pres">
      <dgm:prSet presAssocID="{5AA9BCDC-A921-4326-B9B1-5D29B24F8077}" presName="Name0" presStyleCnt="0">
        <dgm:presLayoutVars>
          <dgm:dir/>
          <dgm:resizeHandles val="exact"/>
        </dgm:presLayoutVars>
      </dgm:prSet>
      <dgm:spPr/>
      <dgm:t>
        <a:bodyPr/>
        <a:lstStyle/>
        <a:p>
          <a:endParaRPr lang="en-US"/>
        </a:p>
      </dgm:t>
    </dgm:pt>
    <dgm:pt modelId="{134B1673-C983-4ABB-B987-D6A66729AE14}" type="pres">
      <dgm:prSet presAssocID="{5AA9BCDC-A921-4326-B9B1-5D29B24F8077}" presName="cycle" presStyleCnt="0"/>
      <dgm:spPr/>
    </dgm:pt>
    <dgm:pt modelId="{A8B04AC7-F77A-49E5-A863-69D55C5D3FB7}" type="pres">
      <dgm:prSet presAssocID="{83307A47-704C-4DA3-A2ED-DA487D76215C}" presName="nodeFirstNode" presStyleLbl="node1" presStyleIdx="0" presStyleCnt="4" custScaleX="57332" custScaleY="87450">
        <dgm:presLayoutVars>
          <dgm:bulletEnabled val="1"/>
        </dgm:presLayoutVars>
      </dgm:prSet>
      <dgm:spPr/>
      <dgm:t>
        <a:bodyPr/>
        <a:lstStyle/>
        <a:p>
          <a:endParaRPr lang="en-US"/>
        </a:p>
      </dgm:t>
    </dgm:pt>
    <dgm:pt modelId="{267BEB6A-158B-44AB-8931-D9889D44AFD7}" type="pres">
      <dgm:prSet presAssocID="{B0AFF075-7477-4B89-9AD2-540A86B776B7}" presName="sibTransFirstNode" presStyleLbl="bgShp" presStyleIdx="0" presStyleCnt="1"/>
      <dgm:spPr/>
      <dgm:t>
        <a:bodyPr/>
        <a:lstStyle/>
        <a:p>
          <a:endParaRPr lang="en-US"/>
        </a:p>
      </dgm:t>
    </dgm:pt>
    <dgm:pt modelId="{045388F8-F8D2-4B55-B5E0-EF1DCC667445}" type="pres">
      <dgm:prSet presAssocID="{8FE70AB8-42BD-429B-8306-DF79B842579E}" presName="nodeFollowingNodes" presStyleLbl="node1" presStyleIdx="1" presStyleCnt="4" custScaleX="57332" custScaleY="87450">
        <dgm:presLayoutVars>
          <dgm:bulletEnabled val="1"/>
        </dgm:presLayoutVars>
      </dgm:prSet>
      <dgm:spPr/>
      <dgm:t>
        <a:bodyPr/>
        <a:lstStyle/>
        <a:p>
          <a:endParaRPr lang="en-US"/>
        </a:p>
      </dgm:t>
    </dgm:pt>
    <dgm:pt modelId="{C1EAA2F9-5147-4E79-AC37-025618538ADC}" type="pres">
      <dgm:prSet presAssocID="{696EAF6D-8ECE-462B-B11D-DE4E8919234E}" presName="nodeFollowingNodes" presStyleLbl="node1" presStyleIdx="2" presStyleCnt="4" custScaleX="57332" custScaleY="87450">
        <dgm:presLayoutVars>
          <dgm:bulletEnabled val="1"/>
        </dgm:presLayoutVars>
      </dgm:prSet>
      <dgm:spPr/>
      <dgm:t>
        <a:bodyPr/>
        <a:lstStyle/>
        <a:p>
          <a:endParaRPr lang="en-US"/>
        </a:p>
      </dgm:t>
    </dgm:pt>
    <dgm:pt modelId="{CB63B4B1-7A6B-456A-BCB8-2BDF78CB8384}" type="pres">
      <dgm:prSet presAssocID="{3A2EF3F4-5295-4FD5-A648-4D12B693B477}" presName="nodeFollowingNodes" presStyleLbl="node1" presStyleIdx="3" presStyleCnt="4" custScaleX="57332" custScaleY="87450">
        <dgm:presLayoutVars>
          <dgm:bulletEnabled val="1"/>
        </dgm:presLayoutVars>
      </dgm:prSet>
      <dgm:spPr/>
      <dgm:t>
        <a:bodyPr/>
        <a:lstStyle/>
        <a:p>
          <a:endParaRPr lang="en-US"/>
        </a:p>
      </dgm:t>
    </dgm:pt>
  </dgm:ptLst>
  <dgm:cxnLst>
    <dgm:cxn modelId="{2B140F26-15B7-4EA3-BE3D-24D2A128632F}" type="presOf" srcId="{B0AFF075-7477-4B89-9AD2-540A86B776B7}" destId="{267BEB6A-158B-44AB-8931-D9889D44AFD7}" srcOrd="0" destOrd="0" presId="urn:microsoft.com/office/officeart/2005/8/layout/cycle3"/>
    <dgm:cxn modelId="{37515245-7378-4FB9-9EF7-48E15E4BD11C}" type="presOf" srcId="{696EAF6D-8ECE-462B-B11D-DE4E8919234E}" destId="{C1EAA2F9-5147-4E79-AC37-025618538ADC}" srcOrd="0" destOrd="0" presId="urn:microsoft.com/office/officeart/2005/8/layout/cycle3"/>
    <dgm:cxn modelId="{9B4634AD-A77C-4BC3-A79A-6634853E3EC1}" srcId="{5AA9BCDC-A921-4326-B9B1-5D29B24F8077}" destId="{696EAF6D-8ECE-462B-B11D-DE4E8919234E}" srcOrd="2" destOrd="0" parTransId="{065528A8-24D1-4E81-B36B-87CE197A6C8D}" sibTransId="{E1F42381-C1F3-45E0-8129-A8FB35BB9B00}"/>
    <dgm:cxn modelId="{7924CBFF-CF78-4652-8F71-9CA6AC624983}" type="presOf" srcId="{8FE70AB8-42BD-429B-8306-DF79B842579E}" destId="{045388F8-F8D2-4B55-B5E0-EF1DCC667445}" srcOrd="0" destOrd="0" presId="urn:microsoft.com/office/officeart/2005/8/layout/cycle3"/>
    <dgm:cxn modelId="{050FF86A-4E59-43A5-82F9-663295BBAEF8}" srcId="{5AA9BCDC-A921-4326-B9B1-5D29B24F8077}" destId="{8FE70AB8-42BD-429B-8306-DF79B842579E}" srcOrd="1" destOrd="0" parTransId="{BFBD9F44-C762-4B7B-9651-7314F00F4943}" sibTransId="{EDC3F68A-361F-45A7-A637-672DA335DD7A}"/>
    <dgm:cxn modelId="{1A03E5A6-C695-41E2-B27C-AC5387604C5A}" srcId="{5AA9BCDC-A921-4326-B9B1-5D29B24F8077}" destId="{3A2EF3F4-5295-4FD5-A648-4D12B693B477}" srcOrd="3" destOrd="0" parTransId="{F8714695-BF12-4F74-B8A4-078436824F7D}" sibTransId="{DACB166E-E91E-4F3B-95D8-D7D02EC2C31D}"/>
    <dgm:cxn modelId="{DA92CE8D-833C-49B6-B3B8-D2FCA521F81F}" type="presOf" srcId="{3A2EF3F4-5295-4FD5-A648-4D12B693B477}" destId="{CB63B4B1-7A6B-456A-BCB8-2BDF78CB8384}" srcOrd="0" destOrd="0" presId="urn:microsoft.com/office/officeart/2005/8/layout/cycle3"/>
    <dgm:cxn modelId="{6692850E-3770-4CD9-8FE9-1F61EDC313D6}" srcId="{5AA9BCDC-A921-4326-B9B1-5D29B24F8077}" destId="{83307A47-704C-4DA3-A2ED-DA487D76215C}" srcOrd="0" destOrd="0" parTransId="{0D0AE48C-46C8-4B89-ABAC-09EF960CEB2D}" sibTransId="{B0AFF075-7477-4B89-9AD2-540A86B776B7}"/>
    <dgm:cxn modelId="{213BC216-9B8C-4E2E-BA34-D30A22268734}" type="presOf" srcId="{5AA9BCDC-A921-4326-B9B1-5D29B24F8077}" destId="{9326958E-8230-4C25-ADF0-0865346C1F24}" srcOrd="0" destOrd="0" presId="urn:microsoft.com/office/officeart/2005/8/layout/cycle3"/>
    <dgm:cxn modelId="{DC91E8B5-7DD8-4AA6-85A1-6502FECD5B1B}" type="presOf" srcId="{83307A47-704C-4DA3-A2ED-DA487D76215C}" destId="{A8B04AC7-F77A-49E5-A863-69D55C5D3FB7}" srcOrd="0" destOrd="0" presId="urn:microsoft.com/office/officeart/2005/8/layout/cycle3"/>
    <dgm:cxn modelId="{72059B1B-3E7D-48AE-AC93-86E97C1DEB51}" type="presParOf" srcId="{9326958E-8230-4C25-ADF0-0865346C1F24}" destId="{134B1673-C983-4ABB-B987-D6A66729AE14}" srcOrd="0" destOrd="0" presId="urn:microsoft.com/office/officeart/2005/8/layout/cycle3"/>
    <dgm:cxn modelId="{B1313451-2048-43D0-8B91-8546A387109B}" type="presParOf" srcId="{134B1673-C983-4ABB-B987-D6A66729AE14}" destId="{A8B04AC7-F77A-49E5-A863-69D55C5D3FB7}" srcOrd="0" destOrd="0" presId="urn:microsoft.com/office/officeart/2005/8/layout/cycle3"/>
    <dgm:cxn modelId="{74FC2E8A-5FA6-4090-BCA2-4A9614107C39}" type="presParOf" srcId="{134B1673-C983-4ABB-B987-D6A66729AE14}" destId="{267BEB6A-158B-44AB-8931-D9889D44AFD7}" srcOrd="1" destOrd="0" presId="urn:microsoft.com/office/officeart/2005/8/layout/cycle3"/>
    <dgm:cxn modelId="{9989B539-6397-47D4-B009-047221620FC4}" type="presParOf" srcId="{134B1673-C983-4ABB-B987-D6A66729AE14}" destId="{045388F8-F8D2-4B55-B5E0-EF1DCC667445}" srcOrd="2" destOrd="0" presId="urn:microsoft.com/office/officeart/2005/8/layout/cycle3"/>
    <dgm:cxn modelId="{6A8B3033-43F6-49D2-959A-A64CEE13CDD2}" type="presParOf" srcId="{134B1673-C983-4ABB-B987-D6A66729AE14}" destId="{C1EAA2F9-5147-4E79-AC37-025618538ADC}" srcOrd="3" destOrd="0" presId="urn:microsoft.com/office/officeart/2005/8/layout/cycle3"/>
    <dgm:cxn modelId="{BC8D201F-E432-4BDD-869F-C377B2BD766D}" type="presParOf" srcId="{134B1673-C983-4ABB-B987-D6A66729AE14}" destId="{CB63B4B1-7A6B-456A-BCB8-2BDF78CB8384}" srcOrd="4"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3390A3-64FF-4C92-83DD-A72872A950B1}" type="doc">
      <dgm:prSet loTypeId="urn:microsoft.com/office/officeart/2005/8/layout/cycle7" loCatId="cycle" qsTypeId="urn:microsoft.com/office/officeart/2005/8/quickstyle/simple4" qsCatId="simple" csTypeId="urn:microsoft.com/office/officeart/2005/8/colors/accent1_2" csCatId="accent1" phldr="1"/>
      <dgm:spPr/>
      <dgm:t>
        <a:bodyPr/>
        <a:lstStyle/>
        <a:p>
          <a:endParaRPr lang="en-US"/>
        </a:p>
      </dgm:t>
    </dgm:pt>
    <dgm:pt modelId="{AE17A5B2-B444-4187-9A13-351CFB474DD4}">
      <dgm:prSet phldrT="[Text]"/>
      <dgm:spPr/>
      <dgm:t>
        <a:bodyPr/>
        <a:lstStyle/>
        <a:p>
          <a:r>
            <a:rPr lang="en-US" dirty="0" smtClean="0"/>
            <a:t>Consistency</a:t>
          </a:r>
          <a:endParaRPr lang="en-US" dirty="0"/>
        </a:p>
      </dgm:t>
    </dgm:pt>
    <dgm:pt modelId="{C58CC65C-6282-481D-9971-D086F2DEC319}" type="parTrans" cxnId="{D5591701-E8BD-43FA-9D15-8D348D8D5398}">
      <dgm:prSet/>
      <dgm:spPr/>
      <dgm:t>
        <a:bodyPr/>
        <a:lstStyle/>
        <a:p>
          <a:endParaRPr lang="en-US"/>
        </a:p>
      </dgm:t>
    </dgm:pt>
    <dgm:pt modelId="{E20084B7-5060-4620-86C0-C1F6FA182264}" type="sibTrans" cxnId="{D5591701-E8BD-43FA-9D15-8D348D8D5398}">
      <dgm:prSet/>
      <dgm:spPr/>
      <dgm:t>
        <a:bodyPr/>
        <a:lstStyle/>
        <a:p>
          <a:endParaRPr lang="en-US"/>
        </a:p>
      </dgm:t>
    </dgm:pt>
    <dgm:pt modelId="{D878027D-53A6-4C44-9F9B-C6B84B7A5631}">
      <dgm:prSet phldrT="[Text]"/>
      <dgm:spPr/>
      <dgm:t>
        <a:bodyPr/>
        <a:lstStyle/>
        <a:p>
          <a:r>
            <a:rPr lang="en-US" dirty="0" smtClean="0"/>
            <a:t>Availability</a:t>
          </a:r>
          <a:endParaRPr lang="en-US" dirty="0"/>
        </a:p>
      </dgm:t>
    </dgm:pt>
    <dgm:pt modelId="{C43870DA-BA19-42BE-9F0D-AC3FF30BC5A4}" type="parTrans" cxnId="{DA61CDF9-E1BF-41CE-96E1-30E21455550B}">
      <dgm:prSet/>
      <dgm:spPr/>
      <dgm:t>
        <a:bodyPr/>
        <a:lstStyle/>
        <a:p>
          <a:endParaRPr lang="en-US"/>
        </a:p>
      </dgm:t>
    </dgm:pt>
    <dgm:pt modelId="{E15BF95D-65D3-4DEA-B600-DE3F21728DE0}" type="sibTrans" cxnId="{DA61CDF9-E1BF-41CE-96E1-30E21455550B}">
      <dgm:prSet/>
      <dgm:spPr/>
      <dgm:t>
        <a:bodyPr/>
        <a:lstStyle/>
        <a:p>
          <a:endParaRPr lang="en-US"/>
        </a:p>
      </dgm:t>
    </dgm:pt>
    <dgm:pt modelId="{39634C96-B152-4EA9-9304-C9B9A2E085EE}">
      <dgm:prSet phldrT="[Text]"/>
      <dgm:spPr/>
      <dgm:t>
        <a:bodyPr/>
        <a:lstStyle/>
        <a:p>
          <a:r>
            <a:rPr lang="en-US" dirty="0" smtClean="0"/>
            <a:t>Partition Tolerance</a:t>
          </a:r>
          <a:endParaRPr lang="en-US" dirty="0"/>
        </a:p>
      </dgm:t>
    </dgm:pt>
    <dgm:pt modelId="{A3E7413A-67C0-4EE9-9DF0-E8969F165A9B}" type="parTrans" cxnId="{FDCAD123-0FC1-4714-9F34-A39F09AE0A4D}">
      <dgm:prSet/>
      <dgm:spPr/>
      <dgm:t>
        <a:bodyPr/>
        <a:lstStyle/>
        <a:p>
          <a:endParaRPr lang="en-US"/>
        </a:p>
      </dgm:t>
    </dgm:pt>
    <dgm:pt modelId="{AAD24F8A-5713-44EA-B5FA-DE36BA074983}" type="sibTrans" cxnId="{FDCAD123-0FC1-4714-9F34-A39F09AE0A4D}">
      <dgm:prSet/>
      <dgm:spPr/>
      <dgm:t>
        <a:bodyPr/>
        <a:lstStyle/>
        <a:p>
          <a:endParaRPr lang="en-US"/>
        </a:p>
      </dgm:t>
    </dgm:pt>
    <dgm:pt modelId="{DF0B0F0A-68E6-4CB7-AC04-DA2D44B0BCCE}" type="pres">
      <dgm:prSet presAssocID="{9D3390A3-64FF-4C92-83DD-A72872A950B1}" presName="Name0" presStyleCnt="0">
        <dgm:presLayoutVars>
          <dgm:dir/>
          <dgm:resizeHandles val="exact"/>
        </dgm:presLayoutVars>
      </dgm:prSet>
      <dgm:spPr/>
      <dgm:t>
        <a:bodyPr/>
        <a:lstStyle/>
        <a:p>
          <a:endParaRPr lang="en-US"/>
        </a:p>
      </dgm:t>
    </dgm:pt>
    <dgm:pt modelId="{6D6523F0-9480-4F78-8FCA-6790553C9753}" type="pres">
      <dgm:prSet presAssocID="{39634C96-B152-4EA9-9304-C9B9A2E085EE}" presName="node" presStyleLbl="node1" presStyleIdx="0" presStyleCnt="3">
        <dgm:presLayoutVars>
          <dgm:bulletEnabled val="1"/>
        </dgm:presLayoutVars>
      </dgm:prSet>
      <dgm:spPr>
        <a:prstGeom prst="ellipse">
          <a:avLst/>
        </a:prstGeom>
      </dgm:spPr>
      <dgm:t>
        <a:bodyPr/>
        <a:lstStyle/>
        <a:p>
          <a:endParaRPr lang="en-US"/>
        </a:p>
      </dgm:t>
    </dgm:pt>
    <dgm:pt modelId="{B14F0948-7A67-43E5-B0DF-0DD9884E7CFD}" type="pres">
      <dgm:prSet presAssocID="{AAD24F8A-5713-44EA-B5FA-DE36BA074983}" presName="sibTrans" presStyleLbl="sibTrans2D1" presStyleIdx="0" presStyleCnt="3"/>
      <dgm:spPr/>
      <dgm:t>
        <a:bodyPr/>
        <a:lstStyle/>
        <a:p>
          <a:endParaRPr lang="en-US"/>
        </a:p>
      </dgm:t>
    </dgm:pt>
    <dgm:pt modelId="{4D1810CE-8499-4A64-B80B-C1752027BC06}" type="pres">
      <dgm:prSet presAssocID="{AAD24F8A-5713-44EA-B5FA-DE36BA074983}" presName="connectorText" presStyleLbl="sibTrans2D1" presStyleIdx="0" presStyleCnt="3"/>
      <dgm:spPr/>
      <dgm:t>
        <a:bodyPr/>
        <a:lstStyle/>
        <a:p>
          <a:endParaRPr lang="en-US"/>
        </a:p>
      </dgm:t>
    </dgm:pt>
    <dgm:pt modelId="{C12EB616-707C-4C77-B7A6-FD60B5BEF761}" type="pres">
      <dgm:prSet presAssocID="{AE17A5B2-B444-4187-9A13-351CFB474DD4}" presName="node" presStyleLbl="node1" presStyleIdx="1" presStyleCnt="3">
        <dgm:presLayoutVars>
          <dgm:bulletEnabled val="1"/>
        </dgm:presLayoutVars>
      </dgm:prSet>
      <dgm:spPr>
        <a:prstGeom prst="ellipse">
          <a:avLst/>
        </a:prstGeom>
      </dgm:spPr>
      <dgm:t>
        <a:bodyPr/>
        <a:lstStyle/>
        <a:p>
          <a:endParaRPr lang="en-US"/>
        </a:p>
      </dgm:t>
    </dgm:pt>
    <dgm:pt modelId="{0F999B11-75F3-4166-90C2-31674FB58C1D}" type="pres">
      <dgm:prSet presAssocID="{E20084B7-5060-4620-86C0-C1F6FA182264}" presName="sibTrans" presStyleLbl="sibTrans2D1" presStyleIdx="1" presStyleCnt="3"/>
      <dgm:spPr/>
      <dgm:t>
        <a:bodyPr/>
        <a:lstStyle/>
        <a:p>
          <a:endParaRPr lang="en-US"/>
        </a:p>
      </dgm:t>
    </dgm:pt>
    <dgm:pt modelId="{8E67F184-EFB0-4148-B1F5-0ACFA604B895}" type="pres">
      <dgm:prSet presAssocID="{E20084B7-5060-4620-86C0-C1F6FA182264}" presName="connectorText" presStyleLbl="sibTrans2D1" presStyleIdx="1" presStyleCnt="3"/>
      <dgm:spPr/>
      <dgm:t>
        <a:bodyPr/>
        <a:lstStyle/>
        <a:p>
          <a:endParaRPr lang="en-US"/>
        </a:p>
      </dgm:t>
    </dgm:pt>
    <dgm:pt modelId="{720E1593-D876-4546-847C-38AA83871518}" type="pres">
      <dgm:prSet presAssocID="{D878027D-53A6-4C44-9F9B-C6B84B7A5631}" presName="node" presStyleLbl="node1" presStyleIdx="2" presStyleCnt="3">
        <dgm:presLayoutVars>
          <dgm:bulletEnabled val="1"/>
        </dgm:presLayoutVars>
      </dgm:prSet>
      <dgm:spPr>
        <a:prstGeom prst="ellipse">
          <a:avLst/>
        </a:prstGeom>
      </dgm:spPr>
      <dgm:t>
        <a:bodyPr/>
        <a:lstStyle/>
        <a:p>
          <a:endParaRPr lang="en-US"/>
        </a:p>
      </dgm:t>
    </dgm:pt>
    <dgm:pt modelId="{CA72EE1C-57C2-42A6-AFBD-9B1063717954}" type="pres">
      <dgm:prSet presAssocID="{E15BF95D-65D3-4DEA-B600-DE3F21728DE0}" presName="sibTrans" presStyleLbl="sibTrans2D1" presStyleIdx="2" presStyleCnt="3"/>
      <dgm:spPr/>
      <dgm:t>
        <a:bodyPr/>
        <a:lstStyle/>
        <a:p>
          <a:endParaRPr lang="en-US"/>
        </a:p>
      </dgm:t>
    </dgm:pt>
    <dgm:pt modelId="{9BB339C9-C19F-46BE-B099-02F811C82AEA}" type="pres">
      <dgm:prSet presAssocID="{E15BF95D-65D3-4DEA-B600-DE3F21728DE0}" presName="connectorText" presStyleLbl="sibTrans2D1" presStyleIdx="2" presStyleCnt="3"/>
      <dgm:spPr/>
      <dgm:t>
        <a:bodyPr/>
        <a:lstStyle/>
        <a:p>
          <a:endParaRPr lang="en-US"/>
        </a:p>
      </dgm:t>
    </dgm:pt>
  </dgm:ptLst>
  <dgm:cxnLst>
    <dgm:cxn modelId="{7D3EE1CF-759A-4840-9F31-5842CF6386AE}" type="presOf" srcId="{9D3390A3-64FF-4C92-83DD-A72872A950B1}" destId="{DF0B0F0A-68E6-4CB7-AC04-DA2D44B0BCCE}" srcOrd="0" destOrd="0" presId="urn:microsoft.com/office/officeart/2005/8/layout/cycle7"/>
    <dgm:cxn modelId="{8CC41A5C-4FD2-401A-82F3-31A1544DE3C3}" type="presOf" srcId="{E15BF95D-65D3-4DEA-B600-DE3F21728DE0}" destId="{9BB339C9-C19F-46BE-B099-02F811C82AEA}" srcOrd="1" destOrd="0" presId="urn:microsoft.com/office/officeart/2005/8/layout/cycle7"/>
    <dgm:cxn modelId="{DA61CDF9-E1BF-41CE-96E1-30E21455550B}" srcId="{9D3390A3-64FF-4C92-83DD-A72872A950B1}" destId="{D878027D-53A6-4C44-9F9B-C6B84B7A5631}" srcOrd="2" destOrd="0" parTransId="{C43870DA-BA19-42BE-9F0D-AC3FF30BC5A4}" sibTransId="{E15BF95D-65D3-4DEA-B600-DE3F21728DE0}"/>
    <dgm:cxn modelId="{ACD3BCEC-6E6F-4A84-A8D0-BE28FEFA7007}" type="presOf" srcId="{D878027D-53A6-4C44-9F9B-C6B84B7A5631}" destId="{720E1593-D876-4546-847C-38AA83871518}" srcOrd="0" destOrd="0" presId="urn:microsoft.com/office/officeart/2005/8/layout/cycle7"/>
    <dgm:cxn modelId="{A1ABAF3C-ACCE-467F-92E1-65A3F9DAF3CA}" type="presOf" srcId="{E20084B7-5060-4620-86C0-C1F6FA182264}" destId="{0F999B11-75F3-4166-90C2-31674FB58C1D}" srcOrd="0" destOrd="0" presId="urn:microsoft.com/office/officeart/2005/8/layout/cycle7"/>
    <dgm:cxn modelId="{4FB16414-CD3D-472B-9B47-C7BA76AFEB03}" type="presOf" srcId="{E15BF95D-65D3-4DEA-B600-DE3F21728DE0}" destId="{CA72EE1C-57C2-42A6-AFBD-9B1063717954}" srcOrd="0" destOrd="0" presId="urn:microsoft.com/office/officeart/2005/8/layout/cycle7"/>
    <dgm:cxn modelId="{BC44B2E8-6933-4473-A86D-F9A0373474F5}" type="presOf" srcId="{AAD24F8A-5713-44EA-B5FA-DE36BA074983}" destId="{4D1810CE-8499-4A64-B80B-C1752027BC06}" srcOrd="1" destOrd="0" presId="urn:microsoft.com/office/officeart/2005/8/layout/cycle7"/>
    <dgm:cxn modelId="{D5591701-E8BD-43FA-9D15-8D348D8D5398}" srcId="{9D3390A3-64FF-4C92-83DD-A72872A950B1}" destId="{AE17A5B2-B444-4187-9A13-351CFB474DD4}" srcOrd="1" destOrd="0" parTransId="{C58CC65C-6282-481D-9971-D086F2DEC319}" sibTransId="{E20084B7-5060-4620-86C0-C1F6FA182264}"/>
    <dgm:cxn modelId="{B9BD0A8F-1F49-44A1-9B5A-57E4AE9460FB}" type="presOf" srcId="{E20084B7-5060-4620-86C0-C1F6FA182264}" destId="{8E67F184-EFB0-4148-B1F5-0ACFA604B895}" srcOrd="1" destOrd="0" presId="urn:microsoft.com/office/officeart/2005/8/layout/cycle7"/>
    <dgm:cxn modelId="{164B29AF-EF99-4C2F-9BC9-B10B25C48D11}" type="presOf" srcId="{39634C96-B152-4EA9-9304-C9B9A2E085EE}" destId="{6D6523F0-9480-4F78-8FCA-6790553C9753}" srcOrd="0" destOrd="0" presId="urn:microsoft.com/office/officeart/2005/8/layout/cycle7"/>
    <dgm:cxn modelId="{FDCAD123-0FC1-4714-9F34-A39F09AE0A4D}" srcId="{9D3390A3-64FF-4C92-83DD-A72872A950B1}" destId="{39634C96-B152-4EA9-9304-C9B9A2E085EE}" srcOrd="0" destOrd="0" parTransId="{A3E7413A-67C0-4EE9-9DF0-E8969F165A9B}" sibTransId="{AAD24F8A-5713-44EA-B5FA-DE36BA074983}"/>
    <dgm:cxn modelId="{A7BED1E4-6B0C-492F-B3B3-87498217A3B7}" type="presOf" srcId="{AE17A5B2-B444-4187-9A13-351CFB474DD4}" destId="{C12EB616-707C-4C77-B7A6-FD60B5BEF761}" srcOrd="0" destOrd="0" presId="urn:microsoft.com/office/officeart/2005/8/layout/cycle7"/>
    <dgm:cxn modelId="{A3910113-F88B-4A99-BC7C-E734CE14578F}" type="presOf" srcId="{AAD24F8A-5713-44EA-B5FA-DE36BA074983}" destId="{B14F0948-7A67-43E5-B0DF-0DD9884E7CFD}" srcOrd="0" destOrd="0" presId="urn:microsoft.com/office/officeart/2005/8/layout/cycle7"/>
    <dgm:cxn modelId="{9324E212-1001-4059-85CE-69AA200B94D5}" type="presParOf" srcId="{DF0B0F0A-68E6-4CB7-AC04-DA2D44B0BCCE}" destId="{6D6523F0-9480-4F78-8FCA-6790553C9753}" srcOrd="0" destOrd="0" presId="urn:microsoft.com/office/officeart/2005/8/layout/cycle7"/>
    <dgm:cxn modelId="{F7B52C82-786F-43DF-A3C1-31D774448144}" type="presParOf" srcId="{DF0B0F0A-68E6-4CB7-AC04-DA2D44B0BCCE}" destId="{B14F0948-7A67-43E5-B0DF-0DD9884E7CFD}" srcOrd="1" destOrd="0" presId="urn:microsoft.com/office/officeart/2005/8/layout/cycle7"/>
    <dgm:cxn modelId="{2F2C96AF-DEDD-4F99-8EC1-8F3F64670108}" type="presParOf" srcId="{B14F0948-7A67-43E5-B0DF-0DD9884E7CFD}" destId="{4D1810CE-8499-4A64-B80B-C1752027BC06}" srcOrd="0" destOrd="0" presId="urn:microsoft.com/office/officeart/2005/8/layout/cycle7"/>
    <dgm:cxn modelId="{F3E0C32F-94D0-4CCA-9025-4594775A6148}" type="presParOf" srcId="{DF0B0F0A-68E6-4CB7-AC04-DA2D44B0BCCE}" destId="{C12EB616-707C-4C77-B7A6-FD60B5BEF761}" srcOrd="2" destOrd="0" presId="urn:microsoft.com/office/officeart/2005/8/layout/cycle7"/>
    <dgm:cxn modelId="{F7C75738-B739-47DA-8F24-C09FF69C6021}" type="presParOf" srcId="{DF0B0F0A-68E6-4CB7-AC04-DA2D44B0BCCE}" destId="{0F999B11-75F3-4166-90C2-31674FB58C1D}" srcOrd="3" destOrd="0" presId="urn:microsoft.com/office/officeart/2005/8/layout/cycle7"/>
    <dgm:cxn modelId="{79EB3766-2000-4A3C-9885-A324D601645C}" type="presParOf" srcId="{0F999B11-75F3-4166-90C2-31674FB58C1D}" destId="{8E67F184-EFB0-4148-B1F5-0ACFA604B895}" srcOrd="0" destOrd="0" presId="urn:microsoft.com/office/officeart/2005/8/layout/cycle7"/>
    <dgm:cxn modelId="{51EE501B-8009-47A7-999B-D7C2AD3C2686}" type="presParOf" srcId="{DF0B0F0A-68E6-4CB7-AC04-DA2D44B0BCCE}" destId="{720E1593-D876-4546-847C-38AA83871518}" srcOrd="4" destOrd="0" presId="urn:microsoft.com/office/officeart/2005/8/layout/cycle7"/>
    <dgm:cxn modelId="{BCDF30B5-EFC7-42D9-89D6-1D18BC82285C}" type="presParOf" srcId="{DF0B0F0A-68E6-4CB7-AC04-DA2D44B0BCCE}" destId="{CA72EE1C-57C2-42A6-AFBD-9B1063717954}" srcOrd="5" destOrd="0" presId="urn:microsoft.com/office/officeart/2005/8/layout/cycle7"/>
    <dgm:cxn modelId="{984F768E-6F47-4C28-8B66-3C4269855829}" type="presParOf" srcId="{CA72EE1C-57C2-42A6-AFBD-9B1063717954}" destId="{9BB339C9-C19F-46BE-B099-02F811C82AEA}"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3390A3-64FF-4C92-83DD-A72872A950B1}" type="doc">
      <dgm:prSet loTypeId="urn:microsoft.com/office/officeart/2005/8/layout/cycle7" loCatId="cycle" qsTypeId="urn:microsoft.com/office/officeart/2005/8/quickstyle/simple4" qsCatId="simple" csTypeId="urn:microsoft.com/office/officeart/2005/8/colors/accent1_2" csCatId="accent1" phldr="1"/>
      <dgm:spPr/>
      <dgm:t>
        <a:bodyPr/>
        <a:lstStyle/>
        <a:p>
          <a:endParaRPr lang="en-US"/>
        </a:p>
      </dgm:t>
    </dgm:pt>
    <dgm:pt modelId="{AE17A5B2-B444-4187-9A13-351CFB474DD4}">
      <dgm:prSet phldrT="[Text]"/>
      <dgm:spPr/>
      <dgm:t>
        <a:bodyPr/>
        <a:lstStyle/>
        <a:p>
          <a:r>
            <a:rPr lang="en-US" dirty="0" smtClean="0"/>
            <a:t>Consistency</a:t>
          </a:r>
          <a:endParaRPr lang="en-US" dirty="0"/>
        </a:p>
      </dgm:t>
    </dgm:pt>
    <dgm:pt modelId="{C58CC65C-6282-481D-9971-D086F2DEC319}" type="parTrans" cxnId="{D5591701-E8BD-43FA-9D15-8D348D8D5398}">
      <dgm:prSet/>
      <dgm:spPr/>
      <dgm:t>
        <a:bodyPr/>
        <a:lstStyle/>
        <a:p>
          <a:endParaRPr lang="en-US"/>
        </a:p>
      </dgm:t>
    </dgm:pt>
    <dgm:pt modelId="{E20084B7-5060-4620-86C0-C1F6FA182264}" type="sibTrans" cxnId="{D5591701-E8BD-43FA-9D15-8D348D8D5398}">
      <dgm:prSet/>
      <dgm:spPr/>
      <dgm:t>
        <a:bodyPr/>
        <a:lstStyle/>
        <a:p>
          <a:endParaRPr lang="en-US"/>
        </a:p>
      </dgm:t>
    </dgm:pt>
    <dgm:pt modelId="{D878027D-53A6-4C44-9F9B-C6B84B7A5631}">
      <dgm:prSet phldrT="[Text]"/>
      <dgm:spPr/>
      <dgm:t>
        <a:bodyPr/>
        <a:lstStyle/>
        <a:p>
          <a:r>
            <a:rPr lang="en-US" dirty="0" smtClean="0"/>
            <a:t>Availability</a:t>
          </a:r>
          <a:endParaRPr lang="en-US" dirty="0"/>
        </a:p>
      </dgm:t>
    </dgm:pt>
    <dgm:pt modelId="{C43870DA-BA19-42BE-9F0D-AC3FF30BC5A4}" type="parTrans" cxnId="{DA61CDF9-E1BF-41CE-96E1-30E21455550B}">
      <dgm:prSet/>
      <dgm:spPr/>
      <dgm:t>
        <a:bodyPr/>
        <a:lstStyle/>
        <a:p>
          <a:endParaRPr lang="en-US"/>
        </a:p>
      </dgm:t>
    </dgm:pt>
    <dgm:pt modelId="{E15BF95D-65D3-4DEA-B600-DE3F21728DE0}" type="sibTrans" cxnId="{DA61CDF9-E1BF-41CE-96E1-30E21455550B}">
      <dgm:prSet/>
      <dgm:spPr/>
      <dgm:t>
        <a:bodyPr/>
        <a:lstStyle/>
        <a:p>
          <a:endParaRPr lang="en-US"/>
        </a:p>
      </dgm:t>
    </dgm:pt>
    <dgm:pt modelId="{39634C96-B152-4EA9-9304-C9B9A2E085EE}">
      <dgm:prSet phldrT="[Text]"/>
      <dgm:spPr/>
      <dgm:t>
        <a:bodyPr/>
        <a:lstStyle/>
        <a:p>
          <a:r>
            <a:rPr lang="en-US" dirty="0" smtClean="0"/>
            <a:t>Partition Tolerance</a:t>
          </a:r>
          <a:endParaRPr lang="en-US" dirty="0"/>
        </a:p>
      </dgm:t>
    </dgm:pt>
    <dgm:pt modelId="{A3E7413A-67C0-4EE9-9DF0-E8969F165A9B}" type="parTrans" cxnId="{FDCAD123-0FC1-4714-9F34-A39F09AE0A4D}">
      <dgm:prSet/>
      <dgm:spPr/>
      <dgm:t>
        <a:bodyPr/>
        <a:lstStyle/>
        <a:p>
          <a:endParaRPr lang="en-US"/>
        </a:p>
      </dgm:t>
    </dgm:pt>
    <dgm:pt modelId="{AAD24F8A-5713-44EA-B5FA-DE36BA074983}" type="sibTrans" cxnId="{FDCAD123-0FC1-4714-9F34-A39F09AE0A4D}">
      <dgm:prSet/>
      <dgm:spPr/>
      <dgm:t>
        <a:bodyPr/>
        <a:lstStyle/>
        <a:p>
          <a:endParaRPr lang="en-US"/>
        </a:p>
      </dgm:t>
    </dgm:pt>
    <dgm:pt modelId="{DF0B0F0A-68E6-4CB7-AC04-DA2D44B0BCCE}" type="pres">
      <dgm:prSet presAssocID="{9D3390A3-64FF-4C92-83DD-A72872A950B1}" presName="Name0" presStyleCnt="0">
        <dgm:presLayoutVars>
          <dgm:dir/>
          <dgm:resizeHandles val="exact"/>
        </dgm:presLayoutVars>
      </dgm:prSet>
      <dgm:spPr/>
      <dgm:t>
        <a:bodyPr/>
        <a:lstStyle/>
        <a:p>
          <a:endParaRPr lang="en-US"/>
        </a:p>
      </dgm:t>
    </dgm:pt>
    <dgm:pt modelId="{6D6523F0-9480-4F78-8FCA-6790553C9753}" type="pres">
      <dgm:prSet presAssocID="{39634C96-B152-4EA9-9304-C9B9A2E085EE}" presName="node" presStyleLbl="node1" presStyleIdx="0" presStyleCnt="3">
        <dgm:presLayoutVars>
          <dgm:bulletEnabled val="1"/>
        </dgm:presLayoutVars>
      </dgm:prSet>
      <dgm:spPr>
        <a:prstGeom prst="ellipse">
          <a:avLst/>
        </a:prstGeom>
      </dgm:spPr>
      <dgm:t>
        <a:bodyPr/>
        <a:lstStyle/>
        <a:p>
          <a:endParaRPr lang="en-US"/>
        </a:p>
      </dgm:t>
    </dgm:pt>
    <dgm:pt modelId="{B14F0948-7A67-43E5-B0DF-0DD9884E7CFD}" type="pres">
      <dgm:prSet presAssocID="{AAD24F8A-5713-44EA-B5FA-DE36BA074983}" presName="sibTrans" presStyleLbl="sibTrans2D1" presStyleIdx="0" presStyleCnt="3"/>
      <dgm:spPr/>
      <dgm:t>
        <a:bodyPr/>
        <a:lstStyle/>
        <a:p>
          <a:endParaRPr lang="en-US"/>
        </a:p>
      </dgm:t>
    </dgm:pt>
    <dgm:pt modelId="{4D1810CE-8499-4A64-B80B-C1752027BC06}" type="pres">
      <dgm:prSet presAssocID="{AAD24F8A-5713-44EA-B5FA-DE36BA074983}" presName="connectorText" presStyleLbl="sibTrans2D1" presStyleIdx="0" presStyleCnt="3"/>
      <dgm:spPr/>
      <dgm:t>
        <a:bodyPr/>
        <a:lstStyle/>
        <a:p>
          <a:endParaRPr lang="en-US"/>
        </a:p>
      </dgm:t>
    </dgm:pt>
    <dgm:pt modelId="{C12EB616-707C-4C77-B7A6-FD60B5BEF761}" type="pres">
      <dgm:prSet presAssocID="{AE17A5B2-B444-4187-9A13-351CFB474DD4}" presName="node" presStyleLbl="node1" presStyleIdx="1" presStyleCnt="3">
        <dgm:presLayoutVars>
          <dgm:bulletEnabled val="1"/>
        </dgm:presLayoutVars>
      </dgm:prSet>
      <dgm:spPr>
        <a:prstGeom prst="ellipse">
          <a:avLst/>
        </a:prstGeom>
      </dgm:spPr>
      <dgm:t>
        <a:bodyPr/>
        <a:lstStyle/>
        <a:p>
          <a:endParaRPr lang="en-US"/>
        </a:p>
      </dgm:t>
    </dgm:pt>
    <dgm:pt modelId="{0F999B11-75F3-4166-90C2-31674FB58C1D}" type="pres">
      <dgm:prSet presAssocID="{E20084B7-5060-4620-86C0-C1F6FA182264}" presName="sibTrans" presStyleLbl="sibTrans2D1" presStyleIdx="1" presStyleCnt="3"/>
      <dgm:spPr/>
      <dgm:t>
        <a:bodyPr/>
        <a:lstStyle/>
        <a:p>
          <a:endParaRPr lang="en-US"/>
        </a:p>
      </dgm:t>
    </dgm:pt>
    <dgm:pt modelId="{8E67F184-EFB0-4148-B1F5-0ACFA604B895}" type="pres">
      <dgm:prSet presAssocID="{E20084B7-5060-4620-86C0-C1F6FA182264}" presName="connectorText" presStyleLbl="sibTrans2D1" presStyleIdx="1" presStyleCnt="3"/>
      <dgm:spPr/>
      <dgm:t>
        <a:bodyPr/>
        <a:lstStyle/>
        <a:p>
          <a:endParaRPr lang="en-US"/>
        </a:p>
      </dgm:t>
    </dgm:pt>
    <dgm:pt modelId="{720E1593-D876-4546-847C-38AA83871518}" type="pres">
      <dgm:prSet presAssocID="{D878027D-53A6-4C44-9F9B-C6B84B7A5631}" presName="node" presStyleLbl="node1" presStyleIdx="2" presStyleCnt="3">
        <dgm:presLayoutVars>
          <dgm:bulletEnabled val="1"/>
        </dgm:presLayoutVars>
      </dgm:prSet>
      <dgm:spPr>
        <a:prstGeom prst="ellipse">
          <a:avLst/>
        </a:prstGeom>
      </dgm:spPr>
      <dgm:t>
        <a:bodyPr/>
        <a:lstStyle/>
        <a:p>
          <a:endParaRPr lang="en-US"/>
        </a:p>
      </dgm:t>
    </dgm:pt>
    <dgm:pt modelId="{CA72EE1C-57C2-42A6-AFBD-9B1063717954}" type="pres">
      <dgm:prSet presAssocID="{E15BF95D-65D3-4DEA-B600-DE3F21728DE0}" presName="sibTrans" presStyleLbl="sibTrans2D1" presStyleIdx="2" presStyleCnt="3"/>
      <dgm:spPr/>
      <dgm:t>
        <a:bodyPr/>
        <a:lstStyle/>
        <a:p>
          <a:endParaRPr lang="en-US"/>
        </a:p>
      </dgm:t>
    </dgm:pt>
    <dgm:pt modelId="{9BB339C9-C19F-46BE-B099-02F811C82AEA}" type="pres">
      <dgm:prSet presAssocID="{E15BF95D-65D3-4DEA-B600-DE3F21728DE0}" presName="connectorText" presStyleLbl="sibTrans2D1" presStyleIdx="2" presStyleCnt="3"/>
      <dgm:spPr/>
      <dgm:t>
        <a:bodyPr/>
        <a:lstStyle/>
        <a:p>
          <a:endParaRPr lang="en-US"/>
        </a:p>
      </dgm:t>
    </dgm:pt>
  </dgm:ptLst>
  <dgm:cxnLst>
    <dgm:cxn modelId="{4FC5E69C-6890-4277-A58D-9F4F09679A25}" type="presOf" srcId="{E15BF95D-65D3-4DEA-B600-DE3F21728DE0}" destId="{9BB339C9-C19F-46BE-B099-02F811C82AEA}" srcOrd="1" destOrd="0" presId="urn:microsoft.com/office/officeart/2005/8/layout/cycle7"/>
    <dgm:cxn modelId="{D639A674-D7D9-4886-A6E6-1CC14FB4F1C2}" type="presOf" srcId="{39634C96-B152-4EA9-9304-C9B9A2E085EE}" destId="{6D6523F0-9480-4F78-8FCA-6790553C9753}" srcOrd="0" destOrd="0" presId="urn:microsoft.com/office/officeart/2005/8/layout/cycle7"/>
    <dgm:cxn modelId="{DDC8E383-6603-4C69-B5B3-81AF0C22F2AF}" type="presOf" srcId="{E15BF95D-65D3-4DEA-B600-DE3F21728DE0}" destId="{CA72EE1C-57C2-42A6-AFBD-9B1063717954}" srcOrd="0" destOrd="0" presId="urn:microsoft.com/office/officeart/2005/8/layout/cycle7"/>
    <dgm:cxn modelId="{BF7C8C32-9863-4BA9-8D42-1D4A72397E61}" type="presOf" srcId="{AE17A5B2-B444-4187-9A13-351CFB474DD4}" destId="{C12EB616-707C-4C77-B7A6-FD60B5BEF761}" srcOrd="0" destOrd="0" presId="urn:microsoft.com/office/officeart/2005/8/layout/cycle7"/>
    <dgm:cxn modelId="{DA61CDF9-E1BF-41CE-96E1-30E21455550B}" srcId="{9D3390A3-64FF-4C92-83DD-A72872A950B1}" destId="{D878027D-53A6-4C44-9F9B-C6B84B7A5631}" srcOrd="2" destOrd="0" parTransId="{C43870DA-BA19-42BE-9F0D-AC3FF30BC5A4}" sibTransId="{E15BF95D-65D3-4DEA-B600-DE3F21728DE0}"/>
    <dgm:cxn modelId="{72A0B554-B7B2-4FBA-A4B5-90294122AAC9}" type="presOf" srcId="{AAD24F8A-5713-44EA-B5FA-DE36BA074983}" destId="{4D1810CE-8499-4A64-B80B-C1752027BC06}" srcOrd="1" destOrd="0" presId="urn:microsoft.com/office/officeart/2005/8/layout/cycle7"/>
    <dgm:cxn modelId="{0F19A128-3CC9-40DD-8AF3-1E18A05E4776}" type="presOf" srcId="{9D3390A3-64FF-4C92-83DD-A72872A950B1}" destId="{DF0B0F0A-68E6-4CB7-AC04-DA2D44B0BCCE}" srcOrd="0" destOrd="0" presId="urn:microsoft.com/office/officeart/2005/8/layout/cycle7"/>
    <dgm:cxn modelId="{7B76E117-6B1A-43BF-8D17-11812B9BA2AE}" type="presOf" srcId="{D878027D-53A6-4C44-9F9B-C6B84B7A5631}" destId="{720E1593-D876-4546-847C-38AA83871518}" srcOrd="0" destOrd="0" presId="urn:microsoft.com/office/officeart/2005/8/layout/cycle7"/>
    <dgm:cxn modelId="{D21F91AE-8CBC-43A0-BF48-0AF1C13E4420}" type="presOf" srcId="{E20084B7-5060-4620-86C0-C1F6FA182264}" destId="{8E67F184-EFB0-4148-B1F5-0ACFA604B895}" srcOrd="1" destOrd="0" presId="urn:microsoft.com/office/officeart/2005/8/layout/cycle7"/>
    <dgm:cxn modelId="{D5591701-E8BD-43FA-9D15-8D348D8D5398}" srcId="{9D3390A3-64FF-4C92-83DD-A72872A950B1}" destId="{AE17A5B2-B444-4187-9A13-351CFB474DD4}" srcOrd="1" destOrd="0" parTransId="{C58CC65C-6282-481D-9971-D086F2DEC319}" sibTransId="{E20084B7-5060-4620-86C0-C1F6FA182264}"/>
    <dgm:cxn modelId="{3BE0ABF5-BB54-44A9-9021-3C7F0BC5DFA8}" type="presOf" srcId="{AAD24F8A-5713-44EA-B5FA-DE36BA074983}" destId="{B14F0948-7A67-43E5-B0DF-0DD9884E7CFD}" srcOrd="0" destOrd="0" presId="urn:microsoft.com/office/officeart/2005/8/layout/cycle7"/>
    <dgm:cxn modelId="{FDCAD123-0FC1-4714-9F34-A39F09AE0A4D}" srcId="{9D3390A3-64FF-4C92-83DD-A72872A950B1}" destId="{39634C96-B152-4EA9-9304-C9B9A2E085EE}" srcOrd="0" destOrd="0" parTransId="{A3E7413A-67C0-4EE9-9DF0-E8969F165A9B}" sibTransId="{AAD24F8A-5713-44EA-B5FA-DE36BA074983}"/>
    <dgm:cxn modelId="{D2464C8D-C026-432A-B6ED-BD51F9CBCC4C}" type="presOf" srcId="{E20084B7-5060-4620-86C0-C1F6FA182264}" destId="{0F999B11-75F3-4166-90C2-31674FB58C1D}" srcOrd="0" destOrd="0" presId="urn:microsoft.com/office/officeart/2005/8/layout/cycle7"/>
    <dgm:cxn modelId="{8103B5E2-6085-4709-A047-7A24D530F3E1}" type="presParOf" srcId="{DF0B0F0A-68E6-4CB7-AC04-DA2D44B0BCCE}" destId="{6D6523F0-9480-4F78-8FCA-6790553C9753}" srcOrd="0" destOrd="0" presId="urn:microsoft.com/office/officeart/2005/8/layout/cycle7"/>
    <dgm:cxn modelId="{E9D29034-CBEE-4BBC-AEF8-76ECBB426EEE}" type="presParOf" srcId="{DF0B0F0A-68E6-4CB7-AC04-DA2D44B0BCCE}" destId="{B14F0948-7A67-43E5-B0DF-0DD9884E7CFD}" srcOrd="1" destOrd="0" presId="urn:microsoft.com/office/officeart/2005/8/layout/cycle7"/>
    <dgm:cxn modelId="{4801E112-078F-4365-BB40-50FBA220FC49}" type="presParOf" srcId="{B14F0948-7A67-43E5-B0DF-0DD9884E7CFD}" destId="{4D1810CE-8499-4A64-B80B-C1752027BC06}" srcOrd="0" destOrd="0" presId="urn:microsoft.com/office/officeart/2005/8/layout/cycle7"/>
    <dgm:cxn modelId="{F75D649F-993B-4672-9800-06788D0C7393}" type="presParOf" srcId="{DF0B0F0A-68E6-4CB7-AC04-DA2D44B0BCCE}" destId="{C12EB616-707C-4C77-B7A6-FD60B5BEF761}" srcOrd="2" destOrd="0" presId="urn:microsoft.com/office/officeart/2005/8/layout/cycle7"/>
    <dgm:cxn modelId="{7860D8A8-D597-4553-B302-703D48AFE623}" type="presParOf" srcId="{DF0B0F0A-68E6-4CB7-AC04-DA2D44B0BCCE}" destId="{0F999B11-75F3-4166-90C2-31674FB58C1D}" srcOrd="3" destOrd="0" presId="urn:microsoft.com/office/officeart/2005/8/layout/cycle7"/>
    <dgm:cxn modelId="{0360CAA2-28BE-4682-A156-10E34288CB51}" type="presParOf" srcId="{0F999B11-75F3-4166-90C2-31674FB58C1D}" destId="{8E67F184-EFB0-4148-B1F5-0ACFA604B895}" srcOrd="0" destOrd="0" presId="urn:microsoft.com/office/officeart/2005/8/layout/cycle7"/>
    <dgm:cxn modelId="{2067F051-177F-48A3-A020-D23DA85D5940}" type="presParOf" srcId="{DF0B0F0A-68E6-4CB7-AC04-DA2D44B0BCCE}" destId="{720E1593-D876-4546-847C-38AA83871518}" srcOrd="4" destOrd="0" presId="urn:microsoft.com/office/officeart/2005/8/layout/cycle7"/>
    <dgm:cxn modelId="{1364B129-D13F-4388-95B2-5AD87EFFD863}" type="presParOf" srcId="{DF0B0F0A-68E6-4CB7-AC04-DA2D44B0BCCE}" destId="{CA72EE1C-57C2-42A6-AFBD-9B1063717954}" srcOrd="5" destOrd="0" presId="urn:microsoft.com/office/officeart/2005/8/layout/cycle7"/>
    <dgm:cxn modelId="{4AEEB0F4-ECCB-43B1-B357-18EA0F4309C0}" type="presParOf" srcId="{CA72EE1C-57C2-42A6-AFBD-9B1063717954}" destId="{9BB339C9-C19F-46BE-B099-02F811C82AEA}"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Master</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pPr/>
      <dgm:t>
        <a:bodyPr/>
        <a:lstStyle/>
        <a:p>
          <a:pPr algn="ctr"/>
          <a:r>
            <a:rPr lang="en-US" dirty="0" smtClean="0"/>
            <a:t>Slave</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pPr/>
      <dgm:t>
        <a:bodyPr/>
        <a:lstStyle/>
        <a:p>
          <a:pPr algn="ctr"/>
          <a:r>
            <a:rPr lang="en-US" dirty="0" smtClean="0"/>
            <a:t>Slave</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Slave</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523F99A3-57D0-AE4B-9187-1726CDCD537B}" type="presOf" srcId="{DCA3A95B-AB12-7E42-A32D-F6FA2C324D42}" destId="{1D37458B-8F3D-3842-851B-50A27A61F222}" srcOrd="0" destOrd="0" presId="urn:microsoft.com/office/officeart/2008/layout/RadialCluster"/>
    <dgm:cxn modelId="{563E6721-4498-1D4E-9036-D8FC8192F370}" type="presOf" srcId="{F808A7DB-551F-EF44-BCF7-2FE40B1C7A37}" destId="{528DA71B-EADA-644F-88DE-94FF786542B0}" srcOrd="0" destOrd="0" presId="urn:microsoft.com/office/officeart/2008/layout/RadialCluster"/>
    <dgm:cxn modelId="{7CA857C9-571A-E94C-853F-D276FE89CA64}" type="presOf" srcId="{97E78916-2F01-6B41-8938-70A130B4A9C9}" destId="{690463B0-3785-F342-9661-29EC91FDDDD2}" srcOrd="0" destOrd="0" presId="urn:microsoft.com/office/officeart/2008/layout/RadialCluster"/>
    <dgm:cxn modelId="{0FDBAEB2-F05D-4A4B-AC4E-239967755439}" type="presOf" srcId="{1FA1E489-65B5-0A4D-AA3F-C6049654427F}" destId="{C30766BF-A470-B048-82DF-59DAC0BE9713}"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91CB6B1C-8ADD-0A49-A974-9106C6080D22}" srcId="{FE6B8C8E-A924-7441-B7E5-6EEEC97BACCB}" destId="{F808A7DB-551F-EF44-BCF7-2FE40B1C7A37}" srcOrd="0" destOrd="0" parTransId="{81B54D65-8987-C84C-9427-9063C3FFE505}" sibTransId="{B9FFBB38-A333-6840-8FFB-40FCD174503D}"/>
    <dgm:cxn modelId="{585B5230-8096-5B40-8262-31F626722A4E}" type="presOf" srcId="{FE6B8C8E-A924-7441-B7E5-6EEEC97BACCB}" destId="{563CDE74-A463-B44D-99D4-7D17D9FC8759}" srcOrd="0" destOrd="0" presId="urn:microsoft.com/office/officeart/2008/layout/RadialCluster"/>
    <dgm:cxn modelId="{9482D4B0-B7F9-6C4E-BB87-4202E59E358F}" type="presOf" srcId="{70979616-8E25-A445-A6ED-7BE24F234AE5}" destId="{4178A0C0-8CFF-4A4B-8462-3FA4939F1089}"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2876F841-2C8A-B448-9371-03E87B089652}" srcId="{F808A7DB-551F-EF44-BCF7-2FE40B1C7A37}" destId="{1FC3400E-1B5B-6A4A-92E1-09E2903FB7FD}" srcOrd="1" destOrd="0" parTransId="{047C7C3A-77F3-5A4E-BBF2-4D57184D5956}" sibTransId="{0655E628-7D86-6449-86BA-92547762EFF7}"/>
    <dgm:cxn modelId="{7DE94B6D-D25D-0D4F-B82A-9A6391C7B3F8}" type="presOf" srcId="{1FC3400E-1B5B-6A4A-92E1-09E2903FB7FD}" destId="{465DF973-0A96-9146-BC21-3D9F50977FF4}" srcOrd="0" destOrd="0" presId="urn:microsoft.com/office/officeart/2008/layout/RadialCluster"/>
    <dgm:cxn modelId="{C9E9B7AD-6914-384B-9E9A-0DF0D33406F2}" type="presOf" srcId="{047C7C3A-77F3-5A4E-BBF2-4D57184D5956}" destId="{99CD8AD3-6476-5342-96C3-57BE87931A80}" srcOrd="0" destOrd="0" presId="urn:microsoft.com/office/officeart/2008/layout/RadialCluster"/>
    <dgm:cxn modelId="{CB1A2452-CBD2-524F-AD92-97895F05AD12}" type="presParOf" srcId="{563CDE74-A463-B44D-99D4-7D17D9FC8759}" destId="{5FABBDEC-FECC-7544-8228-AA83B687D30B}" srcOrd="0" destOrd="0" presId="urn:microsoft.com/office/officeart/2008/layout/RadialCluster"/>
    <dgm:cxn modelId="{87EA9ABC-1F9C-874D-A748-852E2149B750}" type="presParOf" srcId="{5FABBDEC-FECC-7544-8228-AA83B687D30B}" destId="{528DA71B-EADA-644F-88DE-94FF786542B0}" srcOrd="0" destOrd="0" presId="urn:microsoft.com/office/officeart/2008/layout/RadialCluster"/>
    <dgm:cxn modelId="{6CF58BA8-295A-244B-BC29-22F53A9F10D8}" type="presParOf" srcId="{5FABBDEC-FECC-7544-8228-AA83B687D30B}" destId="{690463B0-3785-F342-9661-29EC91FDDDD2}" srcOrd="1" destOrd="0" presId="urn:microsoft.com/office/officeart/2008/layout/RadialCluster"/>
    <dgm:cxn modelId="{E8301ABA-6F5D-404A-B763-6B1A6ED24CD2}" type="presParOf" srcId="{5FABBDEC-FECC-7544-8228-AA83B687D30B}" destId="{C30766BF-A470-B048-82DF-59DAC0BE9713}" srcOrd="2" destOrd="0" presId="urn:microsoft.com/office/officeart/2008/layout/RadialCluster"/>
    <dgm:cxn modelId="{B6302067-FC2E-BD48-BD4D-8EEA74C73BF1}" type="presParOf" srcId="{5FABBDEC-FECC-7544-8228-AA83B687D30B}" destId="{99CD8AD3-6476-5342-96C3-57BE87931A80}" srcOrd="3" destOrd="0" presId="urn:microsoft.com/office/officeart/2008/layout/RadialCluster"/>
    <dgm:cxn modelId="{2738B9BE-0890-CC41-8C9F-552CD8E4945E}" type="presParOf" srcId="{5FABBDEC-FECC-7544-8228-AA83B687D30B}" destId="{465DF973-0A96-9146-BC21-3D9F50977FF4}" srcOrd="4" destOrd="0" presId="urn:microsoft.com/office/officeart/2008/layout/RadialCluster"/>
    <dgm:cxn modelId="{EDA57D99-1D92-7F43-A1AE-1D3777BAAA46}" type="presParOf" srcId="{5FABBDEC-FECC-7544-8228-AA83B687D30B}" destId="{4178A0C0-8CFF-4A4B-8462-3FA4939F1089}" srcOrd="5" destOrd="0" presId="urn:microsoft.com/office/officeart/2008/layout/RadialCluster"/>
    <dgm:cxn modelId="{016A5127-0254-9D4B-905E-51EAFB33AAF3}"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Master</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pPr/>
      <dgm:t>
        <a:bodyPr/>
        <a:lstStyle/>
        <a:p>
          <a:pPr algn="ctr"/>
          <a:r>
            <a:rPr lang="en-US" dirty="0" smtClean="0"/>
            <a:t>Slave</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pPr/>
      <dgm:t>
        <a:bodyPr/>
        <a:lstStyle/>
        <a:p>
          <a:pPr algn="ctr"/>
          <a:r>
            <a:rPr lang="en-US" dirty="0" smtClean="0"/>
            <a:t>Slave</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Slave</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E9A107CA-E1B3-492E-87E3-50FB3C0DEA3D}" type="presOf" srcId="{97E78916-2F01-6B41-8938-70A130B4A9C9}" destId="{690463B0-3785-F342-9661-29EC91FDDDD2}" srcOrd="0" destOrd="0" presId="urn:microsoft.com/office/officeart/2008/layout/RadialCluster"/>
    <dgm:cxn modelId="{5D31BF26-6B53-49C8-9389-4FF4BA6A8D81}" type="presOf" srcId="{047C7C3A-77F3-5A4E-BBF2-4D57184D5956}" destId="{99CD8AD3-6476-5342-96C3-57BE87931A80}"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F49E6CD8-498C-4BC5-8A1D-8ED4FE892250}" type="presOf" srcId="{1FA1E489-65B5-0A4D-AA3F-C6049654427F}" destId="{C30766BF-A470-B048-82DF-59DAC0BE9713}" srcOrd="0" destOrd="0" presId="urn:microsoft.com/office/officeart/2008/layout/RadialCluster"/>
    <dgm:cxn modelId="{9E39D6E7-8F34-4B65-9C5A-0B6F5B99F907}" type="presOf" srcId="{F808A7DB-551F-EF44-BCF7-2FE40B1C7A37}" destId="{528DA71B-EADA-644F-88DE-94FF786542B0}" srcOrd="0" destOrd="0" presId="urn:microsoft.com/office/officeart/2008/layout/RadialCluster"/>
    <dgm:cxn modelId="{1F7FEF6C-A403-4799-B903-F601E108C21F}" type="presOf" srcId="{FE6B8C8E-A924-7441-B7E5-6EEEC97BACCB}" destId="{563CDE74-A463-B44D-99D4-7D17D9FC8759}"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C635EB68-E01A-4E7F-931B-96F424DDC26A}" type="presOf" srcId="{DCA3A95B-AB12-7E42-A32D-F6FA2C324D42}" destId="{1D37458B-8F3D-3842-851B-50A27A61F222}" srcOrd="0" destOrd="0" presId="urn:microsoft.com/office/officeart/2008/layout/RadialCluster"/>
    <dgm:cxn modelId="{91CB6B1C-8ADD-0A49-A974-9106C6080D22}" srcId="{FE6B8C8E-A924-7441-B7E5-6EEEC97BACCB}" destId="{F808A7DB-551F-EF44-BCF7-2FE40B1C7A37}" srcOrd="0" destOrd="0" parTransId="{81B54D65-8987-C84C-9427-9063C3FFE505}" sibTransId="{B9FFBB38-A333-6840-8FFB-40FCD174503D}"/>
    <dgm:cxn modelId="{36AE7757-146C-4AA1-819C-4B56B5955F50}" type="presOf" srcId="{70979616-8E25-A445-A6ED-7BE24F234AE5}" destId="{4178A0C0-8CFF-4A4B-8462-3FA4939F1089}"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00A53022-B1B9-4FC9-87E7-4F978355B6E4}" type="presOf" srcId="{1FC3400E-1B5B-6A4A-92E1-09E2903FB7FD}" destId="{465DF973-0A96-9146-BC21-3D9F50977FF4}" srcOrd="0" destOrd="0" presId="urn:microsoft.com/office/officeart/2008/layout/RadialCluster"/>
    <dgm:cxn modelId="{D5A48225-E9F7-422E-ADD6-EBE35AE629FA}" type="presParOf" srcId="{563CDE74-A463-B44D-99D4-7D17D9FC8759}" destId="{5FABBDEC-FECC-7544-8228-AA83B687D30B}" srcOrd="0" destOrd="0" presId="urn:microsoft.com/office/officeart/2008/layout/RadialCluster"/>
    <dgm:cxn modelId="{7159E124-D56E-4D02-97F5-B144C6385A11}" type="presParOf" srcId="{5FABBDEC-FECC-7544-8228-AA83B687D30B}" destId="{528DA71B-EADA-644F-88DE-94FF786542B0}" srcOrd="0" destOrd="0" presId="urn:microsoft.com/office/officeart/2008/layout/RadialCluster"/>
    <dgm:cxn modelId="{584C3B23-9E65-4961-84E5-BF4D6D171796}" type="presParOf" srcId="{5FABBDEC-FECC-7544-8228-AA83B687D30B}" destId="{690463B0-3785-F342-9661-29EC91FDDDD2}" srcOrd="1" destOrd="0" presId="urn:microsoft.com/office/officeart/2008/layout/RadialCluster"/>
    <dgm:cxn modelId="{45D8096F-E7FF-4B94-9CDD-2A926BE4ABF5}" type="presParOf" srcId="{5FABBDEC-FECC-7544-8228-AA83B687D30B}" destId="{C30766BF-A470-B048-82DF-59DAC0BE9713}" srcOrd="2" destOrd="0" presId="urn:microsoft.com/office/officeart/2008/layout/RadialCluster"/>
    <dgm:cxn modelId="{FE7A3D6D-A21B-45DC-B303-CF8296192DA0}" type="presParOf" srcId="{5FABBDEC-FECC-7544-8228-AA83B687D30B}" destId="{99CD8AD3-6476-5342-96C3-57BE87931A80}" srcOrd="3" destOrd="0" presId="urn:microsoft.com/office/officeart/2008/layout/RadialCluster"/>
    <dgm:cxn modelId="{FAF6C76B-DF94-47A2-BF4F-C63A543B82DE}" type="presParOf" srcId="{5FABBDEC-FECC-7544-8228-AA83B687D30B}" destId="{465DF973-0A96-9146-BC21-3D9F50977FF4}" srcOrd="4" destOrd="0" presId="urn:microsoft.com/office/officeart/2008/layout/RadialCluster"/>
    <dgm:cxn modelId="{00E0B488-8B55-4755-9ADB-7382E002746A}" type="presParOf" srcId="{5FABBDEC-FECC-7544-8228-AA83B687D30B}" destId="{4178A0C0-8CFF-4A4B-8462-3FA4939F1089}" srcOrd="5" destOrd="0" presId="urn:microsoft.com/office/officeart/2008/layout/RadialCluster"/>
    <dgm:cxn modelId="{08A046BB-7390-48CE-8FED-9893CB4D1CC6}"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Master</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pPr/>
      <dgm:t>
        <a:bodyPr/>
        <a:lstStyle/>
        <a:p>
          <a:pPr algn="ctr"/>
          <a:r>
            <a:rPr lang="en-US" dirty="0" smtClean="0"/>
            <a:t>Slave</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pPr/>
      <dgm:t>
        <a:bodyPr/>
        <a:lstStyle/>
        <a:p>
          <a:pPr algn="ctr"/>
          <a:r>
            <a:rPr lang="en-US" dirty="0" smtClean="0"/>
            <a:t>Slave</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Slave</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C53C3F83-24D7-4F47-8DE3-00AD5BB90E54}" type="presOf" srcId="{F808A7DB-551F-EF44-BCF7-2FE40B1C7A37}" destId="{528DA71B-EADA-644F-88DE-94FF786542B0}"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D35912DD-B5A0-E74F-86D5-A00FB19B0093}" type="presOf" srcId="{70979616-8E25-A445-A6ED-7BE24F234AE5}" destId="{4178A0C0-8CFF-4A4B-8462-3FA4939F1089}" srcOrd="0" destOrd="0" presId="urn:microsoft.com/office/officeart/2008/layout/RadialCluster"/>
    <dgm:cxn modelId="{0F7D989B-65E4-134A-A3E6-AA14C9A1099F}" type="presOf" srcId="{FE6B8C8E-A924-7441-B7E5-6EEEC97BACCB}" destId="{563CDE74-A463-B44D-99D4-7D17D9FC8759}" srcOrd="0" destOrd="0" presId="urn:microsoft.com/office/officeart/2008/layout/RadialCluster"/>
    <dgm:cxn modelId="{C3959F0A-E531-D44F-8DD9-6EFEAB338135}" type="presOf" srcId="{047C7C3A-77F3-5A4E-BBF2-4D57184D5956}" destId="{99CD8AD3-6476-5342-96C3-57BE87931A80}" srcOrd="0" destOrd="0" presId="urn:microsoft.com/office/officeart/2008/layout/RadialCluster"/>
    <dgm:cxn modelId="{DDC88506-4F66-F040-AC3A-DAC3D8DC0600}" type="presOf" srcId="{97E78916-2F01-6B41-8938-70A130B4A9C9}" destId="{690463B0-3785-F342-9661-29EC91FDDDD2}" srcOrd="0" destOrd="0" presId="urn:microsoft.com/office/officeart/2008/layout/RadialCluster"/>
    <dgm:cxn modelId="{B4496B30-991A-BC4C-8C2A-F4ED04129479}" type="presOf" srcId="{1FC3400E-1B5B-6A4A-92E1-09E2903FB7FD}" destId="{465DF973-0A96-9146-BC21-3D9F50977FF4}"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3843F483-AB59-C94B-9467-EA8C5B7275C4}" type="presOf" srcId="{DCA3A95B-AB12-7E42-A32D-F6FA2C324D42}" destId="{1D37458B-8F3D-3842-851B-50A27A61F222}" srcOrd="0" destOrd="0" presId="urn:microsoft.com/office/officeart/2008/layout/RadialCluster"/>
    <dgm:cxn modelId="{91CB6B1C-8ADD-0A49-A974-9106C6080D22}" srcId="{FE6B8C8E-A924-7441-B7E5-6EEEC97BACCB}" destId="{F808A7DB-551F-EF44-BCF7-2FE40B1C7A37}" srcOrd="0" destOrd="0" parTransId="{81B54D65-8987-C84C-9427-9063C3FFE505}" sibTransId="{B9FFBB38-A333-6840-8FFB-40FCD174503D}"/>
    <dgm:cxn modelId="{48741716-0046-B94C-B0EE-7959A6C00CF6}" srcId="{F808A7DB-551F-EF44-BCF7-2FE40B1C7A37}" destId="{DCA3A95B-AB12-7E42-A32D-F6FA2C324D42}" srcOrd="2" destOrd="0" parTransId="{70979616-8E25-A445-A6ED-7BE24F234AE5}" sibTransId="{5172AF96-9EEA-9D4C-BD34-7990DF30D3AD}"/>
    <dgm:cxn modelId="{F8A71E7E-F737-6B40-A75B-FDA128AEF3D0}" type="presOf" srcId="{1FA1E489-65B5-0A4D-AA3F-C6049654427F}" destId="{C30766BF-A470-B048-82DF-59DAC0BE9713}" srcOrd="0" destOrd="0" presId="urn:microsoft.com/office/officeart/2008/layout/RadialCluster"/>
    <dgm:cxn modelId="{67EF0C12-AF57-AE42-9D81-77C231CF0B83}" type="presParOf" srcId="{563CDE74-A463-B44D-99D4-7D17D9FC8759}" destId="{5FABBDEC-FECC-7544-8228-AA83B687D30B}" srcOrd="0" destOrd="0" presId="urn:microsoft.com/office/officeart/2008/layout/RadialCluster"/>
    <dgm:cxn modelId="{0160391D-FAE4-4F47-B52A-568A72B36CCA}" type="presParOf" srcId="{5FABBDEC-FECC-7544-8228-AA83B687D30B}" destId="{528DA71B-EADA-644F-88DE-94FF786542B0}" srcOrd="0" destOrd="0" presId="urn:microsoft.com/office/officeart/2008/layout/RadialCluster"/>
    <dgm:cxn modelId="{B33F9B7E-68B5-914F-B667-DF9CD274DE7F}" type="presParOf" srcId="{5FABBDEC-FECC-7544-8228-AA83B687D30B}" destId="{690463B0-3785-F342-9661-29EC91FDDDD2}" srcOrd="1" destOrd="0" presId="urn:microsoft.com/office/officeart/2008/layout/RadialCluster"/>
    <dgm:cxn modelId="{C4F6B742-68A7-9C45-BFF4-FD8E0A4A9A0B}" type="presParOf" srcId="{5FABBDEC-FECC-7544-8228-AA83B687D30B}" destId="{C30766BF-A470-B048-82DF-59DAC0BE9713}" srcOrd="2" destOrd="0" presId="urn:microsoft.com/office/officeart/2008/layout/RadialCluster"/>
    <dgm:cxn modelId="{6364352B-4EF2-0D4B-8C63-9C8D65469F65}" type="presParOf" srcId="{5FABBDEC-FECC-7544-8228-AA83B687D30B}" destId="{99CD8AD3-6476-5342-96C3-57BE87931A80}" srcOrd="3" destOrd="0" presId="urn:microsoft.com/office/officeart/2008/layout/RadialCluster"/>
    <dgm:cxn modelId="{B8120FA7-8AE9-3044-BD29-29424E3F410D}" type="presParOf" srcId="{5FABBDEC-FECC-7544-8228-AA83B687D30B}" destId="{465DF973-0A96-9146-BC21-3D9F50977FF4}" srcOrd="4" destOrd="0" presId="urn:microsoft.com/office/officeart/2008/layout/RadialCluster"/>
    <dgm:cxn modelId="{07E8EF76-7101-7441-9331-F580BFB0077B}" type="presParOf" srcId="{5FABBDEC-FECC-7544-8228-AA83B687D30B}" destId="{4178A0C0-8CFF-4A4B-8462-3FA4939F1089}" srcOrd="5" destOrd="0" presId="urn:microsoft.com/office/officeart/2008/layout/RadialCluster"/>
    <dgm:cxn modelId="{6EAD1946-F207-004D-9ADC-E49ED78C35FF}"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Master</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pPr/>
      <dgm:t>
        <a:bodyPr/>
        <a:lstStyle/>
        <a:p>
          <a:pPr algn="ctr"/>
          <a:r>
            <a:rPr lang="en-US" dirty="0" smtClean="0"/>
            <a:t>Slave</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pPr/>
      <dgm:t>
        <a:bodyPr/>
        <a:lstStyle/>
        <a:p>
          <a:pPr algn="ctr"/>
          <a:r>
            <a:rPr lang="en-US" dirty="0" smtClean="0"/>
            <a:t>Slave</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Slave</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FD24A311-9766-4F92-A3E6-1E85448EC747}" type="presOf" srcId="{FE6B8C8E-A924-7441-B7E5-6EEEC97BACCB}" destId="{563CDE74-A463-B44D-99D4-7D17D9FC8759}" srcOrd="0" destOrd="0" presId="urn:microsoft.com/office/officeart/2008/layout/RadialCluster"/>
    <dgm:cxn modelId="{69A36056-6A7C-42E3-8FE1-D268DE4BB955}" type="presOf" srcId="{F808A7DB-551F-EF44-BCF7-2FE40B1C7A37}" destId="{528DA71B-EADA-644F-88DE-94FF786542B0}" srcOrd="0" destOrd="0" presId="urn:microsoft.com/office/officeart/2008/layout/RadialCluster"/>
    <dgm:cxn modelId="{D84C8743-92A8-4C86-B8DE-0426EF0C3F19}" type="presOf" srcId="{DCA3A95B-AB12-7E42-A32D-F6FA2C324D42}" destId="{1D37458B-8F3D-3842-851B-50A27A61F222}"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CB548F7E-F387-431D-9F21-192AD7F716B5}" type="presOf" srcId="{1FC3400E-1B5B-6A4A-92E1-09E2903FB7FD}" destId="{465DF973-0A96-9146-BC21-3D9F50977FF4}" srcOrd="0" destOrd="0" presId="urn:microsoft.com/office/officeart/2008/layout/RadialCluster"/>
    <dgm:cxn modelId="{331DC58F-BA29-4AA5-8877-818EEB55626F}" type="presOf" srcId="{047C7C3A-77F3-5A4E-BBF2-4D57184D5956}" destId="{99CD8AD3-6476-5342-96C3-57BE87931A80}"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91CB6B1C-8ADD-0A49-A974-9106C6080D22}" srcId="{FE6B8C8E-A924-7441-B7E5-6EEEC97BACCB}" destId="{F808A7DB-551F-EF44-BCF7-2FE40B1C7A37}" srcOrd="0" destOrd="0" parTransId="{81B54D65-8987-C84C-9427-9063C3FFE505}" sibTransId="{B9FFBB38-A333-6840-8FFB-40FCD174503D}"/>
    <dgm:cxn modelId="{E9B48CF6-D9A7-4A6A-8C2D-03B02DF9602B}" type="presOf" srcId="{97E78916-2F01-6B41-8938-70A130B4A9C9}" destId="{690463B0-3785-F342-9661-29EC91FDDDD2}" srcOrd="0" destOrd="0" presId="urn:microsoft.com/office/officeart/2008/layout/RadialCluster"/>
    <dgm:cxn modelId="{9DC8F7F6-C27B-4D22-BBF2-82292CCC1172}" type="presOf" srcId="{70979616-8E25-A445-A6ED-7BE24F234AE5}" destId="{4178A0C0-8CFF-4A4B-8462-3FA4939F1089}"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29D1CF74-BB25-4C42-AE17-4DB69FE9191D}" type="presOf" srcId="{1FA1E489-65B5-0A4D-AA3F-C6049654427F}" destId="{C30766BF-A470-B048-82DF-59DAC0BE9713}" srcOrd="0" destOrd="0" presId="urn:microsoft.com/office/officeart/2008/layout/RadialCluster"/>
    <dgm:cxn modelId="{65962E1E-C205-48FC-BB33-A82EC28CA8F6}" type="presParOf" srcId="{563CDE74-A463-B44D-99D4-7D17D9FC8759}" destId="{5FABBDEC-FECC-7544-8228-AA83B687D30B}" srcOrd="0" destOrd="0" presId="urn:microsoft.com/office/officeart/2008/layout/RadialCluster"/>
    <dgm:cxn modelId="{155F14C6-2C32-4AA6-8E9F-046619A797C8}" type="presParOf" srcId="{5FABBDEC-FECC-7544-8228-AA83B687D30B}" destId="{528DA71B-EADA-644F-88DE-94FF786542B0}" srcOrd="0" destOrd="0" presId="urn:microsoft.com/office/officeart/2008/layout/RadialCluster"/>
    <dgm:cxn modelId="{285F25AB-9D49-4246-B0A1-9B37450A9B51}" type="presParOf" srcId="{5FABBDEC-FECC-7544-8228-AA83B687D30B}" destId="{690463B0-3785-F342-9661-29EC91FDDDD2}" srcOrd="1" destOrd="0" presId="urn:microsoft.com/office/officeart/2008/layout/RadialCluster"/>
    <dgm:cxn modelId="{A88CF4A6-434F-40C2-8C02-CB016780003B}" type="presParOf" srcId="{5FABBDEC-FECC-7544-8228-AA83B687D30B}" destId="{C30766BF-A470-B048-82DF-59DAC0BE9713}" srcOrd="2" destOrd="0" presId="urn:microsoft.com/office/officeart/2008/layout/RadialCluster"/>
    <dgm:cxn modelId="{1CD0848A-3BF6-4495-9B7E-5AEF5CBED837}" type="presParOf" srcId="{5FABBDEC-FECC-7544-8228-AA83B687D30B}" destId="{99CD8AD3-6476-5342-96C3-57BE87931A80}" srcOrd="3" destOrd="0" presId="urn:microsoft.com/office/officeart/2008/layout/RadialCluster"/>
    <dgm:cxn modelId="{117BAADC-B260-42DB-856E-7CED935FF493}" type="presParOf" srcId="{5FABBDEC-FECC-7544-8228-AA83B687D30B}" destId="{465DF973-0A96-9146-BC21-3D9F50977FF4}" srcOrd="4" destOrd="0" presId="urn:microsoft.com/office/officeart/2008/layout/RadialCluster"/>
    <dgm:cxn modelId="{1663EA18-CB75-4BB1-9272-47CE553F6CC4}" type="presParOf" srcId="{5FABBDEC-FECC-7544-8228-AA83B687D30B}" destId="{4178A0C0-8CFF-4A4B-8462-3FA4939F1089}" srcOrd="5" destOrd="0" presId="urn:microsoft.com/office/officeart/2008/layout/RadialCluster"/>
    <dgm:cxn modelId="{D0D151C8-5DBD-403F-BB53-61664D079155}"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Coordinator /Client</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tyle>
          <a:lnRef idx="1">
            <a:schemeClr val="accent3"/>
          </a:lnRef>
          <a:fillRef idx="3">
            <a:schemeClr val="accent3"/>
          </a:fillRef>
          <a:effectRef idx="2">
            <a:schemeClr val="accent3"/>
          </a:effectRef>
          <a:fontRef idx="minor">
            <a:schemeClr val="lt1"/>
          </a:fontRef>
        </dgm:style>
      </dgm:prSet>
      <dgm:spPr/>
      <dgm:t>
        <a:bodyPr/>
        <a:lstStyle/>
        <a:p>
          <a:pPr algn="ctr"/>
          <a:r>
            <a:rPr lang="en-US" dirty="0" smtClean="0"/>
            <a:t>R-Z</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tyle>
          <a:lnRef idx="1">
            <a:schemeClr val="accent4"/>
          </a:lnRef>
          <a:fillRef idx="3">
            <a:schemeClr val="accent4"/>
          </a:fillRef>
          <a:effectRef idx="2">
            <a:schemeClr val="accent4"/>
          </a:effectRef>
          <a:fontRef idx="minor">
            <a:schemeClr val="lt1"/>
          </a:fontRef>
        </dgm:style>
      </dgm:prSet>
      <dgm:spPr/>
      <dgm:t>
        <a:bodyPr/>
        <a:lstStyle/>
        <a:p>
          <a:pPr algn="ctr"/>
          <a:r>
            <a:rPr lang="en-US" dirty="0" smtClean="0"/>
            <a:t>K-Q</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A-J</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87A23D2B-BB44-40D3-94D4-A7D32D021F17}" type="presOf" srcId="{047C7C3A-77F3-5A4E-BBF2-4D57184D5956}" destId="{99CD8AD3-6476-5342-96C3-57BE87931A80}" srcOrd="0" destOrd="0" presId="urn:microsoft.com/office/officeart/2008/layout/RadialCluster"/>
    <dgm:cxn modelId="{CC0B03B5-81CC-44B3-B11A-3343A7C8D5B9}" type="presOf" srcId="{DCA3A95B-AB12-7E42-A32D-F6FA2C324D42}" destId="{1D37458B-8F3D-3842-851B-50A27A61F222}" srcOrd="0" destOrd="0" presId="urn:microsoft.com/office/officeart/2008/layout/RadialCluster"/>
    <dgm:cxn modelId="{0B2051D8-9199-42F9-9D7C-4D1D3D10DBFA}" type="presOf" srcId="{FE6B8C8E-A924-7441-B7E5-6EEEC97BACCB}" destId="{563CDE74-A463-B44D-99D4-7D17D9FC8759}" srcOrd="0" destOrd="0" presId="urn:microsoft.com/office/officeart/2008/layout/RadialCluster"/>
    <dgm:cxn modelId="{5100D6E2-A236-4A09-91D2-57FC8F2EFD17}" type="presOf" srcId="{F808A7DB-551F-EF44-BCF7-2FE40B1C7A37}" destId="{528DA71B-EADA-644F-88DE-94FF786542B0}" srcOrd="0" destOrd="0" presId="urn:microsoft.com/office/officeart/2008/layout/RadialCluster"/>
    <dgm:cxn modelId="{3632EEA0-2451-4260-BB1C-27DFE3228AEE}" type="presOf" srcId="{1FC3400E-1B5B-6A4A-92E1-09E2903FB7FD}" destId="{465DF973-0A96-9146-BC21-3D9F50977FF4}"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6343382F-8712-40C9-B51A-A630FBEBF958}" type="presOf" srcId="{70979616-8E25-A445-A6ED-7BE24F234AE5}" destId="{4178A0C0-8CFF-4A4B-8462-3FA4939F1089}" srcOrd="0" destOrd="0" presId="urn:microsoft.com/office/officeart/2008/layout/RadialCluster"/>
    <dgm:cxn modelId="{0C537A6B-9E1A-4E8D-BF90-ECEEA9F9276E}" type="presOf" srcId="{1FA1E489-65B5-0A4D-AA3F-C6049654427F}" destId="{C30766BF-A470-B048-82DF-59DAC0BE9713}" srcOrd="0" destOrd="0" presId="urn:microsoft.com/office/officeart/2008/layout/RadialCluster"/>
    <dgm:cxn modelId="{AAFF958E-0C62-4350-9E3C-1BFE0FF400E1}" type="presOf" srcId="{97E78916-2F01-6B41-8938-70A130B4A9C9}" destId="{690463B0-3785-F342-9661-29EC91FDDDD2}"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91CB6B1C-8ADD-0A49-A974-9106C6080D22}" srcId="{FE6B8C8E-A924-7441-B7E5-6EEEC97BACCB}" destId="{F808A7DB-551F-EF44-BCF7-2FE40B1C7A37}" srcOrd="0" destOrd="0" parTransId="{81B54D65-8987-C84C-9427-9063C3FFE505}" sibTransId="{B9FFBB38-A333-6840-8FFB-40FCD174503D}"/>
    <dgm:cxn modelId="{48741716-0046-B94C-B0EE-7959A6C00CF6}" srcId="{F808A7DB-551F-EF44-BCF7-2FE40B1C7A37}" destId="{DCA3A95B-AB12-7E42-A32D-F6FA2C324D42}" srcOrd="2" destOrd="0" parTransId="{70979616-8E25-A445-A6ED-7BE24F234AE5}" sibTransId="{5172AF96-9EEA-9D4C-BD34-7990DF30D3AD}"/>
    <dgm:cxn modelId="{92CBB4EC-EB2D-492D-A68C-F9F8EC844DEE}" type="presParOf" srcId="{563CDE74-A463-B44D-99D4-7D17D9FC8759}" destId="{5FABBDEC-FECC-7544-8228-AA83B687D30B}" srcOrd="0" destOrd="0" presId="urn:microsoft.com/office/officeart/2008/layout/RadialCluster"/>
    <dgm:cxn modelId="{D7456C7C-55C4-4035-83C9-B8E8EC4C923A}" type="presParOf" srcId="{5FABBDEC-FECC-7544-8228-AA83B687D30B}" destId="{528DA71B-EADA-644F-88DE-94FF786542B0}" srcOrd="0" destOrd="0" presId="urn:microsoft.com/office/officeart/2008/layout/RadialCluster"/>
    <dgm:cxn modelId="{4D1A50B0-3D49-49C5-9E28-8EA8E640D36C}" type="presParOf" srcId="{5FABBDEC-FECC-7544-8228-AA83B687D30B}" destId="{690463B0-3785-F342-9661-29EC91FDDDD2}" srcOrd="1" destOrd="0" presId="urn:microsoft.com/office/officeart/2008/layout/RadialCluster"/>
    <dgm:cxn modelId="{EF8AC494-3D34-4F6B-B506-1DFAFEE65149}" type="presParOf" srcId="{5FABBDEC-FECC-7544-8228-AA83B687D30B}" destId="{C30766BF-A470-B048-82DF-59DAC0BE9713}" srcOrd="2" destOrd="0" presId="urn:microsoft.com/office/officeart/2008/layout/RadialCluster"/>
    <dgm:cxn modelId="{EEAF2758-7CFE-4ADA-AB0A-5A0AD7CADDB2}" type="presParOf" srcId="{5FABBDEC-FECC-7544-8228-AA83B687D30B}" destId="{99CD8AD3-6476-5342-96C3-57BE87931A80}" srcOrd="3" destOrd="0" presId="urn:microsoft.com/office/officeart/2008/layout/RadialCluster"/>
    <dgm:cxn modelId="{710541D1-25CE-4E7A-AD38-91DF51A7B607}" type="presParOf" srcId="{5FABBDEC-FECC-7544-8228-AA83B687D30B}" destId="{465DF973-0A96-9146-BC21-3D9F50977FF4}" srcOrd="4" destOrd="0" presId="urn:microsoft.com/office/officeart/2008/layout/RadialCluster"/>
    <dgm:cxn modelId="{4D25226E-217B-4B63-B948-18BC15EEEA2E}" type="presParOf" srcId="{5FABBDEC-FECC-7544-8228-AA83B687D30B}" destId="{4178A0C0-8CFF-4A4B-8462-3FA4939F1089}" srcOrd="5" destOrd="0" presId="urn:microsoft.com/office/officeart/2008/layout/RadialCluster"/>
    <dgm:cxn modelId="{3A1768F4-E254-4257-BD1E-1D3DECD22971}"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Coordinator /Client</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tyle>
          <a:lnRef idx="1">
            <a:schemeClr val="accent3"/>
          </a:lnRef>
          <a:fillRef idx="3">
            <a:schemeClr val="accent3"/>
          </a:fillRef>
          <a:effectRef idx="2">
            <a:schemeClr val="accent3"/>
          </a:effectRef>
          <a:fontRef idx="minor">
            <a:schemeClr val="lt1"/>
          </a:fontRef>
        </dgm:style>
      </dgm:prSet>
      <dgm:spPr/>
      <dgm:t>
        <a:bodyPr/>
        <a:lstStyle/>
        <a:p>
          <a:pPr algn="ctr"/>
          <a:r>
            <a:rPr lang="en-US" dirty="0" smtClean="0"/>
            <a:t>R-Z</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tyle>
          <a:lnRef idx="1">
            <a:schemeClr val="accent4"/>
          </a:lnRef>
          <a:fillRef idx="3">
            <a:schemeClr val="accent4"/>
          </a:fillRef>
          <a:effectRef idx="2">
            <a:schemeClr val="accent4"/>
          </a:effectRef>
          <a:fontRef idx="minor">
            <a:schemeClr val="lt1"/>
          </a:fontRef>
        </dgm:style>
      </dgm:prSet>
      <dgm:spPr/>
      <dgm:t>
        <a:bodyPr/>
        <a:lstStyle/>
        <a:p>
          <a:pPr algn="ctr"/>
          <a:r>
            <a:rPr lang="en-US" dirty="0" smtClean="0"/>
            <a:t>K-Q</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A-J</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C2A2EBE0-B161-400E-9AD0-6090C6A4DA36}" type="presOf" srcId="{F808A7DB-551F-EF44-BCF7-2FE40B1C7A37}" destId="{528DA71B-EADA-644F-88DE-94FF786542B0}" srcOrd="0" destOrd="0" presId="urn:microsoft.com/office/officeart/2008/layout/RadialCluster"/>
    <dgm:cxn modelId="{9DD9B7FA-7CDF-482B-9540-B9C87D9C1A06}" type="presOf" srcId="{FE6B8C8E-A924-7441-B7E5-6EEEC97BACCB}" destId="{563CDE74-A463-B44D-99D4-7D17D9FC8759}"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C0248353-0866-4E5B-AB4B-EA645A4CB9D2}" type="presOf" srcId="{1FC3400E-1B5B-6A4A-92E1-09E2903FB7FD}" destId="{465DF973-0A96-9146-BC21-3D9F50977FF4}"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91CB6B1C-8ADD-0A49-A974-9106C6080D22}" srcId="{FE6B8C8E-A924-7441-B7E5-6EEEC97BACCB}" destId="{F808A7DB-551F-EF44-BCF7-2FE40B1C7A37}" srcOrd="0" destOrd="0" parTransId="{81B54D65-8987-C84C-9427-9063C3FFE505}" sibTransId="{B9FFBB38-A333-6840-8FFB-40FCD174503D}"/>
    <dgm:cxn modelId="{F06325CD-CF35-45C5-AD0C-E013740D3FE9}" type="presOf" srcId="{97E78916-2F01-6B41-8938-70A130B4A9C9}" destId="{690463B0-3785-F342-9661-29EC91FDDDD2}" srcOrd="0" destOrd="0" presId="urn:microsoft.com/office/officeart/2008/layout/RadialCluster"/>
    <dgm:cxn modelId="{540BF5CA-6CC3-455B-A04F-2765C984BF91}" type="presOf" srcId="{DCA3A95B-AB12-7E42-A32D-F6FA2C324D42}" destId="{1D37458B-8F3D-3842-851B-50A27A61F222}" srcOrd="0" destOrd="0" presId="urn:microsoft.com/office/officeart/2008/layout/RadialCluster"/>
    <dgm:cxn modelId="{E0B34351-83A5-43E9-900E-DC52A428421C}" type="presOf" srcId="{70979616-8E25-A445-A6ED-7BE24F234AE5}" destId="{4178A0C0-8CFF-4A4B-8462-3FA4939F1089}"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58FA80FE-1DE9-4B8E-990A-CB567FDC4C00}" type="presOf" srcId="{047C7C3A-77F3-5A4E-BBF2-4D57184D5956}" destId="{99CD8AD3-6476-5342-96C3-57BE87931A80}" srcOrd="0" destOrd="0" presId="urn:microsoft.com/office/officeart/2008/layout/RadialCluster"/>
    <dgm:cxn modelId="{36F42279-D4F5-447F-B3A5-3BF799A1A544}" type="presOf" srcId="{1FA1E489-65B5-0A4D-AA3F-C6049654427F}" destId="{C30766BF-A470-B048-82DF-59DAC0BE9713}" srcOrd="0" destOrd="0" presId="urn:microsoft.com/office/officeart/2008/layout/RadialCluster"/>
    <dgm:cxn modelId="{FBEA4B59-EEF9-41ED-8FB0-D7942D5E2FE4}" type="presParOf" srcId="{563CDE74-A463-B44D-99D4-7D17D9FC8759}" destId="{5FABBDEC-FECC-7544-8228-AA83B687D30B}" srcOrd="0" destOrd="0" presId="urn:microsoft.com/office/officeart/2008/layout/RadialCluster"/>
    <dgm:cxn modelId="{75F2B857-889D-4ADF-9813-92C9443B365A}" type="presParOf" srcId="{5FABBDEC-FECC-7544-8228-AA83B687D30B}" destId="{528DA71B-EADA-644F-88DE-94FF786542B0}" srcOrd="0" destOrd="0" presId="urn:microsoft.com/office/officeart/2008/layout/RadialCluster"/>
    <dgm:cxn modelId="{348EC188-1275-479E-81FD-CAF4DA3FA495}" type="presParOf" srcId="{5FABBDEC-FECC-7544-8228-AA83B687D30B}" destId="{690463B0-3785-F342-9661-29EC91FDDDD2}" srcOrd="1" destOrd="0" presId="urn:microsoft.com/office/officeart/2008/layout/RadialCluster"/>
    <dgm:cxn modelId="{7BF64EC8-E017-449B-8A6E-19A7A6BA1C24}" type="presParOf" srcId="{5FABBDEC-FECC-7544-8228-AA83B687D30B}" destId="{C30766BF-A470-B048-82DF-59DAC0BE9713}" srcOrd="2" destOrd="0" presId="urn:microsoft.com/office/officeart/2008/layout/RadialCluster"/>
    <dgm:cxn modelId="{C2295E1C-A5D2-4466-91A5-8C4C4A48829B}" type="presParOf" srcId="{5FABBDEC-FECC-7544-8228-AA83B687D30B}" destId="{99CD8AD3-6476-5342-96C3-57BE87931A80}" srcOrd="3" destOrd="0" presId="urn:microsoft.com/office/officeart/2008/layout/RadialCluster"/>
    <dgm:cxn modelId="{4CA37A14-AA89-45B6-89EC-A49BA4543040}" type="presParOf" srcId="{5FABBDEC-FECC-7544-8228-AA83B687D30B}" destId="{465DF973-0A96-9146-BC21-3D9F50977FF4}" srcOrd="4" destOrd="0" presId="urn:microsoft.com/office/officeart/2008/layout/RadialCluster"/>
    <dgm:cxn modelId="{A30926F2-E87C-4A18-BF45-D970521D7358}" type="presParOf" srcId="{5FABBDEC-FECC-7544-8228-AA83B687D30B}" destId="{4178A0C0-8CFF-4A4B-8462-3FA4939F1089}" srcOrd="5" destOrd="0" presId="urn:microsoft.com/office/officeart/2008/layout/RadialCluster"/>
    <dgm:cxn modelId="{7E270956-0383-4257-870C-0A3F55D38950}"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6523F0-9480-4F78-8FCA-6790553C9753}">
      <dsp:nvSpPr>
        <dsp:cNvPr id="0" name=""/>
        <dsp:cNvSpPr/>
      </dsp:nvSpPr>
      <dsp:spPr>
        <a:xfrm>
          <a:off x="1995785" y="1179"/>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Partition Tolerance</a:t>
          </a:r>
          <a:endParaRPr lang="en-US" sz="2100" kern="1200" dirty="0"/>
        </a:p>
      </dsp:txBody>
      <dsp:txXfrm>
        <a:off x="2303971" y="155272"/>
        <a:ext cx="1488057" cy="744028"/>
      </dsp:txXfrm>
    </dsp:sp>
    <dsp:sp modelId="{B14F0948-7A67-43E5-B0DF-0DD9884E7CFD}">
      <dsp:nvSpPr>
        <dsp:cNvPr id="0" name=""/>
        <dsp:cNvSpPr/>
      </dsp:nvSpPr>
      <dsp:spPr>
        <a:xfrm rot="3600000">
          <a:off x="3368523"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3479006" y="1921517"/>
        <a:ext cx="875480" cy="220965"/>
      </dsp:txXfrm>
    </dsp:sp>
    <dsp:sp modelId="{C12EB616-707C-4C77-B7A6-FD60B5BEF761}">
      <dsp:nvSpPr>
        <dsp:cNvPr id="0" name=""/>
        <dsp:cNvSpPr/>
      </dsp:nvSpPr>
      <dsp:spPr>
        <a:xfrm>
          <a:off x="3733278"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Consistency</a:t>
          </a:r>
          <a:endParaRPr lang="en-US" sz="2100" kern="1200" dirty="0"/>
        </a:p>
      </dsp:txBody>
      <dsp:txXfrm>
        <a:off x="4041464" y="3164698"/>
        <a:ext cx="1488057" cy="744028"/>
      </dsp:txXfrm>
    </dsp:sp>
    <dsp:sp modelId="{0F999B11-75F3-4166-90C2-31674FB58C1D}">
      <dsp:nvSpPr>
        <dsp:cNvPr id="0" name=""/>
        <dsp:cNvSpPr/>
      </dsp:nvSpPr>
      <dsp:spPr>
        <a:xfrm rot="10800000">
          <a:off x="2499777" y="3352575"/>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10800000">
        <a:off x="2610259" y="3426230"/>
        <a:ext cx="875480" cy="220965"/>
      </dsp:txXfrm>
    </dsp:sp>
    <dsp:sp modelId="{720E1593-D876-4546-847C-38AA83871518}">
      <dsp:nvSpPr>
        <dsp:cNvPr id="0" name=""/>
        <dsp:cNvSpPr/>
      </dsp:nvSpPr>
      <dsp:spPr>
        <a:xfrm>
          <a:off x="258291"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Availability</a:t>
          </a:r>
          <a:endParaRPr lang="en-US" sz="2100" kern="1200" dirty="0"/>
        </a:p>
      </dsp:txBody>
      <dsp:txXfrm>
        <a:off x="566477" y="3164698"/>
        <a:ext cx="1488057" cy="744028"/>
      </dsp:txXfrm>
    </dsp:sp>
    <dsp:sp modelId="{CA72EE1C-57C2-42A6-AFBD-9B1063717954}">
      <dsp:nvSpPr>
        <dsp:cNvPr id="0" name=""/>
        <dsp:cNvSpPr/>
      </dsp:nvSpPr>
      <dsp:spPr>
        <a:xfrm rot="18000000">
          <a:off x="1631030"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1741513" y="1921517"/>
        <a:ext cx="875480" cy="22096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666750">
            <a:lnSpc>
              <a:spcPct val="90000"/>
            </a:lnSpc>
            <a:spcBef>
              <a:spcPct val="0"/>
            </a:spcBef>
            <a:spcAft>
              <a:spcPct val="35000"/>
            </a:spcAft>
          </a:pPr>
          <a:r>
            <a:rPr lang="en-US" sz="1500" kern="1200" dirty="0" smtClean="0"/>
            <a:t>Coordinator /Client</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73660" tIns="73660" rIns="73660" bIns="73660" numCol="1" spcCol="1270" anchor="ctr" anchorCtr="0">
          <a:noAutofit/>
        </a:bodyPr>
        <a:lstStyle/>
        <a:p>
          <a:pPr lvl="0" algn="ctr" defTabSz="1289050">
            <a:lnSpc>
              <a:spcPct val="90000"/>
            </a:lnSpc>
            <a:spcBef>
              <a:spcPct val="0"/>
            </a:spcBef>
            <a:spcAft>
              <a:spcPct val="35000"/>
            </a:spcAft>
          </a:pPr>
          <a:r>
            <a:rPr lang="en-US" sz="2900" kern="1200" dirty="0" smtClean="0"/>
            <a:t>R-Z</a:t>
          </a:r>
          <a:endParaRPr lang="en-US" sz="29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66040" tIns="66040" rIns="66040" bIns="66040" numCol="1" spcCol="1270" anchor="ctr" anchorCtr="0">
          <a:noAutofit/>
        </a:bodyPr>
        <a:lstStyle/>
        <a:p>
          <a:pPr lvl="0" algn="ctr" defTabSz="1155700">
            <a:lnSpc>
              <a:spcPct val="90000"/>
            </a:lnSpc>
            <a:spcBef>
              <a:spcPct val="0"/>
            </a:spcBef>
            <a:spcAft>
              <a:spcPct val="35000"/>
            </a:spcAft>
          </a:pPr>
          <a:r>
            <a:rPr lang="en-US" sz="2600" kern="1200" dirty="0" smtClean="0"/>
            <a:t>K-Q</a:t>
          </a:r>
          <a:endParaRPr lang="en-US" sz="26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8740" tIns="78740" rIns="78740" bIns="78740" numCol="1" spcCol="1270" anchor="ctr" anchorCtr="0">
          <a:noAutofit/>
        </a:bodyPr>
        <a:lstStyle/>
        <a:p>
          <a:pPr lvl="0" algn="ctr" defTabSz="1377950">
            <a:lnSpc>
              <a:spcPct val="90000"/>
            </a:lnSpc>
            <a:spcBef>
              <a:spcPct val="0"/>
            </a:spcBef>
            <a:spcAft>
              <a:spcPct val="35000"/>
            </a:spcAft>
          </a:pPr>
          <a:r>
            <a:rPr lang="en-US" sz="3100" kern="1200" dirty="0" smtClean="0"/>
            <a:t>A-J</a:t>
          </a:r>
          <a:endParaRPr lang="en-US" sz="3100" kern="1200" dirty="0"/>
        </a:p>
      </dsp:txBody>
      <dsp:txXfrm>
        <a:off x="850649" y="2304029"/>
        <a:ext cx="737112" cy="73711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666750">
            <a:lnSpc>
              <a:spcPct val="90000"/>
            </a:lnSpc>
            <a:spcBef>
              <a:spcPct val="0"/>
            </a:spcBef>
            <a:spcAft>
              <a:spcPct val="35000"/>
            </a:spcAft>
          </a:pPr>
          <a:r>
            <a:rPr lang="en-US" sz="1500" kern="1200" dirty="0" smtClean="0"/>
            <a:t>Coordinator /Client</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73660" tIns="73660" rIns="73660" bIns="73660" numCol="1" spcCol="1270" anchor="ctr" anchorCtr="0">
          <a:noAutofit/>
        </a:bodyPr>
        <a:lstStyle/>
        <a:p>
          <a:pPr lvl="0" algn="ctr" defTabSz="1289050">
            <a:lnSpc>
              <a:spcPct val="90000"/>
            </a:lnSpc>
            <a:spcBef>
              <a:spcPct val="0"/>
            </a:spcBef>
            <a:spcAft>
              <a:spcPct val="35000"/>
            </a:spcAft>
          </a:pPr>
          <a:r>
            <a:rPr lang="en-US" sz="2900" kern="1200" dirty="0" smtClean="0"/>
            <a:t>R-Z</a:t>
          </a:r>
          <a:endParaRPr lang="en-US" sz="29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66040" tIns="66040" rIns="66040" bIns="66040" numCol="1" spcCol="1270" anchor="ctr" anchorCtr="0">
          <a:noAutofit/>
        </a:bodyPr>
        <a:lstStyle/>
        <a:p>
          <a:pPr lvl="0" algn="ctr" defTabSz="1155700">
            <a:lnSpc>
              <a:spcPct val="90000"/>
            </a:lnSpc>
            <a:spcBef>
              <a:spcPct val="0"/>
            </a:spcBef>
            <a:spcAft>
              <a:spcPct val="35000"/>
            </a:spcAft>
          </a:pPr>
          <a:r>
            <a:rPr lang="en-US" sz="2600" kern="1200" dirty="0" smtClean="0"/>
            <a:t>K-Q</a:t>
          </a:r>
          <a:endParaRPr lang="en-US" sz="26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8740" tIns="78740" rIns="78740" bIns="78740" numCol="1" spcCol="1270" anchor="ctr" anchorCtr="0">
          <a:noAutofit/>
        </a:bodyPr>
        <a:lstStyle/>
        <a:p>
          <a:pPr lvl="0" algn="ctr" defTabSz="1377950">
            <a:lnSpc>
              <a:spcPct val="90000"/>
            </a:lnSpc>
            <a:spcBef>
              <a:spcPct val="0"/>
            </a:spcBef>
            <a:spcAft>
              <a:spcPct val="35000"/>
            </a:spcAft>
          </a:pPr>
          <a:r>
            <a:rPr lang="en-US" sz="3100" kern="1200" dirty="0" smtClean="0"/>
            <a:t>A-J</a:t>
          </a:r>
          <a:endParaRPr lang="en-US" sz="3100" kern="1200" dirty="0"/>
        </a:p>
      </dsp:txBody>
      <dsp:txXfrm>
        <a:off x="850649" y="2304029"/>
        <a:ext cx="737112" cy="73711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7BEB6A-158B-44AB-8931-D9889D44AFD7}">
      <dsp:nvSpPr>
        <dsp:cNvPr id="0" name=""/>
        <dsp:cNvSpPr/>
      </dsp:nvSpPr>
      <dsp:spPr>
        <a:xfrm>
          <a:off x="1581961" y="328565"/>
          <a:ext cx="4379876" cy="4379876"/>
        </a:xfrm>
        <a:prstGeom prst="circularArrow">
          <a:avLst>
            <a:gd name="adj1" fmla="val 4668"/>
            <a:gd name="adj2" fmla="val 272909"/>
            <a:gd name="adj3" fmla="val 14323812"/>
            <a:gd name="adj4" fmla="val 17094347"/>
            <a:gd name="adj5" fmla="val 4847"/>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A8B04AC7-F77A-49E5-A863-69D55C5D3FB7}">
      <dsp:nvSpPr>
        <dsp:cNvPr id="0" name=""/>
        <dsp:cNvSpPr/>
      </dsp:nvSpPr>
      <dsp:spPr>
        <a:xfrm>
          <a:off x="2954624" y="90027"/>
          <a:ext cx="1634550" cy="124661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Node 0</a:t>
          </a:r>
          <a:endParaRPr lang="en-US" sz="3400" kern="1200" dirty="0"/>
        </a:p>
      </dsp:txBody>
      <dsp:txXfrm>
        <a:off x="3015479" y="150882"/>
        <a:ext cx="1512840" cy="1124901"/>
      </dsp:txXfrm>
    </dsp:sp>
    <dsp:sp modelId="{045388F8-F8D2-4B55-B5E0-EF1DCC667445}">
      <dsp:nvSpPr>
        <dsp:cNvPr id="0" name=""/>
        <dsp:cNvSpPr/>
      </dsp:nvSpPr>
      <dsp:spPr>
        <a:xfrm>
          <a:off x="4527291" y="1662694"/>
          <a:ext cx="1634550" cy="124661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Node 1</a:t>
          </a:r>
          <a:endParaRPr lang="en-US" sz="3400" kern="1200" dirty="0"/>
        </a:p>
      </dsp:txBody>
      <dsp:txXfrm>
        <a:off x="4588146" y="1723549"/>
        <a:ext cx="1512840" cy="1124901"/>
      </dsp:txXfrm>
    </dsp:sp>
    <dsp:sp modelId="{C1EAA2F9-5147-4E79-AC37-025618538ADC}">
      <dsp:nvSpPr>
        <dsp:cNvPr id="0" name=""/>
        <dsp:cNvSpPr/>
      </dsp:nvSpPr>
      <dsp:spPr>
        <a:xfrm>
          <a:off x="2954624" y="3235361"/>
          <a:ext cx="1634550" cy="124661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Node 2</a:t>
          </a:r>
          <a:endParaRPr lang="en-US" sz="3400" kern="1200" dirty="0"/>
        </a:p>
      </dsp:txBody>
      <dsp:txXfrm>
        <a:off x="3015479" y="3296216"/>
        <a:ext cx="1512840" cy="1124901"/>
      </dsp:txXfrm>
    </dsp:sp>
    <dsp:sp modelId="{CB63B4B1-7A6B-456A-BCB8-2BDF78CB8384}">
      <dsp:nvSpPr>
        <dsp:cNvPr id="0" name=""/>
        <dsp:cNvSpPr/>
      </dsp:nvSpPr>
      <dsp:spPr>
        <a:xfrm>
          <a:off x="1381958" y="1662694"/>
          <a:ext cx="1634550" cy="124661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Node 3</a:t>
          </a:r>
          <a:endParaRPr lang="en-US" sz="3400" kern="1200" dirty="0"/>
        </a:p>
      </dsp:txBody>
      <dsp:txXfrm>
        <a:off x="1442813" y="1723549"/>
        <a:ext cx="1512840" cy="11249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6523F0-9480-4F78-8FCA-6790553C9753}">
      <dsp:nvSpPr>
        <dsp:cNvPr id="0" name=""/>
        <dsp:cNvSpPr/>
      </dsp:nvSpPr>
      <dsp:spPr>
        <a:xfrm>
          <a:off x="1995785" y="1179"/>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Partition Tolerance</a:t>
          </a:r>
          <a:endParaRPr lang="en-US" sz="2100" kern="1200" dirty="0"/>
        </a:p>
      </dsp:txBody>
      <dsp:txXfrm>
        <a:off x="2303971" y="155272"/>
        <a:ext cx="1488057" cy="744028"/>
      </dsp:txXfrm>
    </dsp:sp>
    <dsp:sp modelId="{B14F0948-7A67-43E5-B0DF-0DD9884E7CFD}">
      <dsp:nvSpPr>
        <dsp:cNvPr id="0" name=""/>
        <dsp:cNvSpPr/>
      </dsp:nvSpPr>
      <dsp:spPr>
        <a:xfrm rot="3600000">
          <a:off x="3368523"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3479006" y="1921517"/>
        <a:ext cx="875480" cy="220965"/>
      </dsp:txXfrm>
    </dsp:sp>
    <dsp:sp modelId="{C12EB616-707C-4C77-B7A6-FD60B5BEF761}">
      <dsp:nvSpPr>
        <dsp:cNvPr id="0" name=""/>
        <dsp:cNvSpPr/>
      </dsp:nvSpPr>
      <dsp:spPr>
        <a:xfrm>
          <a:off x="3733278"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Consistency</a:t>
          </a:r>
          <a:endParaRPr lang="en-US" sz="2100" kern="1200" dirty="0"/>
        </a:p>
      </dsp:txBody>
      <dsp:txXfrm>
        <a:off x="4041464" y="3164698"/>
        <a:ext cx="1488057" cy="744028"/>
      </dsp:txXfrm>
    </dsp:sp>
    <dsp:sp modelId="{0F999B11-75F3-4166-90C2-31674FB58C1D}">
      <dsp:nvSpPr>
        <dsp:cNvPr id="0" name=""/>
        <dsp:cNvSpPr/>
      </dsp:nvSpPr>
      <dsp:spPr>
        <a:xfrm rot="10800000">
          <a:off x="2499777" y="3352575"/>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10800000">
        <a:off x="2610259" y="3426230"/>
        <a:ext cx="875480" cy="220965"/>
      </dsp:txXfrm>
    </dsp:sp>
    <dsp:sp modelId="{720E1593-D876-4546-847C-38AA83871518}">
      <dsp:nvSpPr>
        <dsp:cNvPr id="0" name=""/>
        <dsp:cNvSpPr/>
      </dsp:nvSpPr>
      <dsp:spPr>
        <a:xfrm>
          <a:off x="258291"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Availability</a:t>
          </a:r>
          <a:endParaRPr lang="en-US" sz="2100" kern="1200" dirty="0"/>
        </a:p>
      </dsp:txBody>
      <dsp:txXfrm>
        <a:off x="566477" y="3164698"/>
        <a:ext cx="1488057" cy="744028"/>
      </dsp:txXfrm>
    </dsp:sp>
    <dsp:sp modelId="{CA72EE1C-57C2-42A6-AFBD-9B1063717954}">
      <dsp:nvSpPr>
        <dsp:cNvPr id="0" name=""/>
        <dsp:cNvSpPr/>
      </dsp:nvSpPr>
      <dsp:spPr>
        <a:xfrm rot="18000000">
          <a:off x="1631030"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1741513" y="1921517"/>
        <a:ext cx="875480" cy="2209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6523F0-9480-4F78-8FCA-6790553C9753}">
      <dsp:nvSpPr>
        <dsp:cNvPr id="0" name=""/>
        <dsp:cNvSpPr/>
      </dsp:nvSpPr>
      <dsp:spPr>
        <a:xfrm>
          <a:off x="1995785" y="1179"/>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Partition Tolerance</a:t>
          </a:r>
          <a:endParaRPr lang="en-US" sz="2100" kern="1200" dirty="0"/>
        </a:p>
      </dsp:txBody>
      <dsp:txXfrm>
        <a:off x="2303971" y="155272"/>
        <a:ext cx="1488057" cy="744028"/>
      </dsp:txXfrm>
    </dsp:sp>
    <dsp:sp modelId="{B14F0948-7A67-43E5-B0DF-0DD9884E7CFD}">
      <dsp:nvSpPr>
        <dsp:cNvPr id="0" name=""/>
        <dsp:cNvSpPr/>
      </dsp:nvSpPr>
      <dsp:spPr>
        <a:xfrm rot="3600000">
          <a:off x="3368523"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3479006" y="1921517"/>
        <a:ext cx="875480" cy="220965"/>
      </dsp:txXfrm>
    </dsp:sp>
    <dsp:sp modelId="{C12EB616-707C-4C77-B7A6-FD60B5BEF761}">
      <dsp:nvSpPr>
        <dsp:cNvPr id="0" name=""/>
        <dsp:cNvSpPr/>
      </dsp:nvSpPr>
      <dsp:spPr>
        <a:xfrm>
          <a:off x="3733278"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Consistency</a:t>
          </a:r>
          <a:endParaRPr lang="en-US" sz="2100" kern="1200" dirty="0"/>
        </a:p>
      </dsp:txBody>
      <dsp:txXfrm>
        <a:off x="4041464" y="3164698"/>
        <a:ext cx="1488057" cy="744028"/>
      </dsp:txXfrm>
    </dsp:sp>
    <dsp:sp modelId="{0F999B11-75F3-4166-90C2-31674FB58C1D}">
      <dsp:nvSpPr>
        <dsp:cNvPr id="0" name=""/>
        <dsp:cNvSpPr/>
      </dsp:nvSpPr>
      <dsp:spPr>
        <a:xfrm rot="10800000">
          <a:off x="2499777" y="3352575"/>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10800000">
        <a:off x="2610259" y="3426230"/>
        <a:ext cx="875480" cy="220965"/>
      </dsp:txXfrm>
    </dsp:sp>
    <dsp:sp modelId="{720E1593-D876-4546-847C-38AA83871518}">
      <dsp:nvSpPr>
        <dsp:cNvPr id="0" name=""/>
        <dsp:cNvSpPr/>
      </dsp:nvSpPr>
      <dsp:spPr>
        <a:xfrm>
          <a:off x="258291"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Availability</a:t>
          </a:r>
          <a:endParaRPr lang="en-US" sz="2100" kern="1200" dirty="0"/>
        </a:p>
      </dsp:txBody>
      <dsp:txXfrm>
        <a:off x="566477" y="3164698"/>
        <a:ext cx="1488057" cy="744028"/>
      </dsp:txXfrm>
    </dsp:sp>
    <dsp:sp modelId="{CA72EE1C-57C2-42A6-AFBD-9B1063717954}">
      <dsp:nvSpPr>
        <dsp:cNvPr id="0" name=""/>
        <dsp:cNvSpPr/>
      </dsp:nvSpPr>
      <dsp:spPr>
        <a:xfrm rot="18000000">
          <a:off x="1631030"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1741513" y="1921517"/>
        <a:ext cx="875480" cy="2209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850649" y="2304029"/>
        <a:ext cx="737112" cy="7371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850649" y="2304029"/>
        <a:ext cx="737112" cy="73711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850649" y="2304029"/>
        <a:ext cx="737112" cy="73711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850649" y="2304029"/>
        <a:ext cx="737112" cy="73711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666750">
            <a:lnSpc>
              <a:spcPct val="90000"/>
            </a:lnSpc>
            <a:spcBef>
              <a:spcPct val="0"/>
            </a:spcBef>
            <a:spcAft>
              <a:spcPct val="35000"/>
            </a:spcAft>
          </a:pPr>
          <a:r>
            <a:rPr lang="en-US" sz="1500" kern="1200" dirty="0" smtClean="0"/>
            <a:t>Coordinator /Client</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73660" tIns="73660" rIns="73660" bIns="73660" numCol="1" spcCol="1270" anchor="ctr" anchorCtr="0">
          <a:noAutofit/>
        </a:bodyPr>
        <a:lstStyle/>
        <a:p>
          <a:pPr lvl="0" algn="ctr" defTabSz="1289050">
            <a:lnSpc>
              <a:spcPct val="90000"/>
            </a:lnSpc>
            <a:spcBef>
              <a:spcPct val="0"/>
            </a:spcBef>
            <a:spcAft>
              <a:spcPct val="35000"/>
            </a:spcAft>
          </a:pPr>
          <a:r>
            <a:rPr lang="en-US" sz="2900" kern="1200" dirty="0" smtClean="0"/>
            <a:t>R-Z</a:t>
          </a:r>
          <a:endParaRPr lang="en-US" sz="29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66040" tIns="66040" rIns="66040" bIns="66040" numCol="1" spcCol="1270" anchor="ctr" anchorCtr="0">
          <a:noAutofit/>
        </a:bodyPr>
        <a:lstStyle/>
        <a:p>
          <a:pPr lvl="0" algn="ctr" defTabSz="1155700">
            <a:lnSpc>
              <a:spcPct val="90000"/>
            </a:lnSpc>
            <a:spcBef>
              <a:spcPct val="0"/>
            </a:spcBef>
            <a:spcAft>
              <a:spcPct val="35000"/>
            </a:spcAft>
          </a:pPr>
          <a:r>
            <a:rPr lang="en-US" sz="2600" kern="1200" dirty="0" smtClean="0"/>
            <a:t>K-Q</a:t>
          </a:r>
          <a:endParaRPr lang="en-US" sz="26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8740" tIns="78740" rIns="78740" bIns="78740" numCol="1" spcCol="1270" anchor="ctr" anchorCtr="0">
          <a:noAutofit/>
        </a:bodyPr>
        <a:lstStyle/>
        <a:p>
          <a:pPr lvl="0" algn="ctr" defTabSz="1377950">
            <a:lnSpc>
              <a:spcPct val="90000"/>
            </a:lnSpc>
            <a:spcBef>
              <a:spcPct val="0"/>
            </a:spcBef>
            <a:spcAft>
              <a:spcPct val="35000"/>
            </a:spcAft>
          </a:pPr>
          <a:r>
            <a:rPr lang="en-US" sz="3100" kern="1200" dirty="0" smtClean="0"/>
            <a:t>A-J</a:t>
          </a:r>
          <a:endParaRPr lang="en-US" sz="3100" kern="1200" dirty="0"/>
        </a:p>
      </dsp:txBody>
      <dsp:txXfrm>
        <a:off x="850649" y="2304029"/>
        <a:ext cx="737112" cy="73711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666750">
            <a:lnSpc>
              <a:spcPct val="90000"/>
            </a:lnSpc>
            <a:spcBef>
              <a:spcPct val="0"/>
            </a:spcBef>
            <a:spcAft>
              <a:spcPct val="35000"/>
            </a:spcAft>
          </a:pPr>
          <a:r>
            <a:rPr lang="en-US" sz="1500" kern="1200" dirty="0" smtClean="0"/>
            <a:t>Coordinator /Client</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73660" tIns="73660" rIns="73660" bIns="73660" numCol="1" spcCol="1270" anchor="ctr" anchorCtr="0">
          <a:noAutofit/>
        </a:bodyPr>
        <a:lstStyle/>
        <a:p>
          <a:pPr lvl="0" algn="ctr" defTabSz="1289050">
            <a:lnSpc>
              <a:spcPct val="90000"/>
            </a:lnSpc>
            <a:spcBef>
              <a:spcPct val="0"/>
            </a:spcBef>
            <a:spcAft>
              <a:spcPct val="35000"/>
            </a:spcAft>
          </a:pPr>
          <a:r>
            <a:rPr lang="en-US" sz="2900" kern="1200" dirty="0" smtClean="0"/>
            <a:t>R-Z</a:t>
          </a:r>
          <a:endParaRPr lang="en-US" sz="29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66040" tIns="66040" rIns="66040" bIns="66040" numCol="1" spcCol="1270" anchor="ctr" anchorCtr="0">
          <a:noAutofit/>
        </a:bodyPr>
        <a:lstStyle/>
        <a:p>
          <a:pPr lvl="0" algn="ctr" defTabSz="1155700">
            <a:lnSpc>
              <a:spcPct val="90000"/>
            </a:lnSpc>
            <a:spcBef>
              <a:spcPct val="0"/>
            </a:spcBef>
            <a:spcAft>
              <a:spcPct val="35000"/>
            </a:spcAft>
          </a:pPr>
          <a:r>
            <a:rPr lang="en-US" sz="2600" kern="1200" dirty="0" smtClean="0"/>
            <a:t>K-Q</a:t>
          </a:r>
          <a:endParaRPr lang="en-US" sz="26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8740" tIns="78740" rIns="78740" bIns="78740" numCol="1" spcCol="1270" anchor="ctr" anchorCtr="0">
          <a:noAutofit/>
        </a:bodyPr>
        <a:lstStyle/>
        <a:p>
          <a:pPr lvl="0" algn="ctr" defTabSz="1377950">
            <a:lnSpc>
              <a:spcPct val="90000"/>
            </a:lnSpc>
            <a:spcBef>
              <a:spcPct val="0"/>
            </a:spcBef>
            <a:spcAft>
              <a:spcPct val="35000"/>
            </a:spcAft>
          </a:pPr>
          <a:r>
            <a:rPr lang="en-US" sz="3100" kern="1200" dirty="0" smtClean="0"/>
            <a:t>A-J</a:t>
          </a:r>
          <a:endParaRPr lang="en-US" sz="3100" kern="1200" dirty="0"/>
        </a:p>
      </dsp:txBody>
      <dsp:txXfrm>
        <a:off x="850649" y="2304029"/>
        <a:ext cx="737112" cy="737112"/>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10.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3678FF-1B83-854B-A2FD-CAEF062BAA87}" type="datetimeFigureOut">
              <a:rPr lang="en-US" smtClean="0"/>
              <a:t>8/21/12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C52A8D-6B9A-A244-94A3-86AE96B94368}" type="slidenum">
              <a:rPr lang="en-US" smtClean="0"/>
              <a:t>‹#›</a:t>
            </a:fld>
            <a:endParaRPr lang="en-US"/>
          </a:p>
        </p:txBody>
      </p:sp>
    </p:spTree>
    <p:extLst>
      <p:ext uri="{BB962C8B-B14F-4D97-AF65-F5344CB8AC3E}">
        <p14:creationId xmlns:p14="http://schemas.microsoft.com/office/powerpoint/2010/main" val="86353643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en.wikipedia.org/wiki/Consistency_(database_systems)" TargetMode="External"/><Relationship Id="rId4" Type="http://schemas.openxmlformats.org/officeDocument/2006/relationships/hyperlink" Target="http://en.wikipedia.org/wiki/Availability" TargetMode="External"/><Relationship Id="rId5" Type="http://schemas.openxmlformats.org/officeDocument/2006/relationships/hyperlink" Target="http://en.wikipedia.org/w/index.php?title=Network_partitioning&amp;action=edit&amp;redlink=1" TargetMode="External"/><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 Id="rId3" Type="http://schemas.openxmlformats.org/officeDocument/2006/relationships/hyperlink" Target="http://serverfault.com/questions/137348/how-much-network-latency-is-typical-for-east-west-coast-usa"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 everyone.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a:t>
            </a:fld>
            <a:endParaRPr lang="en-US"/>
          </a:p>
        </p:txBody>
      </p:sp>
    </p:spTree>
    <p:extLst>
      <p:ext uri="{BB962C8B-B14F-4D97-AF65-F5344CB8AC3E}">
        <p14:creationId xmlns:p14="http://schemas.microsoft.com/office/powerpoint/2010/main" val="30673678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you see above is a taste of something I inherited a few years back.</a:t>
            </a:r>
            <a:r>
              <a:rPr lang="en-US" baseline="0" dirty="0" smtClean="0"/>
              <a:t> The application had to store data that was dynamic. </a:t>
            </a:r>
          </a:p>
          <a:p>
            <a:endParaRPr lang="en-US" baseline="0" dirty="0" smtClean="0"/>
          </a:p>
          <a:p>
            <a:r>
              <a:rPr lang="en-US" baseline="0" dirty="0" smtClean="0"/>
              <a:t>Think about modeling a web poll where you need to store questions that can take different kinds of answers: </a:t>
            </a:r>
            <a:r>
              <a:rPr lang="en-US" baseline="0" dirty="0" err="1" smtClean="0"/>
              <a:t>numbers,strings,lists,booleans</a:t>
            </a:r>
            <a:r>
              <a:rPr lang="en-US" baseline="0" dirty="0" smtClean="0"/>
              <a:t>.</a:t>
            </a:r>
          </a:p>
          <a:p>
            <a:endParaRPr lang="en-US" baseline="0" dirty="0" smtClean="0"/>
          </a:p>
          <a:p>
            <a:r>
              <a:rPr lang="en-US" baseline="0" dirty="0" smtClean="0"/>
              <a:t>My example will be a basic address book where we have the option to have custom data inputs. </a:t>
            </a:r>
          </a:p>
          <a:p>
            <a:endParaRPr lang="en-US" baseline="0" dirty="0" smtClean="0"/>
          </a:p>
          <a:p>
            <a:r>
              <a:rPr lang="en-US" baseline="0" dirty="0" smtClean="0"/>
              <a:t>Notice that the center of the model </a:t>
            </a:r>
            <a:r>
              <a:rPr lang="en-US" b="1" baseline="0" dirty="0" smtClean="0"/>
              <a:t>should</a:t>
            </a:r>
            <a:r>
              <a:rPr lang="en-US" b="0" baseline="0" dirty="0" smtClean="0"/>
              <a:t> </a:t>
            </a:r>
            <a:r>
              <a:rPr lang="en-US" b="1" baseline="0" dirty="0" smtClean="0"/>
              <a:t>be</a:t>
            </a:r>
            <a:r>
              <a:rPr lang="en-US" b="0" baseline="0" dirty="0" smtClean="0"/>
              <a:t> the contact, but instead it focuses around the input.</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11</a:t>
            </a:fld>
            <a:endParaRPr lang="en-US"/>
          </a:p>
        </p:txBody>
      </p:sp>
    </p:spTree>
    <p:extLst>
      <p:ext uri="{BB962C8B-B14F-4D97-AF65-F5344CB8AC3E}">
        <p14:creationId xmlns:p14="http://schemas.microsoft.com/office/powerpoint/2010/main" val="33514097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here is what we have to do in</a:t>
            </a:r>
            <a:r>
              <a:rPr lang="en-US" baseline="0" dirty="0" smtClean="0"/>
              <a:t> order to populate a contact with custom information. </a:t>
            </a:r>
          </a:p>
          <a:p>
            <a:endParaRPr lang="en-US" baseline="0" dirty="0" smtClean="0"/>
          </a:p>
          <a:p>
            <a:r>
              <a:rPr lang="en-US" i="1" baseline="0" dirty="0" smtClean="0"/>
              <a:t>Note that I had to prune out the phones and emails to get this to fit the slide.</a:t>
            </a:r>
            <a:endParaRPr lang="en-US" i="1" dirty="0"/>
          </a:p>
        </p:txBody>
      </p:sp>
      <p:sp>
        <p:nvSpPr>
          <p:cNvPr id="4" name="Slide Number Placeholder 3"/>
          <p:cNvSpPr>
            <a:spLocks noGrp="1"/>
          </p:cNvSpPr>
          <p:nvPr>
            <p:ph type="sldNum" sz="quarter" idx="10"/>
          </p:nvPr>
        </p:nvSpPr>
        <p:spPr/>
        <p:txBody>
          <a:bodyPr/>
          <a:lstStyle/>
          <a:p>
            <a:fld id="{F4C52A8D-6B9A-A244-94A3-86AE96B94368}" type="slidenum">
              <a:rPr lang="en-US" smtClean="0"/>
              <a:t>12</a:t>
            </a:fld>
            <a:endParaRPr lang="en-US"/>
          </a:p>
        </p:txBody>
      </p:sp>
    </p:spTree>
    <p:extLst>
      <p:ext uri="{BB962C8B-B14F-4D97-AF65-F5344CB8AC3E}">
        <p14:creationId xmlns:p14="http://schemas.microsoft.com/office/powerpoint/2010/main" val="2942939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were to store this in a document, it would be much simpler</a:t>
            </a:r>
            <a:r>
              <a:rPr lang="en-US" baseline="0" dirty="0" smtClean="0"/>
              <a:t> as they lend themselves to content that varies from document to document.</a:t>
            </a:r>
          </a:p>
          <a:p>
            <a:endParaRPr lang="en-US" baseline="0" dirty="0" smtClean="0"/>
          </a:p>
          <a:p>
            <a:r>
              <a:rPr lang="en-US" baseline="0" dirty="0" smtClean="0"/>
              <a:t>Before you start getting any crafty ideas, serializing the dynamic content as XML or JSON and stuffing it into a CLOB is cheating. </a:t>
            </a:r>
          </a:p>
          <a:p>
            <a:r>
              <a:rPr lang="en-US" baseline="0" dirty="0" smtClean="0"/>
              <a:t>If you do that (I have), you will hate yourself. It’s very hard to report on. With the document example, you’ll have an option to run **</a:t>
            </a:r>
            <a:r>
              <a:rPr lang="en-US" b="1" baseline="0" dirty="0" smtClean="0"/>
              <a:t>map/reduce**</a:t>
            </a:r>
            <a:r>
              <a:rPr lang="en-US" baseline="0" dirty="0" smtClean="0"/>
              <a:t> against the document and drill down where data exists to surface that to use elsewhere.</a:t>
            </a:r>
          </a:p>
          <a:p>
            <a:endParaRPr lang="en-US" baseline="0" dirty="0" smtClean="0"/>
          </a:p>
          <a:p>
            <a:r>
              <a:rPr lang="en-US" baseline="0" dirty="0" smtClean="0"/>
              <a:t>There is no dance when it comes time to save this to the database, it’s one call. No need to have an ORM map the types to different tables based on what type of data is being stored.</a:t>
            </a:r>
          </a:p>
        </p:txBody>
      </p:sp>
      <p:sp>
        <p:nvSpPr>
          <p:cNvPr id="4" name="Slide Number Placeholder 3"/>
          <p:cNvSpPr>
            <a:spLocks noGrp="1"/>
          </p:cNvSpPr>
          <p:nvPr>
            <p:ph type="sldNum" sz="quarter" idx="10"/>
          </p:nvPr>
        </p:nvSpPr>
        <p:spPr/>
        <p:txBody>
          <a:bodyPr/>
          <a:lstStyle/>
          <a:p>
            <a:fld id="{F4C52A8D-6B9A-A244-94A3-86AE96B94368}" type="slidenum">
              <a:rPr lang="en-US" smtClean="0"/>
              <a:t>13</a:t>
            </a:fld>
            <a:endParaRPr lang="en-US"/>
          </a:p>
        </p:txBody>
      </p:sp>
    </p:spTree>
    <p:extLst>
      <p:ext uri="{BB962C8B-B14F-4D97-AF65-F5344CB8AC3E}">
        <p14:creationId xmlns:p14="http://schemas.microsoft.com/office/powerpoint/2010/main" val="3351409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Map/reduce sounds scary, but you are already doing</a:t>
            </a:r>
            <a:r>
              <a:rPr lang="en-US" baseline="0" dirty="0" smtClean="0"/>
              <a:t> it. If you are a .NET developer and use LINQ, the .Select() is map and .Aggregate() is reduce.</a:t>
            </a:r>
          </a:p>
          <a:p>
            <a:endParaRPr lang="en-US" baseline="0" dirty="0" smtClean="0"/>
          </a:p>
          <a:p>
            <a:r>
              <a:rPr lang="en-US" baseline="0" dirty="0" smtClean="0"/>
              <a:t>Maps are just a function that take a thing and returns something different.</a:t>
            </a:r>
          </a:p>
          <a:p>
            <a:endParaRPr lang="en-US" baseline="0" dirty="0" smtClean="0"/>
          </a:p>
          <a:p>
            <a:r>
              <a:rPr lang="en-US" baseline="0" dirty="0" smtClean="0"/>
              <a:t>Reductions are just a function that takes the things that came from the map function and return the answer.</a:t>
            </a:r>
          </a:p>
          <a:p>
            <a:endParaRPr lang="en-US" baseline="0" dirty="0" smtClean="0"/>
          </a:p>
          <a:p>
            <a:r>
              <a:rPr lang="en-US" baseline="0" dirty="0" smtClean="0"/>
              <a:t>Map/Reduce is a very powerful thing that many </a:t>
            </a:r>
            <a:r>
              <a:rPr lang="en-US" baseline="0" dirty="0" err="1" smtClean="0"/>
              <a:t>nosql</a:t>
            </a:r>
            <a:r>
              <a:rPr lang="en-US" baseline="0" dirty="0" smtClean="0"/>
              <a:t> databases utilize, so you’ll hear me mention it a few more times in this talk.</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14</a:t>
            </a:fld>
            <a:endParaRPr lang="en-US"/>
          </a:p>
        </p:txBody>
      </p:sp>
    </p:spTree>
    <p:extLst>
      <p:ext uri="{BB962C8B-B14F-4D97-AF65-F5344CB8AC3E}">
        <p14:creationId xmlns:p14="http://schemas.microsoft.com/office/powerpoint/2010/main" val="16296390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CouchDB</a:t>
            </a:r>
            <a:r>
              <a:rPr lang="en-US" dirty="0" smtClean="0"/>
              <a:t> has a built in _sum function to help out here just like SQL</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15</a:t>
            </a:fld>
            <a:endParaRPr lang="en-US"/>
          </a:p>
        </p:txBody>
      </p:sp>
    </p:spTree>
    <p:extLst>
      <p:ext uri="{BB962C8B-B14F-4D97-AF65-F5344CB8AC3E}">
        <p14:creationId xmlns:p14="http://schemas.microsoft.com/office/powerpoint/2010/main" val="13392223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CouchDB</a:t>
            </a:r>
            <a:r>
              <a:rPr lang="en-US" dirty="0" smtClean="0"/>
              <a:t> has a built in _count function to help out here just like SQL</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16</a:t>
            </a:fld>
            <a:endParaRPr lang="en-US"/>
          </a:p>
        </p:txBody>
      </p:sp>
    </p:spTree>
    <p:extLst>
      <p:ext uri="{BB962C8B-B14F-4D97-AF65-F5344CB8AC3E}">
        <p14:creationId xmlns:p14="http://schemas.microsoft.com/office/powerpoint/2010/main" val="13392223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other big </a:t>
            </a:r>
            <a:r>
              <a:rPr lang="en-US" baseline="0" dirty="0" err="1" smtClean="0"/>
              <a:t>NoSQL</a:t>
            </a:r>
            <a:r>
              <a:rPr lang="en-US" baseline="0" dirty="0" smtClean="0"/>
              <a:t> topic that people talk about is scaling to handle BIG DATA. </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17</a:t>
            </a:fld>
            <a:endParaRPr lang="en-US"/>
          </a:p>
        </p:txBody>
      </p:sp>
    </p:spTree>
    <p:extLst>
      <p:ext uri="{BB962C8B-B14F-4D97-AF65-F5344CB8AC3E}">
        <p14:creationId xmlns:p14="http://schemas.microsoft.com/office/powerpoint/2010/main" val="16899451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Brewer’s CAP theorem</a:t>
            </a:r>
            <a:r>
              <a:rPr lang="en-US" sz="1200" b="0" i="0" kern="1200" baseline="0" dirty="0" smtClean="0">
                <a:solidFill>
                  <a:schemeClr val="tx1"/>
                </a:solidFill>
                <a:effectLst/>
                <a:latin typeface="+mn-lt"/>
                <a:ea typeface="+mn-ea"/>
                <a:cs typeface="+mn-cs"/>
              </a:rPr>
              <a:t> states that y</a:t>
            </a:r>
            <a:r>
              <a:rPr lang="en-US" sz="1200" b="0" i="0" kern="1200" dirty="0" smtClean="0">
                <a:solidFill>
                  <a:schemeClr val="tx1"/>
                </a:solidFill>
                <a:effectLst/>
                <a:latin typeface="+mn-lt"/>
                <a:ea typeface="+mn-ea"/>
                <a:cs typeface="+mn-cs"/>
              </a:rPr>
              <a:t>ou can only have 2 of the following</a:t>
            </a:r>
            <a:r>
              <a:rPr lang="en-US" sz="1200" b="0" i="0" kern="1200" baseline="0" dirty="0" smtClean="0">
                <a:solidFill>
                  <a:schemeClr val="tx1"/>
                </a:solidFill>
                <a:effectLst/>
                <a:latin typeface="+mn-lt"/>
                <a:ea typeface="+mn-ea"/>
                <a:cs typeface="+mn-cs"/>
              </a:rPr>
              <a:t> </a:t>
            </a:r>
            <a:r>
              <a:rPr lang="en-US" sz="1200" b="1" i="0" kern="1200" baseline="0" dirty="0" smtClean="0">
                <a:solidFill>
                  <a:schemeClr val="tx1"/>
                </a:solidFill>
                <a:effectLst/>
                <a:latin typeface="+mn-lt"/>
                <a:ea typeface="+mn-ea"/>
                <a:cs typeface="+mn-cs"/>
              </a:rPr>
              <a:t>at any given time</a:t>
            </a:r>
            <a:r>
              <a:rPr lang="en-US" sz="1200" b="0" i="0" kern="1200" baseline="0" dirty="0" smtClean="0">
                <a:solidFill>
                  <a:schemeClr val="tx1"/>
                </a:solidFill>
                <a:effectLst/>
                <a:latin typeface="+mn-lt"/>
                <a:ea typeface="+mn-ea"/>
                <a:cs typeface="+mn-cs"/>
              </a:rPr>
              <a:t> in a distributed system:</a:t>
            </a:r>
            <a:endParaRPr lang="en-US" sz="1200" b="0" i="0" kern="1200" dirty="0" smtClean="0">
              <a:solidFill>
                <a:schemeClr val="tx1"/>
              </a:solidFill>
              <a:effectLst/>
              <a:latin typeface="+mn-lt"/>
              <a:ea typeface="+mn-ea"/>
              <a:cs typeface="+mn-cs"/>
            </a:endParaRPr>
          </a:p>
          <a:p>
            <a:endParaRPr lang="en-US" sz="1200" b="0" i="1" u="none" strike="noStrike" kern="1200" dirty="0" smtClean="0">
              <a:solidFill>
                <a:schemeClr val="tx1"/>
              </a:solidFill>
              <a:effectLst/>
              <a:latin typeface="+mn-lt"/>
              <a:ea typeface="+mn-ea"/>
              <a:cs typeface="+mn-cs"/>
              <a:hlinkClick r:id="rId3" tooltip="Consistency (database systems)"/>
            </a:endParaRPr>
          </a:p>
          <a:p>
            <a:r>
              <a:rPr lang="en-US" sz="1200" b="0" i="1" u="none" strike="noStrike" kern="1200" dirty="0" smtClean="0">
                <a:solidFill>
                  <a:schemeClr val="tx1"/>
                </a:solidFill>
                <a:effectLst/>
                <a:latin typeface="+mn-lt"/>
                <a:ea typeface="+mn-ea"/>
                <a:cs typeface="+mn-cs"/>
                <a:hlinkClick r:id="rId3" tooltip="Consistency (database systems)"/>
              </a:rPr>
              <a:t>Consistency</a:t>
            </a:r>
            <a:r>
              <a:rPr lang="en-US" sz="1200" b="0" i="0" kern="1200" dirty="0" smtClean="0">
                <a:solidFill>
                  <a:schemeClr val="tx1"/>
                </a:solidFill>
                <a:effectLst/>
                <a:latin typeface="+mn-lt"/>
                <a:ea typeface="+mn-ea"/>
                <a:cs typeface="+mn-cs"/>
              </a:rPr>
              <a:t> (all nodes see the same </a:t>
            </a:r>
            <a:r>
              <a:rPr lang="en-US" dirty="0" smtClean="0"/>
              <a:t>data at </a:t>
            </a:r>
            <a:r>
              <a:rPr lang="en-US" sz="1200" b="0" i="0" kern="1200" dirty="0" smtClean="0">
                <a:solidFill>
                  <a:schemeClr val="tx1"/>
                </a:solidFill>
                <a:effectLst/>
                <a:latin typeface="+mn-lt"/>
                <a:ea typeface="+mn-ea"/>
                <a:cs typeface="+mn-cs"/>
              </a:rPr>
              <a:t>the same time)</a:t>
            </a:r>
          </a:p>
          <a:p>
            <a:r>
              <a:rPr lang="en-US" sz="1200" b="0" i="1" u="none" strike="noStrike" kern="1200" dirty="0" smtClean="0">
                <a:solidFill>
                  <a:schemeClr val="tx1"/>
                </a:solidFill>
                <a:effectLst/>
                <a:latin typeface="+mn-lt"/>
                <a:ea typeface="+mn-ea"/>
                <a:cs typeface="+mn-cs"/>
                <a:hlinkClick r:id="rId4" tooltip="Availability"/>
              </a:rPr>
              <a:t>Availability</a:t>
            </a:r>
            <a:r>
              <a:rPr lang="en-US" sz="1200" b="0" i="0" kern="1200" dirty="0" smtClean="0">
                <a:solidFill>
                  <a:schemeClr val="tx1"/>
                </a:solidFill>
                <a:effectLst/>
                <a:latin typeface="+mn-lt"/>
                <a:ea typeface="+mn-ea"/>
                <a:cs typeface="+mn-cs"/>
              </a:rPr>
              <a:t> (a guarantee that every request receives a response about whether it was successful or failed)</a:t>
            </a:r>
          </a:p>
          <a:p>
            <a:r>
              <a:rPr lang="en-US" sz="1200" b="0" i="1" u="none" strike="noStrike" kern="1200" dirty="0" smtClean="0">
                <a:solidFill>
                  <a:schemeClr val="tx1"/>
                </a:solidFill>
                <a:effectLst/>
                <a:latin typeface="+mn-lt"/>
                <a:ea typeface="+mn-ea"/>
                <a:cs typeface="+mn-cs"/>
                <a:hlinkClick r:id="rId5" tooltip="Network partitioning (page does not exist)"/>
              </a:rPr>
              <a:t>Partition tolerance</a:t>
            </a:r>
            <a:r>
              <a:rPr lang="en-US" sz="1200" b="0" i="0" kern="1200" dirty="0" smtClean="0">
                <a:solidFill>
                  <a:schemeClr val="tx1"/>
                </a:solidFill>
                <a:effectLst/>
                <a:latin typeface="+mn-lt"/>
                <a:ea typeface="+mn-ea"/>
                <a:cs typeface="+mn-cs"/>
              </a:rPr>
              <a:t> (the system continues to operate despite arbitrary message loss or failure of part of the system)</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18</a:t>
            </a:fld>
            <a:endParaRPr lang="en-US"/>
          </a:p>
        </p:txBody>
      </p:sp>
    </p:spTree>
    <p:extLst>
      <p:ext uri="{BB962C8B-B14F-4D97-AF65-F5344CB8AC3E}">
        <p14:creationId xmlns:p14="http://schemas.microsoft.com/office/powerpoint/2010/main" val="11185363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Relational databases</a:t>
            </a:r>
            <a:r>
              <a:rPr lang="en-US" baseline="0" dirty="0" smtClean="0"/>
              <a:t> are said to be consistent and available. </a:t>
            </a:r>
            <a:r>
              <a:rPr lang="en-US" baseline="0" dirty="0" smtClean="0"/>
              <a:t>That is, all updates are written to all nodes and each node can answer because it knows it has the right answer. The problem comes in when nodes fall down.</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F4C52A8D-6B9A-A244-94A3-86AE96B94368}" type="slidenum">
              <a:rPr lang="en-US" smtClean="0"/>
              <a:t>19</a:t>
            </a:fld>
            <a:endParaRPr lang="en-US"/>
          </a:p>
        </p:txBody>
      </p:sp>
    </p:spTree>
    <p:extLst>
      <p:ext uri="{BB962C8B-B14F-4D97-AF65-F5344CB8AC3E}">
        <p14:creationId xmlns:p14="http://schemas.microsoft.com/office/powerpoint/2010/main" val="1904439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want to scale out though, we automatically have to accept that a node might die. Thus, we </a:t>
            </a:r>
            <a:r>
              <a:rPr lang="en-US" baseline="0" dirty="0" smtClean="0"/>
              <a:t>have to compromise and give up some availability or consistency</a:t>
            </a:r>
            <a:r>
              <a:rPr lang="en-US" baseline="0" dirty="0" smtClean="0"/>
              <a:t>.</a:t>
            </a:r>
          </a:p>
          <a:p>
            <a:endParaRPr lang="en-US" baseline="0" dirty="0" smtClean="0"/>
          </a:p>
          <a:p>
            <a:r>
              <a:rPr lang="en-US" baseline="0" dirty="0" smtClean="0"/>
              <a:t>Note, not all NoSQL is partition tolerant. We’ll talk about that </a:t>
            </a:r>
            <a:r>
              <a:rPr lang="en-US" baseline="0" smtClean="0"/>
              <a:t>here later.</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20</a:t>
            </a:fld>
            <a:endParaRPr lang="en-US"/>
          </a:p>
        </p:txBody>
      </p:sp>
    </p:spTree>
    <p:extLst>
      <p:ext uri="{BB962C8B-B14F-4D97-AF65-F5344CB8AC3E}">
        <p14:creationId xmlns:p14="http://schemas.microsoft.com/office/powerpoint/2010/main" val="3972910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What is </a:t>
            </a:r>
            <a:r>
              <a:rPr lang="en-US" b="1" dirty="0" err="1" smtClean="0"/>
              <a:t>NoSQL</a:t>
            </a:r>
            <a:r>
              <a:rPr lang="en-US" b="1" dirty="0" smtClean="0"/>
              <a:t>? </a:t>
            </a:r>
            <a:r>
              <a:rPr lang="en-US" dirty="0" smtClean="0"/>
              <a:t>- </a:t>
            </a:r>
            <a:r>
              <a:rPr lang="en-US" dirty="0" err="1" smtClean="0"/>
              <a:t>NoSQL</a:t>
            </a:r>
            <a:r>
              <a:rPr lang="en-US" dirty="0" smtClean="0"/>
              <a:t> isn't a thing. It's just a category of things which it is not. When we talk about not being SQL, we really mean not being relational.</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THIS TALK IS NOT</a:t>
            </a:r>
            <a:r>
              <a:rPr lang="en-US" b="1" baseline="0" dirty="0" smtClean="0"/>
              <a:t> </a:t>
            </a:r>
            <a:r>
              <a:rPr lang="en-US" baseline="0" dirty="0" smtClean="0"/>
              <a:t>to trash relational databases. Relational databases have been around many years for a reason. They do quite a few things very well. However, the industry is reaching a point where we’re recognizing that data storage is not a one size fits all thing.</a:t>
            </a:r>
            <a:endParaRPr lang="en-US" dirty="0" smtClean="0"/>
          </a:p>
          <a:p>
            <a:endParaRPr lang="en-US" dirty="0" smtClean="0"/>
          </a:p>
          <a:p>
            <a:r>
              <a:rPr lang="en-US" dirty="0" smtClean="0"/>
              <a:t>The goal is to try to help you wade through the myriad number of options.</a:t>
            </a:r>
          </a:p>
        </p:txBody>
      </p:sp>
      <p:sp>
        <p:nvSpPr>
          <p:cNvPr id="4" name="Slide Number Placeholder 3"/>
          <p:cNvSpPr>
            <a:spLocks noGrp="1"/>
          </p:cNvSpPr>
          <p:nvPr>
            <p:ph type="sldNum" sz="quarter" idx="10"/>
          </p:nvPr>
        </p:nvSpPr>
        <p:spPr/>
        <p:txBody>
          <a:bodyPr/>
          <a:lstStyle/>
          <a:p>
            <a:fld id="{F4C52A8D-6B9A-A244-94A3-86AE96B94368}" type="slidenum">
              <a:rPr lang="en-US" smtClean="0"/>
              <a:t>3</a:t>
            </a:fld>
            <a:endParaRPr lang="en-US"/>
          </a:p>
        </p:txBody>
      </p:sp>
    </p:spTree>
    <p:extLst>
      <p:ext uri="{BB962C8B-B14F-4D97-AF65-F5344CB8AC3E}">
        <p14:creationId xmlns:p14="http://schemas.microsoft.com/office/powerpoint/2010/main" val="33220630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being</a:t>
            </a:r>
            <a:r>
              <a:rPr lang="en-US" baseline="0" dirty="0" smtClean="0"/>
              <a:t> stranded on an island.</a:t>
            </a:r>
          </a:p>
          <a:p>
            <a:r>
              <a:rPr lang="en-US" baseline="0" dirty="0" smtClean="0"/>
              <a:t>When you are finally found 4 years later, you are asked who is the current president.</a:t>
            </a:r>
          </a:p>
          <a:p>
            <a:pPr marL="171450" indent="-171450">
              <a:buFont typeface="Arial" pitchFamily="34" charset="0"/>
              <a:buChar char="•"/>
            </a:pPr>
            <a:r>
              <a:rPr lang="en-US" baseline="0" dirty="0" smtClean="0"/>
              <a:t>If you want to be consistent, you won’t answer because you know your information is out of date.</a:t>
            </a:r>
          </a:p>
          <a:p>
            <a:pPr marL="171450" indent="-171450">
              <a:buFont typeface="Arial" pitchFamily="34" charset="0"/>
              <a:buChar char="•"/>
            </a:pPr>
            <a:r>
              <a:rPr lang="en-US" baseline="0" dirty="0" smtClean="0"/>
              <a:t>If you want to be available, you’ll answer with stale information.</a:t>
            </a:r>
          </a:p>
        </p:txBody>
      </p:sp>
      <p:sp>
        <p:nvSpPr>
          <p:cNvPr id="4" name="Slide Number Placeholder 3"/>
          <p:cNvSpPr>
            <a:spLocks noGrp="1"/>
          </p:cNvSpPr>
          <p:nvPr>
            <p:ph type="sldNum" sz="quarter" idx="10"/>
          </p:nvPr>
        </p:nvSpPr>
        <p:spPr/>
        <p:txBody>
          <a:bodyPr/>
          <a:lstStyle/>
          <a:p>
            <a:fld id="{F4C52A8D-6B9A-A244-94A3-86AE96B94368}" type="slidenum">
              <a:rPr lang="en-US" smtClean="0"/>
              <a:t>21</a:t>
            </a:fld>
            <a:endParaRPr lang="en-US"/>
          </a:p>
        </p:txBody>
      </p:sp>
    </p:spTree>
    <p:extLst>
      <p:ext uri="{BB962C8B-B14F-4D97-AF65-F5344CB8AC3E}">
        <p14:creationId xmlns:p14="http://schemas.microsoft.com/office/powerpoint/2010/main" val="17408840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There’s one last thing to think about here. We’re talking about spreading our data out across machines. You think it sucks to load</a:t>
            </a:r>
            <a:r>
              <a:rPr lang="en-US" baseline="0" dirty="0" smtClean="0"/>
              <a:t> up eclipse or visual studio from your local hard drive? Think about this:</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NY to</a:t>
            </a:r>
            <a:r>
              <a:rPr lang="en-US" baseline="0" dirty="0" smtClean="0"/>
              <a:t> SF is ~70-80ms round trip over the internet right off the bat.</a:t>
            </a:r>
            <a:endParaRPr lang="en-US" dirty="0" smtClean="0"/>
          </a:p>
          <a:p>
            <a:endParaRPr lang="en-US" dirty="0" smtClean="0">
              <a:hlinkClick r:id="rId3"/>
            </a:endParaRPr>
          </a:p>
          <a:p>
            <a:r>
              <a:rPr lang="en-US" dirty="0" smtClean="0">
                <a:hlinkClick r:id="rId3"/>
              </a:rPr>
              <a:t>http://serverfault.com/questions/137348/how-much-network-latency-is-typical-for-east-west-coast-usa</a:t>
            </a:r>
            <a:endParaRPr lang="en-US" dirty="0" smtClean="0"/>
          </a:p>
          <a:p>
            <a:endParaRPr lang="en-US" dirty="0" smtClean="0"/>
          </a:p>
          <a:p>
            <a:endParaRPr lang="en-US" dirty="0" smtClean="0"/>
          </a:p>
          <a:p>
            <a:r>
              <a:rPr lang="en-US" dirty="0" smtClean="0"/>
              <a:t>Distributing your data to be fast involved</a:t>
            </a:r>
            <a:r>
              <a:rPr lang="en-US" baseline="0" dirty="0" smtClean="0"/>
              <a:t> you staying in your data center.</a:t>
            </a:r>
          </a:p>
          <a:p>
            <a:r>
              <a:rPr lang="en-US" baseline="0" dirty="0" smtClean="0"/>
              <a:t>Distributing your data for failover to another data center is another topic entirely.</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F4C52A8D-6B9A-A244-94A3-86AE96B94368}" type="slidenum">
              <a:rPr lang="en-US" smtClean="0"/>
              <a:t>22</a:t>
            </a:fld>
            <a:endParaRPr lang="en-US"/>
          </a:p>
        </p:txBody>
      </p:sp>
    </p:spTree>
    <p:extLst>
      <p:ext uri="{BB962C8B-B14F-4D97-AF65-F5344CB8AC3E}">
        <p14:creationId xmlns:p14="http://schemas.microsoft.com/office/powerpoint/2010/main" val="18219460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Single master replication allows</a:t>
            </a:r>
            <a:r>
              <a:rPr lang="en-US" baseline="0" dirty="0" smtClean="0"/>
              <a:t> us to scale out for reads by duplicating the data to multiple sources. Writes are still limited to a single node.</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23</a:t>
            </a:fld>
            <a:endParaRPr lang="en-US"/>
          </a:p>
        </p:txBody>
      </p:sp>
    </p:spTree>
    <p:extLst>
      <p:ext uri="{BB962C8B-B14F-4D97-AF65-F5344CB8AC3E}">
        <p14:creationId xmlns:p14="http://schemas.microsoft.com/office/powerpoint/2010/main" val="17353025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Adding more nodes gives us the ability to read from multiple</a:t>
            </a:r>
            <a:r>
              <a:rPr lang="en-US" baseline="0" dirty="0" smtClean="0"/>
              <a:t> sources. We also get the advantage of having a spare of the data that could assume master responsibilities.</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24</a:t>
            </a:fld>
            <a:endParaRPr lang="en-US"/>
          </a:p>
        </p:txBody>
      </p:sp>
    </p:spTree>
    <p:extLst>
      <p:ext uri="{BB962C8B-B14F-4D97-AF65-F5344CB8AC3E}">
        <p14:creationId xmlns:p14="http://schemas.microsoft.com/office/powerpoint/2010/main" val="23165792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Master/Save configuration, in order to be consistent we must write our</a:t>
            </a:r>
            <a:r>
              <a:rPr lang="en-US" baseline="0" dirty="0" smtClean="0"/>
              <a:t> data to all of our slaves. Writes become a bottleneck.</a:t>
            </a:r>
          </a:p>
          <a:p>
            <a:r>
              <a:rPr lang="en-US" baseline="0" dirty="0" smtClean="0"/>
              <a:t>We lose availability because if we can’t reach our slaves we may have to deny a write.</a:t>
            </a:r>
          </a:p>
          <a:p>
            <a:endParaRPr lang="en-US" baseline="0" dirty="0" smtClean="0"/>
          </a:p>
          <a:p>
            <a:r>
              <a:rPr lang="en-US" baseline="0" dirty="0" smtClean="0"/>
              <a:t>Also, each slave has to be as beefy of a machine as the master. The write can only be as fast as the slowest slave.</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25</a:t>
            </a:fld>
            <a:endParaRPr lang="en-US"/>
          </a:p>
        </p:txBody>
      </p:sp>
    </p:spTree>
    <p:extLst>
      <p:ext uri="{BB962C8B-B14F-4D97-AF65-F5344CB8AC3E}">
        <p14:creationId xmlns:p14="http://schemas.microsoft.com/office/powerpoint/2010/main" val="13152870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want to be available for writes, then the</a:t>
            </a:r>
            <a:r>
              <a:rPr lang="en-US" baseline="0" dirty="0" smtClean="0"/>
              <a:t> master can </a:t>
            </a:r>
            <a:r>
              <a:rPr lang="en-US" baseline="0" dirty="0" err="1" smtClean="0"/>
              <a:t>ack</a:t>
            </a:r>
            <a:r>
              <a:rPr lang="en-US" baseline="0" dirty="0" smtClean="0"/>
              <a:t> a write immediately and then stream the writes to slaves asynchronously. This makes it possible for a process to write to master and immediately read from a slave and not see the data.</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26</a:t>
            </a:fld>
            <a:endParaRPr lang="en-US"/>
          </a:p>
        </p:txBody>
      </p:sp>
    </p:spTree>
    <p:extLst>
      <p:ext uri="{BB962C8B-B14F-4D97-AF65-F5344CB8AC3E}">
        <p14:creationId xmlns:p14="http://schemas.microsoft.com/office/powerpoint/2010/main" val="39910640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Sharding</a:t>
            </a:r>
            <a:r>
              <a:rPr lang="en-US" dirty="0" smtClean="0"/>
              <a:t> involves spreading the data across multiple nodes where no single</a:t>
            </a:r>
            <a:r>
              <a:rPr lang="en-US" baseline="0" dirty="0" smtClean="0"/>
              <a:t> node has all of the data. This ends up being efficient way to utilize storage across nodes and can achieve good throughput on both writes and reads since the load is spread across multiple nodes. </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27</a:t>
            </a:fld>
            <a:endParaRPr lang="en-US"/>
          </a:p>
        </p:txBody>
      </p:sp>
    </p:spTree>
    <p:extLst>
      <p:ext uri="{BB962C8B-B14F-4D97-AF65-F5344CB8AC3E}">
        <p14:creationId xmlns:p14="http://schemas.microsoft.com/office/powerpoint/2010/main" val="36852873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Writes must be coordinated by a machine</a:t>
            </a:r>
            <a:r>
              <a:rPr lang="en-US" baseline="0" dirty="0" smtClean="0"/>
              <a:t> to route or each client must know the partitioning scheme. Data is split across a server based on some criteria of the data being saved. Usually a range based partition on the key.</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28</a:t>
            </a:fld>
            <a:endParaRPr lang="en-US"/>
          </a:p>
        </p:txBody>
      </p:sp>
    </p:spTree>
    <p:extLst>
      <p:ext uri="{BB962C8B-B14F-4D97-AF65-F5344CB8AC3E}">
        <p14:creationId xmlns:p14="http://schemas.microsoft.com/office/powerpoint/2010/main" val="13974781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Reads</a:t>
            </a:r>
            <a:r>
              <a:rPr lang="en-US" baseline="0" dirty="0" smtClean="0"/>
              <a:t> look much the same as writes. We must know which server to go get the data from.</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29</a:t>
            </a:fld>
            <a:endParaRPr lang="en-US"/>
          </a:p>
        </p:txBody>
      </p:sp>
    </p:spTree>
    <p:extLst>
      <p:ext uri="{BB962C8B-B14F-4D97-AF65-F5344CB8AC3E}">
        <p14:creationId xmlns:p14="http://schemas.microsoft.com/office/powerpoint/2010/main" val="19133328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gets interesting when we end up needing to query a range of data that spreads across multiple shards. Suddenly we have to query multiple servers and then make our coordinating node aggregate them in a meaningful manner.</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30</a:t>
            </a:fld>
            <a:endParaRPr lang="en-US"/>
          </a:p>
        </p:txBody>
      </p:sp>
    </p:spTree>
    <p:extLst>
      <p:ext uri="{BB962C8B-B14F-4D97-AF65-F5344CB8AC3E}">
        <p14:creationId xmlns:p14="http://schemas.microsoft.com/office/powerpoint/2010/main" val="1913332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There are a few things to consider when trying to pick out how to store your data:</a:t>
            </a:r>
          </a:p>
          <a:p>
            <a:r>
              <a:rPr lang="en-US" b="1" baseline="0" dirty="0" smtClean="0"/>
              <a:t>What does my data model look like? </a:t>
            </a:r>
          </a:p>
          <a:p>
            <a:pPr marL="171450" indent="-171450">
              <a:buFont typeface="Arial" pitchFamily="34" charset="0"/>
              <a:buChar char="•"/>
            </a:pPr>
            <a:r>
              <a:rPr lang="en-US" baseline="0" dirty="0" smtClean="0"/>
              <a:t>Is it flat? </a:t>
            </a:r>
          </a:p>
          <a:p>
            <a:pPr marL="171450" indent="-171450">
              <a:buFont typeface="Arial" pitchFamily="34" charset="0"/>
              <a:buChar char="•"/>
            </a:pPr>
            <a:r>
              <a:rPr lang="en-US" baseline="0" dirty="0" smtClean="0"/>
              <a:t>Does it have nested structures? </a:t>
            </a:r>
          </a:p>
          <a:p>
            <a:pPr marL="171450" indent="-171450">
              <a:buFont typeface="Arial" pitchFamily="34" charset="0"/>
              <a:buChar char="•"/>
            </a:pPr>
            <a:r>
              <a:rPr lang="en-US" baseline="0" dirty="0" smtClean="0"/>
              <a:t>Do you have small or large aggregate roots?</a:t>
            </a:r>
          </a:p>
          <a:p>
            <a:pPr marL="171450" indent="-171450">
              <a:buFont typeface="Arial" pitchFamily="34" charset="0"/>
              <a:buChar char="•"/>
            </a:pPr>
            <a:r>
              <a:rPr lang="en-US" baseline="0" dirty="0" smtClean="0"/>
              <a:t>Is it hierarchical? </a:t>
            </a:r>
          </a:p>
          <a:p>
            <a:pPr marL="171450" indent="-171450">
              <a:buFont typeface="Arial" pitchFamily="34" charset="0"/>
              <a:buChar char="•"/>
            </a:pPr>
            <a:endParaRPr lang="en-US" baseline="0" dirty="0" smtClean="0"/>
          </a:p>
          <a:p>
            <a:pPr marL="0" indent="0">
              <a:buFont typeface="Arial" pitchFamily="34" charset="0"/>
              <a:buNone/>
            </a:pPr>
            <a:r>
              <a:rPr lang="en-US" b="1" baseline="0" dirty="0" smtClean="0"/>
              <a:t>How do I need to access my data?</a:t>
            </a:r>
          </a:p>
          <a:p>
            <a:pPr marL="171450" indent="-171450">
              <a:buFont typeface="Arial" pitchFamily="34" charset="0"/>
              <a:buChar char="•"/>
            </a:pPr>
            <a:r>
              <a:rPr lang="en-US" baseline="0" dirty="0" smtClean="0"/>
              <a:t>Am I read heavy or write heavy? Maybe a mix of both?</a:t>
            </a:r>
          </a:p>
          <a:p>
            <a:pPr marL="171450" indent="-171450">
              <a:buFont typeface="Arial" pitchFamily="34" charset="0"/>
              <a:buChar char="•"/>
            </a:pPr>
            <a:r>
              <a:rPr lang="en-US" baseline="0" dirty="0" smtClean="0"/>
              <a:t>Do I have situations where there is contention to write to the same piece of data?</a:t>
            </a:r>
          </a:p>
          <a:p>
            <a:pPr marL="171450" indent="-171450">
              <a:buFont typeface="Arial" pitchFamily="34" charset="0"/>
              <a:buChar char="•"/>
            </a:pPr>
            <a:r>
              <a:rPr lang="en-US" baseline="0" dirty="0" smtClean="0"/>
              <a:t>Do I need to do ad-hoc queries?</a:t>
            </a:r>
          </a:p>
          <a:p>
            <a:pPr marL="171450" indent="-171450">
              <a:buFont typeface="Arial" pitchFamily="34" charset="0"/>
              <a:buChar char="•"/>
            </a:pPr>
            <a:r>
              <a:rPr lang="en-US" baseline="0" dirty="0" smtClean="0"/>
              <a:t>What kinds of reports do I need to produce?</a:t>
            </a:r>
          </a:p>
          <a:p>
            <a:pPr marL="171450" indent="-171450">
              <a:buFont typeface="Arial" pitchFamily="34" charset="0"/>
              <a:buChar char="•"/>
            </a:pPr>
            <a:endParaRPr lang="en-US" baseline="0" dirty="0" smtClean="0"/>
          </a:p>
          <a:p>
            <a:pPr marL="0" indent="0">
              <a:buFont typeface="Arial" pitchFamily="34" charset="0"/>
              <a:buNone/>
            </a:pPr>
            <a:r>
              <a:rPr lang="en-US" b="1" baseline="0" dirty="0" smtClean="0"/>
              <a:t>How much data do you have?</a:t>
            </a:r>
          </a:p>
          <a:p>
            <a:pPr marL="628650" lvl="1" indent="-171450">
              <a:buFont typeface="Arial" pitchFamily="34" charset="0"/>
              <a:buChar char="•"/>
            </a:pPr>
            <a:endParaRPr lang="en-US" baseline="0" dirty="0" smtClean="0"/>
          </a:p>
          <a:p>
            <a:pPr marL="0" lvl="0" indent="0">
              <a:buFont typeface="Arial" pitchFamily="34" charset="0"/>
              <a:buNone/>
            </a:pPr>
            <a:r>
              <a:rPr lang="en-US" baseline="0" dirty="0" smtClean="0"/>
              <a:t>* Three types of lies: lies, damned lies, and benchmarks. Talk about BS metrics where benchmarks compare databases that are durable against in memory stores. </a:t>
            </a:r>
          </a:p>
        </p:txBody>
      </p:sp>
      <p:sp>
        <p:nvSpPr>
          <p:cNvPr id="4" name="Slide Number Placeholder 3"/>
          <p:cNvSpPr>
            <a:spLocks noGrp="1"/>
          </p:cNvSpPr>
          <p:nvPr>
            <p:ph type="sldNum" sz="quarter" idx="10"/>
          </p:nvPr>
        </p:nvSpPr>
        <p:spPr/>
        <p:txBody>
          <a:bodyPr/>
          <a:lstStyle/>
          <a:p>
            <a:fld id="{F4C52A8D-6B9A-A244-94A3-86AE96B94368}" type="slidenum">
              <a:rPr lang="en-US" smtClean="0"/>
              <a:t>4</a:t>
            </a:fld>
            <a:endParaRPr lang="en-US"/>
          </a:p>
        </p:txBody>
      </p:sp>
    </p:spTree>
    <p:extLst>
      <p:ext uri="{BB962C8B-B14F-4D97-AF65-F5344CB8AC3E}">
        <p14:creationId xmlns:p14="http://schemas.microsoft.com/office/powerpoint/2010/main" val="17408840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Like the single master scenario, Multi-master replication allows</a:t>
            </a:r>
            <a:r>
              <a:rPr lang="en-US" baseline="0" dirty="0" smtClean="0"/>
              <a:t> us to scale out for reads by duplicating the data to multiple sources. But with a multi-master environment we can also write to any node. For this to work, the system has to be prepared to deal with conflicts when the same record is updated on different nodes.</a:t>
            </a:r>
            <a:endParaRPr lang="en-US" dirty="0" smtClean="0"/>
          </a:p>
          <a:p>
            <a:endParaRPr lang="en-US" dirty="0" smtClean="0"/>
          </a:p>
          <a:p>
            <a:endParaRPr lang="en-US" dirty="0" smtClean="0"/>
          </a:p>
          <a:p>
            <a:endParaRPr lang="en-US" dirty="0" smtClean="0"/>
          </a:p>
          <a:p>
            <a:r>
              <a:rPr lang="en-US" dirty="0" smtClean="0"/>
              <a:t>Need</a:t>
            </a:r>
            <a:r>
              <a:rPr lang="en-US" baseline="0" dirty="0" smtClean="0"/>
              <a:t> to diagram out conflicts</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31</a:t>
            </a:fld>
            <a:endParaRPr lang="en-US"/>
          </a:p>
        </p:txBody>
      </p:sp>
    </p:spTree>
    <p:extLst>
      <p:ext uri="{BB962C8B-B14F-4D97-AF65-F5344CB8AC3E}">
        <p14:creationId xmlns:p14="http://schemas.microsoft.com/office/powerpoint/2010/main" val="38767831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Reads</a:t>
            </a:r>
            <a:r>
              <a:rPr lang="en-US" baseline="0" dirty="0" smtClean="0"/>
              <a:t> can come from any server just like master/slave.</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32</a:t>
            </a:fld>
            <a:endParaRPr lang="en-US"/>
          </a:p>
        </p:txBody>
      </p:sp>
    </p:spTree>
    <p:extLst>
      <p:ext uri="{BB962C8B-B14F-4D97-AF65-F5344CB8AC3E}">
        <p14:creationId xmlns:p14="http://schemas.microsoft.com/office/powerpoint/2010/main" val="38767831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Now things are getting interesting, we can write to any node and the data is automatically replicated to the other masters. This works as long as there is no conflicts…</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33</a:t>
            </a:fld>
            <a:endParaRPr lang="en-US"/>
          </a:p>
        </p:txBody>
      </p:sp>
    </p:spTree>
    <p:extLst>
      <p:ext uri="{BB962C8B-B14F-4D97-AF65-F5344CB8AC3E}">
        <p14:creationId xmlns:p14="http://schemas.microsoft.com/office/powerpoint/2010/main" val="38767831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What</a:t>
            </a:r>
            <a:r>
              <a:rPr lang="en-US" baseline="0" dirty="0" smtClean="0"/>
              <a:t> happens if we write the same key with different values to different masters. When they replicate a conflict occurs and has to be handled.</a:t>
            </a:r>
          </a:p>
        </p:txBody>
      </p:sp>
      <p:sp>
        <p:nvSpPr>
          <p:cNvPr id="4" name="Slide Number Placeholder 3"/>
          <p:cNvSpPr>
            <a:spLocks noGrp="1"/>
          </p:cNvSpPr>
          <p:nvPr>
            <p:ph type="sldNum" sz="quarter" idx="10"/>
          </p:nvPr>
        </p:nvSpPr>
        <p:spPr/>
        <p:txBody>
          <a:bodyPr/>
          <a:lstStyle/>
          <a:p>
            <a:fld id="{F4C52A8D-6B9A-A244-94A3-86AE96B94368}" type="slidenum">
              <a:rPr lang="en-US" smtClean="0"/>
              <a:t>34</a:t>
            </a:fld>
            <a:endParaRPr lang="en-US"/>
          </a:p>
        </p:txBody>
      </p:sp>
    </p:spTree>
    <p:extLst>
      <p:ext uri="{BB962C8B-B14F-4D97-AF65-F5344CB8AC3E}">
        <p14:creationId xmlns:p14="http://schemas.microsoft.com/office/powerpoint/2010/main" val="38767831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interesting setup</a:t>
            </a:r>
            <a:r>
              <a:rPr lang="en-US" baseline="0" dirty="0" smtClean="0"/>
              <a:t> is something you see in Dynamo based systems. You have a ring of nodes and they all know about each other. Any node can service requests for any bit of data. To understand it, we need to talk a little bit about consistent hashing.</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35</a:t>
            </a:fld>
            <a:endParaRPr lang="en-US"/>
          </a:p>
        </p:txBody>
      </p:sp>
    </p:spTree>
    <p:extLst>
      <p:ext uri="{BB962C8B-B14F-4D97-AF65-F5344CB8AC3E}">
        <p14:creationId xmlns:p14="http://schemas.microsoft.com/office/powerpoint/2010/main" val="22311514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 a </a:t>
            </a:r>
            <a:r>
              <a:rPr lang="en-US" dirty="0" err="1" smtClean="0"/>
              <a:t>keyspace</a:t>
            </a:r>
            <a:r>
              <a:rPr lang="en-US" baseline="0" dirty="0" smtClean="0"/>
              <a:t> and make a ring, then divide that ring into even partitions.</a:t>
            </a:r>
          </a:p>
          <a:p>
            <a:r>
              <a:rPr lang="en-US" baseline="0" dirty="0" smtClean="0"/>
              <a:t>When a node joins or leaves the ring, the partitions are evenly re-distributed to the new nodes.</a:t>
            </a:r>
          </a:p>
          <a:p>
            <a:endParaRPr lang="en-US" baseline="0" dirty="0" smtClean="0"/>
          </a:p>
          <a:p>
            <a:r>
              <a:rPr lang="en-US" baseline="0" dirty="0" smtClean="0"/>
              <a:t>The benefit here is that when the topology changes, we can adjust without moving all of the data around.</a:t>
            </a:r>
          </a:p>
          <a:p>
            <a:endParaRPr lang="en-US" baseline="0" dirty="0" smtClean="0"/>
          </a:p>
          <a:p>
            <a:r>
              <a:rPr lang="en-US" baseline="0" dirty="0" smtClean="0"/>
              <a:t>We actually have the capability to scale down!</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36</a:t>
            </a:fld>
            <a:endParaRPr lang="en-US"/>
          </a:p>
        </p:txBody>
      </p:sp>
    </p:spTree>
    <p:extLst>
      <p:ext uri="{BB962C8B-B14F-4D97-AF65-F5344CB8AC3E}">
        <p14:creationId xmlns:p14="http://schemas.microsoft.com/office/powerpoint/2010/main" val="22311514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 value</a:t>
            </a:r>
            <a:r>
              <a:rPr lang="en-US" baseline="0" dirty="0" smtClean="0"/>
              <a:t> of 3 means that the data will be replicated to 3 separate partitions on the ring.</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37</a:t>
            </a:fld>
            <a:endParaRPr lang="en-US"/>
          </a:p>
        </p:txBody>
      </p:sp>
    </p:spTree>
    <p:extLst>
      <p:ext uri="{BB962C8B-B14F-4D97-AF65-F5344CB8AC3E}">
        <p14:creationId xmlns:p14="http://schemas.microsoft.com/office/powerpoint/2010/main" val="22311514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specifying a W value less than N, we’re able to choose how many nodes </a:t>
            </a:r>
            <a:r>
              <a:rPr lang="en-US" baseline="0" dirty="0" smtClean="0"/>
              <a:t>we’re okay with </a:t>
            </a:r>
            <a:r>
              <a:rPr lang="en-US" baseline="0" dirty="0" err="1" smtClean="0"/>
              <a:t>ack-ing</a:t>
            </a:r>
            <a:r>
              <a:rPr lang="en-US" baseline="0" dirty="0" smtClean="0"/>
              <a:t> before we consider the write to be good.</a:t>
            </a:r>
          </a:p>
        </p:txBody>
      </p:sp>
      <p:sp>
        <p:nvSpPr>
          <p:cNvPr id="4" name="Slide Number Placeholder 3"/>
          <p:cNvSpPr>
            <a:spLocks noGrp="1"/>
          </p:cNvSpPr>
          <p:nvPr>
            <p:ph type="sldNum" sz="quarter" idx="10"/>
          </p:nvPr>
        </p:nvSpPr>
        <p:spPr/>
        <p:txBody>
          <a:bodyPr/>
          <a:lstStyle/>
          <a:p>
            <a:fld id="{F4C52A8D-6B9A-A244-94A3-86AE96B94368}" type="slidenum">
              <a:rPr lang="en-US" smtClean="0"/>
              <a:t>38</a:t>
            </a:fld>
            <a:endParaRPr lang="en-US"/>
          </a:p>
        </p:txBody>
      </p:sp>
    </p:spTree>
    <p:extLst>
      <p:ext uri="{BB962C8B-B14F-4D97-AF65-F5344CB8AC3E}">
        <p14:creationId xmlns:p14="http://schemas.microsoft.com/office/powerpoint/2010/main" val="22311514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specifying</a:t>
            </a:r>
            <a:r>
              <a:rPr lang="en-US" baseline="0" dirty="0" smtClean="0"/>
              <a:t> a R value less than N, we’re willing to accept less consistency with our data.</a:t>
            </a:r>
          </a:p>
        </p:txBody>
      </p:sp>
      <p:sp>
        <p:nvSpPr>
          <p:cNvPr id="4" name="Slide Number Placeholder 3"/>
          <p:cNvSpPr>
            <a:spLocks noGrp="1"/>
          </p:cNvSpPr>
          <p:nvPr>
            <p:ph type="sldNum" sz="quarter" idx="10"/>
          </p:nvPr>
        </p:nvSpPr>
        <p:spPr/>
        <p:txBody>
          <a:bodyPr/>
          <a:lstStyle/>
          <a:p>
            <a:fld id="{F4C52A8D-6B9A-A244-94A3-86AE96B94368}" type="slidenum">
              <a:rPr lang="en-US" smtClean="0"/>
              <a:t>39</a:t>
            </a:fld>
            <a:endParaRPr lang="en-US"/>
          </a:p>
        </p:txBody>
      </p:sp>
    </p:spTree>
    <p:extLst>
      <p:ext uri="{BB962C8B-B14F-4D97-AF65-F5344CB8AC3E}">
        <p14:creationId xmlns:p14="http://schemas.microsoft.com/office/powerpoint/2010/main" val="22311514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names you see here are what I’m considering the major players</a:t>
            </a:r>
            <a:r>
              <a:rPr lang="en-US" baseline="0" dirty="0" smtClean="0"/>
              <a:t> at the moment. There are a few others I would have liked to squeeze into this talk, namely </a:t>
            </a:r>
            <a:r>
              <a:rPr lang="en-US" baseline="0" dirty="0" err="1" smtClean="0"/>
              <a:t>RavenDB</a:t>
            </a:r>
            <a:r>
              <a:rPr lang="en-US" baseline="0" dirty="0" smtClean="0"/>
              <a:t> and Cassandra.</a:t>
            </a:r>
          </a:p>
          <a:p>
            <a:endParaRPr lang="en-US" dirty="0" smtClean="0"/>
          </a:p>
          <a:p>
            <a:r>
              <a:rPr lang="en-US" dirty="0" smtClean="0"/>
              <a:t>I’m sorry if</a:t>
            </a:r>
            <a:r>
              <a:rPr lang="en-US" baseline="0" dirty="0" smtClean="0"/>
              <a:t> your favorite </a:t>
            </a:r>
            <a:r>
              <a:rPr lang="en-US" baseline="0" dirty="0" err="1" smtClean="0"/>
              <a:t>nosql</a:t>
            </a:r>
            <a:r>
              <a:rPr lang="en-US" baseline="0" dirty="0" smtClean="0"/>
              <a:t> database isn’t on here, the field is changing almost daily. There’s so much flux in this space right now. As such, the focus of this talk will be on concepts with a brief overview of those mentioned here.  </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40</a:t>
            </a:fld>
            <a:endParaRPr lang="en-US"/>
          </a:p>
        </p:txBody>
      </p:sp>
    </p:spTree>
    <p:extLst>
      <p:ext uri="{BB962C8B-B14F-4D97-AF65-F5344CB8AC3E}">
        <p14:creationId xmlns:p14="http://schemas.microsoft.com/office/powerpoint/2010/main" val="2447065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Everyone</a:t>
            </a:r>
            <a:r>
              <a:rPr lang="en-US" baseline="0" dirty="0" smtClean="0"/>
              <a:t> talks about </a:t>
            </a:r>
            <a:r>
              <a:rPr lang="en-US" baseline="0" dirty="0" err="1" smtClean="0"/>
              <a:t>NoSQL</a:t>
            </a:r>
            <a:r>
              <a:rPr lang="en-US" baseline="0" dirty="0" smtClean="0"/>
              <a:t> as the solution to managing Big Data. Managing petabytes sounds sexy? </a:t>
            </a:r>
          </a:p>
          <a:p>
            <a:endParaRPr lang="en-US" baseline="0" dirty="0" smtClean="0"/>
          </a:p>
          <a:p>
            <a:r>
              <a:rPr lang="en-US" baseline="0" dirty="0" smtClean="0"/>
              <a:t>Unfortunately, the </a:t>
            </a:r>
            <a:r>
              <a:rPr lang="en-US" baseline="0" dirty="0" err="1" smtClean="0"/>
              <a:t>nosql</a:t>
            </a:r>
            <a:r>
              <a:rPr lang="en-US" baseline="0" dirty="0" smtClean="0"/>
              <a:t> focus has been along the lines of </a:t>
            </a:r>
            <a:r>
              <a:rPr lang="en-US" b="1" baseline="0" dirty="0" smtClean="0"/>
              <a:t>“My BIG DATA is BIGGER than your ‘big’ data”</a:t>
            </a:r>
          </a:p>
          <a:p>
            <a:endParaRPr lang="en-US" b="1" baseline="0" dirty="0" smtClean="0"/>
          </a:p>
          <a:p>
            <a:r>
              <a:rPr lang="en-US" baseline="0" dirty="0" smtClean="0"/>
              <a:t>But I’d like to start down a much simpler path. Not all domains are the same, so it really doesn’t make sense that we’d always store our data the same way. </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5</a:t>
            </a:fld>
            <a:endParaRPr lang="en-US"/>
          </a:p>
        </p:txBody>
      </p:sp>
    </p:spTree>
    <p:extLst>
      <p:ext uri="{BB962C8B-B14F-4D97-AF65-F5344CB8AC3E}">
        <p14:creationId xmlns:p14="http://schemas.microsoft.com/office/powerpoint/2010/main" val="13259805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Multiversion</a:t>
            </a:r>
            <a:r>
              <a:rPr lang="en-US" sz="1200" b="1" i="0" kern="1200" dirty="0" smtClean="0">
                <a:solidFill>
                  <a:schemeClr val="tx1"/>
                </a:solidFill>
                <a:effectLst/>
                <a:latin typeface="+mn-lt"/>
                <a:ea typeface="+mn-ea"/>
                <a:cs typeface="+mn-cs"/>
              </a:rPr>
              <a:t> concurrency control</a:t>
            </a:r>
            <a:r>
              <a:rPr lang="en-US" sz="1200" b="0" i="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42</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43</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45</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46</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48</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49</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51</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52</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54</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55</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can’t tell you how many days I’ve spent scratching my head trying to figure out some problem I was having with an ORM.</a:t>
            </a:r>
          </a:p>
          <a:p>
            <a:r>
              <a:rPr lang="en-US" baseline="0" dirty="0" smtClean="0"/>
              <a:t>I suppose it comes with the territory by using an abstraction. You get advantages in certain places, sure. Then there are those days where you just get stuck because it’s hiding something from you. </a:t>
            </a:r>
          </a:p>
          <a:p>
            <a:endParaRPr lang="en-US" baseline="0" dirty="0" smtClean="0"/>
          </a:p>
          <a:p>
            <a:r>
              <a:rPr lang="en-US" baseline="0" dirty="0" smtClean="0"/>
              <a:t>The more I’ve thought about it though, the less I feel like it’s a problem with ORMs in general and has more to do with trying to stuff certain types of data into a relational model. Hierarchies, dynamic content, versioned data can all be problematic to model.</a:t>
            </a:r>
            <a:endParaRPr lang="en-US" dirty="0" smtClean="0"/>
          </a:p>
        </p:txBody>
      </p:sp>
      <p:sp>
        <p:nvSpPr>
          <p:cNvPr id="4" name="Slide Number Placeholder 3"/>
          <p:cNvSpPr>
            <a:spLocks noGrp="1"/>
          </p:cNvSpPr>
          <p:nvPr>
            <p:ph type="sldNum" sz="quarter" idx="10"/>
          </p:nvPr>
        </p:nvSpPr>
        <p:spPr/>
        <p:txBody>
          <a:bodyPr/>
          <a:lstStyle/>
          <a:p>
            <a:fld id="{F4C52A8D-6B9A-A244-94A3-86AE96B94368}" type="slidenum">
              <a:rPr lang="en-US" smtClean="0"/>
              <a:t>6</a:t>
            </a:fld>
            <a:endParaRPr lang="en-US"/>
          </a:p>
        </p:txBody>
      </p:sp>
    </p:spTree>
    <p:extLst>
      <p:ext uri="{BB962C8B-B14F-4D97-AF65-F5344CB8AC3E}">
        <p14:creationId xmlns:p14="http://schemas.microsoft.com/office/powerpoint/2010/main" val="417722138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56</a:t>
            </a:fld>
            <a:endParaRPr lang="en-US"/>
          </a:p>
        </p:txBody>
      </p:sp>
    </p:spTree>
    <p:extLst>
      <p:ext uri="{BB962C8B-B14F-4D97-AF65-F5344CB8AC3E}">
        <p14:creationId xmlns:p14="http://schemas.microsoft.com/office/powerpoint/2010/main" val="15810798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impossible to cover all of </a:t>
            </a:r>
            <a:r>
              <a:rPr lang="en-US" dirty="0" err="1" smtClean="0"/>
              <a:t>NoSQL</a:t>
            </a:r>
            <a:r>
              <a:rPr lang="en-US" dirty="0" smtClean="0"/>
              <a:t> in an hour.</a:t>
            </a:r>
            <a:r>
              <a:rPr lang="en-US" baseline="0" dirty="0" smtClean="0"/>
              <a:t> Databases are the new cool thing to write and so there is new stuff all the time. While prepping for this talk two interesting projects surfaced. </a:t>
            </a:r>
            <a:r>
              <a:rPr lang="en-US" baseline="0" dirty="0" err="1" smtClean="0"/>
              <a:t>MemSQL</a:t>
            </a:r>
            <a:r>
              <a:rPr lang="en-US" baseline="0" dirty="0" smtClean="0"/>
              <a:t> and </a:t>
            </a:r>
            <a:r>
              <a:rPr lang="en-US" baseline="0" dirty="0" err="1" smtClean="0"/>
              <a:t>FoundationDB</a:t>
            </a:r>
            <a:r>
              <a:rPr lang="en-US" baseline="0" dirty="0" smtClean="0"/>
              <a:t>.  Meanwhile, the existing players are adding features.</a:t>
            </a:r>
          </a:p>
          <a:p>
            <a:endParaRPr lang="en-US" baseline="0" dirty="0" smtClean="0"/>
          </a:p>
          <a:p>
            <a:r>
              <a:rPr lang="en-US" baseline="0" dirty="0" smtClean="0"/>
              <a:t>What this means for you? First, this is why my talk didn’t focus much on specific products. You need to know the concepts. CAP theorem and latency are real things. Understanding what you need for your specific data requirements are fundamental. Once you know what you need, it becomes easy to find the product which matches.</a:t>
            </a:r>
          </a:p>
        </p:txBody>
      </p:sp>
      <p:sp>
        <p:nvSpPr>
          <p:cNvPr id="4" name="Slide Number Placeholder 3"/>
          <p:cNvSpPr>
            <a:spLocks noGrp="1"/>
          </p:cNvSpPr>
          <p:nvPr>
            <p:ph type="sldNum" sz="quarter" idx="10"/>
          </p:nvPr>
        </p:nvSpPr>
        <p:spPr/>
        <p:txBody>
          <a:bodyPr/>
          <a:lstStyle/>
          <a:p>
            <a:fld id="{F4C52A8D-6B9A-A244-94A3-86AE96B94368}" type="slidenum">
              <a:rPr lang="en-US" smtClean="0"/>
              <a:t>57</a:t>
            </a:fld>
            <a:endParaRPr lang="en-US"/>
          </a:p>
        </p:txBody>
      </p:sp>
    </p:spTree>
    <p:extLst>
      <p:ext uri="{BB962C8B-B14F-4D97-AF65-F5344CB8AC3E}">
        <p14:creationId xmlns:p14="http://schemas.microsoft.com/office/powerpoint/2010/main" val="1191804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example I want to start with is</a:t>
            </a:r>
            <a:r>
              <a:rPr lang="en-US" baseline="0" dirty="0" smtClean="0"/>
              <a:t> a social scenario where we want to suggest people who are friends of friends where I might share something in common. Since this is a </a:t>
            </a:r>
            <a:r>
              <a:rPr lang="en-US" baseline="0" dirty="0" err="1" smtClean="0"/>
              <a:t>dev</a:t>
            </a:r>
            <a:r>
              <a:rPr lang="en-US" baseline="0" dirty="0" smtClean="0"/>
              <a:t> conference, maybe I’d like to find new twitter followers who share the same technology interests that I do.</a:t>
            </a:r>
            <a:endParaRPr lang="en-US" i="1" baseline="0" dirty="0" smtClean="0"/>
          </a:p>
          <a:p>
            <a:endParaRPr lang="en-US" i="1" baseline="0" dirty="0" smtClean="0"/>
          </a:p>
          <a:p>
            <a:r>
              <a:rPr lang="en-US" i="1" baseline="0" dirty="0" smtClean="0"/>
              <a:t>We need a table to store information about a Person and the</a:t>
            </a:r>
            <a:r>
              <a:rPr lang="en-US" baseline="0" dirty="0" smtClean="0"/>
              <a:t> a Friend table to relate a Person to a Person. Next we’ll need a table to store technology terms and finally table to link technologies with the people that like them. Simple enough, right? </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7</a:t>
            </a:fld>
            <a:endParaRPr lang="en-US"/>
          </a:p>
        </p:txBody>
      </p:sp>
    </p:spTree>
    <p:extLst>
      <p:ext uri="{BB962C8B-B14F-4D97-AF65-F5344CB8AC3E}">
        <p14:creationId xmlns:p14="http://schemas.microsoft.com/office/powerpoint/2010/main" val="3316530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do SQL every single</a:t>
            </a:r>
            <a:r>
              <a:rPr lang="en-US" baseline="0" dirty="0" smtClean="0"/>
              <a:t> day and it look me several attempts to get this right.</a:t>
            </a:r>
          </a:p>
          <a:p>
            <a:endParaRPr lang="en-US" baseline="0" dirty="0" smtClean="0"/>
          </a:p>
          <a:p>
            <a:r>
              <a:rPr lang="en-US" dirty="0" smtClean="0"/>
              <a:t>(Walk through the joins line by line)</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8</a:t>
            </a:fld>
            <a:endParaRPr lang="en-US"/>
          </a:p>
        </p:txBody>
      </p:sp>
    </p:spTree>
    <p:extLst>
      <p:ext uri="{BB962C8B-B14F-4D97-AF65-F5344CB8AC3E}">
        <p14:creationId xmlns:p14="http://schemas.microsoft.com/office/powerpoint/2010/main" val="3351409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I’ve never touched Neo4j and I stumbled through the query in about half the time</a:t>
            </a:r>
            <a:r>
              <a:rPr lang="en-US" baseline="0" dirty="0" smtClean="0"/>
              <a:t> of the SQL one.</a:t>
            </a:r>
            <a:r>
              <a:rPr lang="en-US" dirty="0" smtClean="0"/>
              <a:t> </a:t>
            </a:r>
          </a:p>
          <a:p>
            <a:endParaRPr lang="en-US" dirty="0" smtClean="0"/>
          </a:p>
          <a:p>
            <a:r>
              <a:rPr lang="en-US" dirty="0" smtClean="0"/>
              <a:t>The syntax is very terse. Notice the arrows</a:t>
            </a:r>
            <a:r>
              <a:rPr lang="en-US" baseline="0" dirty="0" smtClean="0"/>
              <a:t> showing direction of the relationships.</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9</a:t>
            </a:fld>
            <a:endParaRPr lang="en-US"/>
          </a:p>
        </p:txBody>
      </p:sp>
    </p:spTree>
    <p:extLst>
      <p:ext uri="{BB962C8B-B14F-4D97-AF65-F5344CB8AC3E}">
        <p14:creationId xmlns:p14="http://schemas.microsoft.com/office/powerpoint/2010/main" val="3351409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this</a:t>
            </a:r>
            <a:r>
              <a:rPr lang="en-US" baseline="0" dirty="0" smtClean="0"/>
              <a:t> is the output, yes the OUTPUT when I did the previous query at console.neo4j.org.</a:t>
            </a:r>
          </a:p>
          <a:p>
            <a:endParaRPr lang="en-US" baseline="0" dirty="0" smtClean="0"/>
          </a:p>
          <a:p>
            <a:r>
              <a:rPr lang="en-US" baseline="0" dirty="0" smtClean="0"/>
              <a:t>It shows you the layout of the graph. Nodes that match your query are highlighted in red.</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10</a:t>
            </a:fld>
            <a:endParaRPr lang="en-US"/>
          </a:p>
        </p:txBody>
      </p:sp>
    </p:spTree>
    <p:extLst>
      <p:ext uri="{BB962C8B-B14F-4D97-AF65-F5344CB8AC3E}">
        <p14:creationId xmlns:p14="http://schemas.microsoft.com/office/powerpoint/2010/main" val="3351409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CBD5C35-2BE7-BF4A-B933-09AD69A349E0}" type="datetimeFigureOut">
              <a:rPr lang="en-US" smtClean="0"/>
              <a:t>8/21/12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BD5C35-2BE7-BF4A-B933-09AD69A349E0}" type="datetimeFigureOut">
              <a:rPr lang="en-US" smtClean="0"/>
              <a:t>8/21/12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BD5C35-2BE7-BF4A-B933-09AD69A349E0}" type="datetimeFigureOut">
              <a:rPr lang="en-US" smtClean="0"/>
              <a:t>8/21/12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BD5C35-2BE7-BF4A-B933-09AD69A349E0}" type="datetimeFigureOut">
              <a:rPr lang="en-US" smtClean="0"/>
              <a:t>8/21/12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BD5C35-2BE7-BF4A-B933-09AD69A349E0}" type="datetimeFigureOut">
              <a:rPr lang="en-US" smtClean="0"/>
              <a:t>8/21/12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fld id="{F7886C9C-DC18-4195-8FD5-A50AA931D419}" type="slidenum">
              <a:rPr lang="en-US" smtClean="0"/>
              <a:pPr algn="r"/>
              <a:t>‹#›</a:t>
            </a:fld>
            <a:endParaRPr lang="en-US" dirty="0"/>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BD5C35-2BE7-BF4A-B933-09AD69A349E0}" type="datetimeFigureOut">
              <a:rPr lang="en-US" smtClean="0"/>
              <a:t>8/21/12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BD5C35-2BE7-BF4A-B933-09AD69A349E0}" type="datetimeFigureOut">
              <a:rPr lang="en-US" smtClean="0"/>
              <a:t>8/21/12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0B1860-9EF0-0E40-9B7F-1B1D2BBC403D}" type="slidenum">
              <a:rPr lang="en-US" smtClean="0"/>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CBD5C35-2BE7-BF4A-B933-09AD69A349E0}" type="datetimeFigureOut">
              <a:rPr lang="en-US" smtClean="0"/>
              <a:t>8/21/12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BD5C35-2BE7-BF4A-B933-09AD69A349E0}" type="datetimeFigureOut">
              <a:rPr lang="en-US" smtClean="0"/>
              <a:t>8/21/12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BD5C35-2BE7-BF4A-B933-09AD69A349E0}" type="datetimeFigureOut">
              <a:rPr lang="en-US" smtClean="0"/>
              <a:t>8/21/12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B1860-9EF0-0E40-9B7F-1B1D2BBC403D}" type="slidenum">
              <a:rPr lang="en-US" smtClean="0"/>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BD5C35-2BE7-BF4A-B933-09AD69A349E0}" type="datetimeFigureOut">
              <a:rPr lang="en-US" smtClean="0"/>
              <a:t>8/21/12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2CBD5C35-2BE7-BF4A-B933-09AD69A349E0}" type="datetimeFigureOut">
              <a:rPr lang="en-US" smtClean="0"/>
              <a:t>8/21/12</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720B1860-9EF0-0E40-9B7F-1B1D2BBC403D}" type="slidenum">
              <a:rPr lang="en-US" smtClean="0"/>
              <a:t>‹#›</a:t>
            </a:fld>
            <a:endParaRPr lang="en-US"/>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4440" r:id="rId1"/>
    <p:sldLayoutId id="2147484441" r:id="rId2"/>
    <p:sldLayoutId id="2147484442" r:id="rId3"/>
    <p:sldLayoutId id="2147484443" r:id="rId4"/>
    <p:sldLayoutId id="2147484444" r:id="rId5"/>
    <p:sldLayoutId id="2147484445" r:id="rId6"/>
    <p:sldLayoutId id="2147484446" r:id="rId7"/>
    <p:sldLayoutId id="2147484447" r:id="rId8"/>
    <p:sldLayoutId id="2147484448" r:id="rId9"/>
    <p:sldLayoutId id="2147484449" r:id="rId10"/>
    <p:sldLayoutId id="2147484450"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1.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3.jpeg"/></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4" Type="http://schemas.openxmlformats.org/officeDocument/2006/relationships/image" Target="../media/image15.png"/><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7.xml"/><Relationship Id="rId4" Type="http://schemas.openxmlformats.org/officeDocument/2006/relationships/diagramLayout" Target="../diagrams/layout7.xml"/><Relationship Id="rId5" Type="http://schemas.openxmlformats.org/officeDocument/2006/relationships/diagramQuickStyle" Target="../diagrams/quickStyle7.xml"/><Relationship Id="rId6" Type="http://schemas.openxmlformats.org/officeDocument/2006/relationships/diagramColors" Target="../diagrams/colors7.xml"/><Relationship Id="rId7" Type="http://schemas.microsoft.com/office/2007/relationships/diagramDrawing" Target="../diagrams/drawing7.xml"/><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8.xml"/><Relationship Id="rId4" Type="http://schemas.openxmlformats.org/officeDocument/2006/relationships/diagramLayout" Target="../diagrams/layout8.xml"/><Relationship Id="rId5" Type="http://schemas.openxmlformats.org/officeDocument/2006/relationships/diagramQuickStyle" Target="../diagrams/quickStyle8.xml"/><Relationship Id="rId6" Type="http://schemas.openxmlformats.org/officeDocument/2006/relationships/diagramColors" Target="../diagrams/colors8.xml"/><Relationship Id="rId7" Type="http://schemas.microsoft.com/office/2007/relationships/diagramDrawing" Target="../diagrams/drawing8.xml"/><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9.xml"/><Relationship Id="rId4" Type="http://schemas.openxmlformats.org/officeDocument/2006/relationships/diagramLayout" Target="../diagrams/layout9.xml"/><Relationship Id="rId5" Type="http://schemas.openxmlformats.org/officeDocument/2006/relationships/diagramQuickStyle" Target="../diagrams/quickStyle9.xml"/><Relationship Id="rId6" Type="http://schemas.openxmlformats.org/officeDocument/2006/relationships/diagramColors" Target="../diagrams/colors9.xml"/><Relationship Id="rId7" Type="http://schemas.microsoft.com/office/2007/relationships/diagramDrawing" Target="../diagrams/drawing9.xml"/><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0.xml"/><Relationship Id="rId4" Type="http://schemas.openxmlformats.org/officeDocument/2006/relationships/diagramLayout" Target="../diagrams/layout10.xml"/><Relationship Id="rId5" Type="http://schemas.openxmlformats.org/officeDocument/2006/relationships/diagramQuickStyle" Target="../diagrams/quickStyle10.xml"/><Relationship Id="rId6" Type="http://schemas.openxmlformats.org/officeDocument/2006/relationships/diagramColors" Target="../diagrams/colors10.xml"/><Relationship Id="rId7" Type="http://schemas.microsoft.com/office/2007/relationships/diagramDrawing" Target="../diagrams/drawing10.xml"/><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1.xml"/><Relationship Id="rId4" Type="http://schemas.openxmlformats.org/officeDocument/2006/relationships/diagramLayout" Target="../diagrams/layout11.xml"/><Relationship Id="rId5" Type="http://schemas.openxmlformats.org/officeDocument/2006/relationships/diagramQuickStyle" Target="../diagrams/quickStyle11.xml"/><Relationship Id="rId6" Type="http://schemas.openxmlformats.org/officeDocument/2006/relationships/diagramColors" Target="../diagrams/colors11.xml"/><Relationship Id="rId7" Type="http://schemas.microsoft.com/office/2007/relationships/diagramDrawing" Target="../diagrams/drawing11.xml"/><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2.xml"/><Relationship Id="rId4" Type="http://schemas.openxmlformats.org/officeDocument/2006/relationships/diagramLayout" Target="../diagrams/layout12.xml"/><Relationship Id="rId5" Type="http://schemas.openxmlformats.org/officeDocument/2006/relationships/diagramQuickStyle" Target="../diagrams/quickStyle12.xml"/><Relationship Id="rId6" Type="http://schemas.openxmlformats.org/officeDocument/2006/relationships/diagramColors" Target="../diagrams/colors12.xml"/><Relationship Id="rId7" Type="http://schemas.microsoft.com/office/2007/relationships/diagramDrawing" Target="../diagrams/drawing12.xml"/><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1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 Id="rId3"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6.jpeg"/></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image" Target="../media/image1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image" Target="../media/image2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 Id="rId3"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 Id="rId3" Type="http://schemas.openxmlformats.org/officeDocument/2006/relationships/image" Target="../media/image2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 Id="rId3" Type="http://schemas.openxmlformats.org/officeDocument/2006/relationships/image" Target="../media/image2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1.xml"/><Relationship Id="rId3" Type="http://schemas.openxmlformats.org/officeDocument/2006/relationships/image" Target="../media/image24.jpe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wikipedia.org/wiki/CAP_theore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NoSQL </a:t>
            </a:r>
            <a:r>
              <a:rPr lang="en-US" dirty="0" err="1" smtClean="0"/>
              <a:t>Smackdown</a:t>
            </a:r>
            <a:endParaRPr lang="en-US" dirty="0"/>
          </a:p>
        </p:txBody>
      </p:sp>
      <p:sp>
        <p:nvSpPr>
          <p:cNvPr id="3" name="Subtitle 2"/>
          <p:cNvSpPr>
            <a:spLocks noGrp="1"/>
          </p:cNvSpPr>
          <p:nvPr>
            <p:ph type="subTitle" idx="1"/>
          </p:nvPr>
        </p:nvSpPr>
        <p:spPr/>
        <p:txBody>
          <a:bodyPr/>
          <a:lstStyle/>
          <a:p>
            <a:r>
              <a:rPr lang="en-US" dirty="0" smtClean="0"/>
              <a:t>Josh Bush</a:t>
            </a:r>
            <a:endParaRPr lang="en-US" dirty="0"/>
          </a:p>
        </p:txBody>
      </p:sp>
    </p:spTree>
    <p:extLst>
      <p:ext uri="{BB962C8B-B14F-4D97-AF65-F5344CB8AC3E}">
        <p14:creationId xmlns:p14="http://schemas.microsoft.com/office/powerpoint/2010/main" val="4275184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Friend of a Friend</a:t>
            </a:r>
            <a:endParaRPr lang="en-US" dirty="0"/>
          </a:p>
        </p:txBody>
      </p:sp>
      <p:sp>
        <p:nvSpPr>
          <p:cNvPr id="3"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Neo4j</a:t>
            </a:r>
            <a:endParaRPr lang="en-US" sz="3600" dirty="0"/>
          </a:p>
        </p:txBody>
      </p:sp>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954" y="395290"/>
            <a:ext cx="7512845" cy="5000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398007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Fields</a:t>
            </a:r>
            <a:endParaRPr lang="en-US" dirty="0"/>
          </a:p>
        </p:txBody>
      </p:sp>
      <p:sp>
        <p:nvSpPr>
          <p:cNvPr id="3"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Relational</a:t>
            </a:r>
            <a:endParaRPr lang="en-US" sz="36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790700"/>
            <a:ext cx="86868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124754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Fields</a:t>
            </a:r>
            <a:endParaRPr lang="en-US" dirty="0"/>
          </a:p>
        </p:txBody>
      </p:sp>
      <p:sp>
        <p:nvSpPr>
          <p:cNvPr id="3" name="TextBox 2"/>
          <p:cNvSpPr txBox="1"/>
          <p:nvPr/>
        </p:nvSpPr>
        <p:spPr>
          <a:xfrm>
            <a:off x="762000" y="381000"/>
            <a:ext cx="7543800" cy="4708981"/>
          </a:xfrm>
          <a:prstGeom prst="rect">
            <a:avLst/>
          </a:prstGeom>
          <a:noFill/>
        </p:spPr>
        <p:txBody>
          <a:bodyPr wrap="square" rtlCol="0">
            <a:spAutoFit/>
          </a:bodyPr>
          <a:lstStyle/>
          <a:p>
            <a:r>
              <a:rPr lang="en-US" sz="1200" dirty="0">
                <a:solidFill>
                  <a:srgbClr val="0000FF"/>
                </a:solidFill>
                <a:latin typeface="Consolas" pitchFamily="49" charset="0"/>
                <a:cs typeface="Consolas" pitchFamily="49" charset="0"/>
              </a:rPr>
              <a:t>DECLARE</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contactId</a:t>
            </a:r>
            <a:r>
              <a:rPr lang="en-US" sz="1200" dirty="0">
                <a:solidFill>
                  <a:prstClr val="black"/>
                </a:solidFill>
                <a:latin typeface="Consolas" pitchFamily="49" charset="0"/>
                <a:cs typeface="Consolas" pitchFamily="49" charset="0"/>
              </a:rPr>
              <a:t> </a:t>
            </a:r>
            <a:r>
              <a:rPr lang="en-US" sz="1200" dirty="0" err="1">
                <a:solidFill>
                  <a:srgbClr val="0000FF"/>
                </a:solidFill>
                <a:latin typeface="Consolas" pitchFamily="49" charset="0"/>
                <a:cs typeface="Consolas" pitchFamily="49" charset="0"/>
              </a:rPr>
              <a:t>uniqueidentifier</a:t>
            </a:r>
            <a:r>
              <a:rPr lang="en-US" sz="1200" dirty="0">
                <a:solidFill>
                  <a:prstClr val="black"/>
                </a:solidFill>
                <a:latin typeface="Consolas" pitchFamily="49" charset="0"/>
                <a:cs typeface="Consolas" pitchFamily="49" charset="0"/>
              </a:rPr>
              <a:t> </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 </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Contact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contactId</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'Josh Bush'</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'2012-12-31'</a:t>
            </a:r>
            <a:r>
              <a:rPr lang="en-US" sz="1200" dirty="0">
                <a:solidFill>
                  <a:srgbClr val="808080"/>
                </a:solidFill>
                <a:latin typeface="Consolas" pitchFamily="49" charset="0"/>
                <a:cs typeface="Consolas" pitchFamily="49" charset="0"/>
              </a:rPr>
              <a:t>);</a:t>
            </a:r>
          </a:p>
          <a:p>
            <a:endParaRPr lang="en-US" sz="1200" dirty="0">
              <a:solidFill>
                <a:srgbClr val="808080"/>
              </a:solidFill>
              <a:latin typeface="Consolas" pitchFamily="49" charset="0"/>
              <a:cs typeface="Consolas" pitchFamily="49" charset="0"/>
            </a:endParaRPr>
          </a:p>
          <a:p>
            <a:r>
              <a:rPr lang="en-US" sz="1200" dirty="0">
                <a:solidFill>
                  <a:srgbClr val="008000"/>
                </a:solidFill>
                <a:latin typeface="Consolas" pitchFamily="49" charset="0"/>
                <a:cs typeface="Consolas" pitchFamily="49" charset="0"/>
              </a:rPr>
              <a:t>--Omitting Phones and Email so the code fits on slide </a:t>
            </a:r>
          </a:p>
          <a:p>
            <a:endParaRPr lang="en-US" sz="1200" dirty="0">
              <a:solidFill>
                <a:srgbClr val="008000"/>
              </a:solidFill>
              <a:latin typeface="Consolas" pitchFamily="49" charset="0"/>
              <a:cs typeface="Consolas" pitchFamily="49" charset="0"/>
            </a:endParaRPr>
          </a:p>
          <a:p>
            <a:r>
              <a:rPr lang="en-US" sz="1200" dirty="0">
                <a:solidFill>
                  <a:srgbClr val="0000FF"/>
                </a:solidFill>
                <a:latin typeface="Consolas" pitchFamily="49" charset="0"/>
                <a:cs typeface="Consolas" pitchFamily="49" charset="0"/>
              </a:rPr>
              <a:t>DECLARE</a:t>
            </a:r>
            <a:r>
              <a:rPr lang="en-US" sz="1200" dirty="0">
                <a:solidFill>
                  <a:prstClr val="black"/>
                </a:solidFill>
                <a:latin typeface="Consolas" pitchFamily="49" charset="0"/>
                <a:cs typeface="Consolas" pitchFamily="49" charset="0"/>
              </a:rPr>
              <a:t> @input1 </a:t>
            </a:r>
            <a:r>
              <a:rPr lang="en-US" sz="1200" dirty="0" err="1">
                <a:solidFill>
                  <a:srgbClr val="0000FF"/>
                </a:solidFill>
                <a:latin typeface="Consolas" pitchFamily="49" charset="0"/>
                <a:cs typeface="Consolas" pitchFamily="49" charset="0"/>
              </a:rPr>
              <a:t>uniqueidentifier</a:t>
            </a:r>
            <a:r>
              <a:rPr lang="en-US" sz="1200" dirty="0">
                <a:solidFill>
                  <a:prstClr val="black"/>
                </a:solidFill>
                <a:latin typeface="Consolas" pitchFamily="49" charset="0"/>
                <a:cs typeface="Consolas" pitchFamily="49" charset="0"/>
              </a:rPr>
              <a:t> </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 </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Input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@input1</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2</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IntInput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@input1</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1</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Other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contactId</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'Number Of Kids'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@input1</a:t>
            </a:r>
            <a:r>
              <a:rPr lang="en-US" sz="1200" dirty="0">
                <a:solidFill>
                  <a:srgbClr val="808080"/>
                </a:solidFill>
                <a:latin typeface="Consolas" pitchFamily="49" charset="0"/>
                <a:cs typeface="Consolas" pitchFamily="49" charset="0"/>
              </a:rPr>
              <a:t>);</a:t>
            </a:r>
          </a:p>
          <a:p>
            <a:endParaRPr lang="en-US" sz="1200" dirty="0">
              <a:solidFill>
                <a:srgbClr val="808080"/>
              </a:solidFill>
              <a:latin typeface="Consolas" pitchFamily="49" charset="0"/>
              <a:cs typeface="Consolas" pitchFamily="49" charset="0"/>
            </a:endParaRPr>
          </a:p>
          <a:p>
            <a:r>
              <a:rPr lang="en-US" sz="1200" dirty="0">
                <a:solidFill>
                  <a:srgbClr val="0000FF"/>
                </a:solidFill>
                <a:latin typeface="Consolas" pitchFamily="49" charset="0"/>
                <a:cs typeface="Consolas" pitchFamily="49" charset="0"/>
              </a:rPr>
              <a:t>DECLARE</a:t>
            </a:r>
            <a:r>
              <a:rPr lang="en-US" sz="1200" dirty="0">
                <a:solidFill>
                  <a:prstClr val="black"/>
                </a:solidFill>
                <a:latin typeface="Consolas" pitchFamily="49" charset="0"/>
                <a:cs typeface="Consolas" pitchFamily="49" charset="0"/>
              </a:rPr>
              <a:t> @input2 </a:t>
            </a:r>
            <a:r>
              <a:rPr lang="en-US" sz="1200" dirty="0" err="1">
                <a:solidFill>
                  <a:srgbClr val="0000FF"/>
                </a:solidFill>
                <a:latin typeface="Consolas" pitchFamily="49" charset="0"/>
                <a:cs typeface="Consolas" pitchFamily="49" charset="0"/>
              </a:rPr>
              <a:t>uniqueidentifier</a:t>
            </a:r>
            <a:r>
              <a:rPr lang="en-US" sz="1200" dirty="0">
                <a:solidFill>
                  <a:prstClr val="black"/>
                </a:solidFill>
                <a:latin typeface="Consolas" pitchFamily="49" charset="0"/>
                <a:cs typeface="Consolas" pitchFamily="49" charset="0"/>
              </a:rPr>
              <a:t> </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 </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Input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3</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ListInput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a:t>
            </a:r>
            <a:r>
              <a:rPr lang="en-US" sz="1200" dirty="0">
                <a:solidFill>
                  <a:srgbClr val="808080"/>
                </a:solidFill>
                <a:latin typeface="Consolas" pitchFamily="49" charset="0"/>
                <a:cs typeface="Consolas" pitchFamily="49" charset="0"/>
              </a:rPr>
              <a:t>);</a:t>
            </a:r>
          </a:p>
          <a:p>
            <a:endParaRPr lang="en-US" sz="1200" dirty="0">
              <a:solidFill>
                <a:srgbClr val="808080"/>
              </a:solidFill>
              <a:latin typeface="Consolas" pitchFamily="49" charset="0"/>
              <a:cs typeface="Consolas" pitchFamily="49" charset="0"/>
            </a:endParaRPr>
          </a:p>
          <a:p>
            <a:r>
              <a:rPr lang="en-US" sz="1200" dirty="0">
                <a:solidFill>
                  <a:srgbClr val="0000FF"/>
                </a:solidFill>
                <a:latin typeface="Consolas" pitchFamily="49" charset="0"/>
                <a:cs typeface="Consolas" pitchFamily="49" charset="0"/>
              </a:rPr>
              <a:t>DECLARE</a:t>
            </a:r>
            <a:r>
              <a:rPr lang="en-US" sz="1200" dirty="0">
                <a:solidFill>
                  <a:prstClr val="black"/>
                </a:solidFill>
                <a:latin typeface="Consolas" pitchFamily="49" charset="0"/>
                <a:cs typeface="Consolas" pitchFamily="49" charset="0"/>
              </a:rPr>
              <a:t> @input2_1 </a:t>
            </a:r>
            <a:r>
              <a:rPr lang="en-US" sz="1200" dirty="0" err="1">
                <a:solidFill>
                  <a:srgbClr val="0000FF"/>
                </a:solidFill>
                <a:latin typeface="Consolas" pitchFamily="49" charset="0"/>
                <a:cs typeface="Consolas" pitchFamily="49" charset="0"/>
              </a:rPr>
              <a:t>uniqueidentifier</a:t>
            </a:r>
            <a:r>
              <a:rPr lang="en-US" sz="1200" dirty="0">
                <a:solidFill>
                  <a:prstClr val="black"/>
                </a:solidFill>
                <a:latin typeface="Consolas" pitchFamily="49" charset="0"/>
                <a:cs typeface="Consolas" pitchFamily="49" charset="0"/>
              </a:rPr>
              <a:t> </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 </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Input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@input2_1</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1</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StringInput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@input2_1</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'Hudson'</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ListItem</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@input2_1</a:t>
            </a:r>
            <a:r>
              <a:rPr lang="en-US" sz="1200" dirty="0">
                <a:solidFill>
                  <a:srgbClr val="808080"/>
                </a:solidFill>
                <a:latin typeface="Consolas" pitchFamily="49" charset="0"/>
                <a:cs typeface="Consolas" pitchFamily="49" charset="0"/>
              </a:rPr>
              <a:t>);</a:t>
            </a:r>
          </a:p>
          <a:p>
            <a:endParaRPr lang="en-US" sz="1200" dirty="0">
              <a:solidFill>
                <a:srgbClr val="808080"/>
              </a:solidFill>
              <a:latin typeface="Consolas" pitchFamily="49" charset="0"/>
              <a:cs typeface="Consolas" pitchFamily="49" charset="0"/>
            </a:endParaRP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Other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contactId</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'Kid Names'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a:t>
            </a:r>
            <a:r>
              <a:rPr lang="en-US" sz="1200" dirty="0">
                <a:solidFill>
                  <a:srgbClr val="808080"/>
                </a:solidFill>
                <a:latin typeface="Consolas" pitchFamily="49" charset="0"/>
                <a:cs typeface="Consolas" pitchFamily="49" charset="0"/>
              </a:rPr>
              <a:t>);</a:t>
            </a:r>
          </a:p>
          <a:p>
            <a:endParaRPr lang="en-US" sz="1200" dirty="0">
              <a:solidFill>
                <a:srgbClr val="808080"/>
              </a:solidFill>
              <a:latin typeface="Consolas" pitchFamily="49" charset="0"/>
              <a:cs typeface="Consolas" pitchFamily="49" charset="0"/>
            </a:endParaRPr>
          </a:p>
          <a:p>
            <a:r>
              <a:rPr lang="en-US" sz="1200" dirty="0">
                <a:solidFill>
                  <a:srgbClr val="0000FF"/>
                </a:solidFill>
                <a:latin typeface="Consolas" pitchFamily="49" charset="0"/>
                <a:cs typeface="Consolas" pitchFamily="49" charset="0"/>
              </a:rPr>
              <a:t>DECLARE</a:t>
            </a:r>
            <a:r>
              <a:rPr lang="en-US" sz="1200" dirty="0">
                <a:solidFill>
                  <a:prstClr val="black"/>
                </a:solidFill>
                <a:latin typeface="Consolas" pitchFamily="49" charset="0"/>
                <a:cs typeface="Consolas" pitchFamily="49" charset="0"/>
              </a:rPr>
              <a:t> @input3 </a:t>
            </a:r>
            <a:r>
              <a:rPr lang="en-US" sz="1200" dirty="0" err="1">
                <a:solidFill>
                  <a:srgbClr val="0000FF"/>
                </a:solidFill>
                <a:latin typeface="Consolas" pitchFamily="49" charset="0"/>
                <a:cs typeface="Consolas" pitchFamily="49" charset="0"/>
              </a:rPr>
              <a:t>uniqueidentifier</a:t>
            </a:r>
            <a:r>
              <a:rPr lang="en-US" sz="1200" dirty="0">
                <a:solidFill>
                  <a:prstClr val="black"/>
                </a:solidFill>
                <a:latin typeface="Consolas" pitchFamily="49" charset="0"/>
                <a:cs typeface="Consolas" pitchFamily="49" charset="0"/>
              </a:rPr>
              <a:t> </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 </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Input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@input3</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2</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StringInput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@input3</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'Mountain Dew'</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Other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contactId</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'Favorite Drink'</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@input3</a:t>
            </a:r>
            <a:r>
              <a:rPr lang="en-US" sz="1200" dirty="0">
                <a:solidFill>
                  <a:srgbClr val="808080"/>
                </a:solidFill>
                <a:latin typeface="Consolas" pitchFamily="49" charset="0"/>
                <a:cs typeface="Consolas" pitchFamily="49" charset="0"/>
              </a:rPr>
              <a:t>);</a:t>
            </a:r>
            <a:endParaRPr lang="en-US" sz="1200" dirty="0">
              <a:latin typeface="Consolas" pitchFamily="49" charset="0"/>
              <a:cs typeface="Consolas" pitchFamily="49" charset="0"/>
            </a:endParaRPr>
          </a:p>
        </p:txBody>
      </p:sp>
      <p:sp>
        <p:nvSpPr>
          <p:cNvPr id="4"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SQL</a:t>
            </a:r>
            <a:endParaRPr lang="en-US" sz="3600" dirty="0"/>
          </a:p>
        </p:txBody>
      </p:sp>
    </p:spTree>
    <p:extLst>
      <p:ext uri="{BB962C8B-B14F-4D97-AF65-F5344CB8AC3E}">
        <p14:creationId xmlns:p14="http://schemas.microsoft.com/office/powerpoint/2010/main" val="77703230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Fields</a:t>
            </a:r>
            <a:endParaRPr lang="en-US" dirty="0"/>
          </a:p>
        </p:txBody>
      </p:sp>
      <p:sp>
        <p:nvSpPr>
          <p:cNvPr id="3"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Document</a:t>
            </a:r>
            <a:endParaRPr lang="en-US" sz="3600" dirty="0"/>
          </a:p>
        </p:txBody>
      </p:sp>
      <p:sp>
        <p:nvSpPr>
          <p:cNvPr id="5" name="TextBox 4"/>
          <p:cNvSpPr txBox="1"/>
          <p:nvPr/>
        </p:nvSpPr>
        <p:spPr>
          <a:xfrm>
            <a:off x="762000" y="533400"/>
            <a:ext cx="7924800" cy="5078313"/>
          </a:xfrm>
          <a:prstGeom prst="rect">
            <a:avLst/>
          </a:prstGeom>
          <a:noFill/>
        </p:spPr>
        <p:txBody>
          <a:bodyPr wrap="square" rtlCol="0">
            <a:spAutoFit/>
          </a:bodyPr>
          <a:lstStyle/>
          <a:p>
            <a:r>
              <a:rPr lang="en-US" dirty="0">
                <a:latin typeface="Consolas" pitchFamily="49" charset="0"/>
                <a:cs typeface="Consolas" pitchFamily="49" charset="0"/>
              </a:rPr>
              <a:t>{</a:t>
            </a:r>
          </a:p>
          <a:p>
            <a:r>
              <a:rPr lang="en-US" dirty="0">
                <a:latin typeface="Consolas" pitchFamily="49" charset="0"/>
                <a:cs typeface="Consolas" pitchFamily="49" charset="0"/>
              </a:rPr>
              <a:t>  </a:t>
            </a:r>
            <a:r>
              <a:rPr lang="en-US" dirty="0" err="1">
                <a:latin typeface="Consolas" pitchFamily="49" charset="0"/>
                <a:cs typeface="Consolas" pitchFamily="49" charset="0"/>
              </a:rPr>
              <a:t>Name:"Josh</a:t>
            </a:r>
            <a:r>
              <a:rPr lang="en-US" dirty="0">
                <a:latin typeface="Consolas" pitchFamily="49" charset="0"/>
                <a:cs typeface="Consolas" pitchFamily="49" charset="0"/>
              </a:rPr>
              <a:t> Bush",</a:t>
            </a:r>
          </a:p>
          <a:p>
            <a:r>
              <a:rPr lang="en-US" dirty="0">
                <a:latin typeface="Consolas" pitchFamily="49" charset="0"/>
                <a:cs typeface="Consolas" pitchFamily="49" charset="0"/>
              </a:rPr>
              <a:t>  Birthday:"1982-12-31",</a:t>
            </a:r>
          </a:p>
          <a:p>
            <a:r>
              <a:rPr lang="en-US" dirty="0">
                <a:latin typeface="Consolas" pitchFamily="49" charset="0"/>
                <a:cs typeface="Consolas" pitchFamily="49" charset="0"/>
              </a:rPr>
              <a:t>  Phones:[</a:t>
            </a:r>
          </a:p>
          <a:p>
            <a:r>
              <a:rPr lang="en-US" dirty="0">
                <a:latin typeface="Consolas" pitchFamily="49" charset="0"/>
                <a:cs typeface="Consolas" pitchFamily="49" charset="0"/>
              </a:rPr>
              <a:t>    {Description:"Work",Phone:"867-5309"},</a:t>
            </a:r>
          </a:p>
          <a:p>
            <a:r>
              <a:rPr lang="en-US" dirty="0">
                <a:latin typeface="Consolas" pitchFamily="49" charset="0"/>
                <a:cs typeface="Consolas" pitchFamily="49" charset="0"/>
              </a:rPr>
              <a:t>    {Description:"Home",Phone:"555-5555"}</a:t>
            </a:r>
          </a:p>
          <a:p>
            <a:r>
              <a:rPr lang="en-US" dirty="0">
                <a:latin typeface="Consolas" pitchFamily="49" charset="0"/>
                <a:cs typeface="Consolas" pitchFamily="49" charset="0"/>
              </a:rPr>
              <a:t>  ],</a:t>
            </a:r>
          </a:p>
          <a:p>
            <a:r>
              <a:rPr lang="en-US" dirty="0">
                <a:latin typeface="Consolas" pitchFamily="49" charset="0"/>
                <a:cs typeface="Consolas" pitchFamily="49" charset="0"/>
              </a:rPr>
              <a:t>  Emails:[</a:t>
            </a:r>
          </a:p>
          <a:p>
            <a:r>
              <a:rPr lang="en-US" dirty="0">
                <a:latin typeface="Consolas" pitchFamily="49" charset="0"/>
                <a:cs typeface="Consolas" pitchFamily="49" charset="0"/>
              </a:rPr>
              <a:t>    {</a:t>
            </a:r>
            <a:r>
              <a:rPr lang="en-US" dirty="0" err="1">
                <a:latin typeface="Consolas" pitchFamily="49" charset="0"/>
                <a:cs typeface="Consolas" pitchFamily="49" charset="0"/>
              </a:rPr>
              <a:t>Description:"Work",Address:"josh.bush@fireflylogic.com</a:t>
            </a:r>
            <a:r>
              <a:rPr lang="en-US" dirty="0">
                <a:latin typeface="Consolas" pitchFamily="49" charset="0"/>
                <a:cs typeface="Consolas" pitchFamily="49" charset="0"/>
              </a:rPr>
              <a:t>"}</a:t>
            </a:r>
          </a:p>
          <a:p>
            <a:r>
              <a:rPr lang="en-US" dirty="0">
                <a:latin typeface="Consolas" pitchFamily="49" charset="0"/>
                <a:cs typeface="Consolas" pitchFamily="49" charset="0"/>
              </a:rPr>
              <a:t>  ],</a:t>
            </a:r>
          </a:p>
          <a:p>
            <a:r>
              <a:rPr lang="en-US" dirty="0">
                <a:latin typeface="Consolas" pitchFamily="49" charset="0"/>
                <a:cs typeface="Consolas" pitchFamily="49" charset="0"/>
              </a:rPr>
              <a:t>  Other:[</a:t>
            </a:r>
          </a:p>
          <a:p>
            <a:r>
              <a:rPr lang="en-US" dirty="0">
                <a:latin typeface="Consolas" pitchFamily="49" charset="0"/>
                <a:cs typeface="Consolas" pitchFamily="49" charset="0"/>
              </a:rPr>
              <a:t>    {</a:t>
            </a:r>
            <a:r>
              <a:rPr lang="en-US" dirty="0" err="1">
                <a:latin typeface="Consolas" pitchFamily="49" charset="0"/>
                <a:cs typeface="Consolas" pitchFamily="49" charset="0"/>
              </a:rPr>
              <a:t>Key:"Number</a:t>
            </a:r>
            <a:r>
              <a:rPr lang="en-US" dirty="0">
                <a:latin typeface="Consolas" pitchFamily="49" charset="0"/>
                <a:cs typeface="Consolas" pitchFamily="49" charset="0"/>
              </a:rPr>
              <a:t> Of Kids</a:t>
            </a:r>
            <a:r>
              <a:rPr lang="en-US" dirty="0" smtClean="0">
                <a:latin typeface="Consolas" pitchFamily="49" charset="0"/>
                <a:cs typeface="Consolas" pitchFamily="49" charset="0"/>
              </a:rPr>
              <a:t>",Type</a:t>
            </a:r>
            <a:r>
              <a:rPr lang="en-US" dirty="0">
                <a:latin typeface="Consolas" pitchFamily="49" charset="0"/>
                <a:cs typeface="Consolas" pitchFamily="49" charset="0"/>
              </a:rPr>
              <a:t>:"Number",Value:1},</a:t>
            </a:r>
          </a:p>
          <a:p>
            <a:r>
              <a:rPr lang="en-US" dirty="0">
                <a:latin typeface="Consolas" pitchFamily="49" charset="0"/>
                <a:cs typeface="Consolas" pitchFamily="49" charset="0"/>
              </a:rPr>
              <a:t>    {</a:t>
            </a:r>
            <a:r>
              <a:rPr lang="en-US" dirty="0" err="1">
                <a:latin typeface="Consolas" pitchFamily="49" charset="0"/>
                <a:cs typeface="Consolas" pitchFamily="49" charset="0"/>
              </a:rPr>
              <a:t>Key:"Kid</a:t>
            </a:r>
            <a:r>
              <a:rPr lang="en-US" dirty="0">
                <a:latin typeface="Consolas" pitchFamily="49" charset="0"/>
                <a:cs typeface="Consolas" pitchFamily="49" charset="0"/>
              </a:rPr>
              <a:t> </a:t>
            </a:r>
            <a:r>
              <a:rPr lang="en-US" dirty="0" err="1">
                <a:latin typeface="Consolas" pitchFamily="49" charset="0"/>
                <a:cs typeface="Consolas" pitchFamily="49" charset="0"/>
              </a:rPr>
              <a:t>Names</a:t>
            </a:r>
            <a:r>
              <a:rPr lang="en-US" dirty="0" err="1" smtClean="0">
                <a:latin typeface="Consolas" pitchFamily="49" charset="0"/>
                <a:cs typeface="Consolas" pitchFamily="49" charset="0"/>
              </a:rPr>
              <a:t>",Type</a:t>
            </a:r>
            <a:r>
              <a:rPr lang="en-US" dirty="0" err="1">
                <a:latin typeface="Consolas" pitchFamily="49" charset="0"/>
                <a:cs typeface="Consolas" pitchFamily="49" charset="0"/>
              </a:rPr>
              <a:t>:"List",Value</a:t>
            </a:r>
            <a:r>
              <a:rPr lang="en-US" dirty="0" smtClean="0">
                <a:latin typeface="Consolas" pitchFamily="49" charset="0"/>
                <a:cs typeface="Consolas" pitchFamily="49" charset="0"/>
              </a:rPr>
              <a:t>:[“Hudson"]},</a:t>
            </a:r>
            <a:endParaRPr lang="en-US" dirty="0">
              <a:latin typeface="Consolas" pitchFamily="49" charset="0"/>
              <a:cs typeface="Consolas" pitchFamily="49" charset="0"/>
            </a:endParaRPr>
          </a:p>
          <a:p>
            <a:r>
              <a:rPr lang="en-US" dirty="0">
                <a:latin typeface="Consolas" pitchFamily="49" charset="0"/>
                <a:cs typeface="Consolas" pitchFamily="49" charset="0"/>
              </a:rPr>
              <a:t>    {</a:t>
            </a:r>
            <a:r>
              <a:rPr lang="en-US" dirty="0" err="1">
                <a:latin typeface="Consolas" pitchFamily="49" charset="0"/>
                <a:cs typeface="Consolas" pitchFamily="49" charset="0"/>
              </a:rPr>
              <a:t>Key:"Favorite</a:t>
            </a:r>
            <a:r>
              <a:rPr lang="en-US" dirty="0">
                <a:latin typeface="Consolas" pitchFamily="49" charset="0"/>
                <a:cs typeface="Consolas" pitchFamily="49" charset="0"/>
              </a:rPr>
              <a:t> </a:t>
            </a:r>
            <a:r>
              <a:rPr lang="en-US" dirty="0" err="1">
                <a:latin typeface="Consolas" pitchFamily="49" charset="0"/>
                <a:cs typeface="Consolas" pitchFamily="49" charset="0"/>
              </a:rPr>
              <a:t>Drink</a:t>
            </a:r>
            <a:r>
              <a:rPr lang="en-US" dirty="0" err="1" smtClean="0">
                <a:latin typeface="Consolas" pitchFamily="49" charset="0"/>
                <a:cs typeface="Consolas" pitchFamily="49" charset="0"/>
              </a:rPr>
              <a:t>",Type:"</a:t>
            </a:r>
            <a:r>
              <a:rPr lang="en-US" dirty="0" err="1">
                <a:latin typeface="Consolas" pitchFamily="49" charset="0"/>
                <a:cs typeface="Consolas" pitchFamily="49" charset="0"/>
              </a:rPr>
              <a:t>String",Value</a:t>
            </a:r>
            <a:r>
              <a:rPr lang="en-US" dirty="0" err="1" smtClean="0">
                <a:latin typeface="Consolas" pitchFamily="49" charset="0"/>
                <a:cs typeface="Consolas" pitchFamily="49" charset="0"/>
              </a:rPr>
              <a:t>:"</a:t>
            </a:r>
            <a:r>
              <a:rPr lang="en-US" dirty="0" err="1">
                <a:latin typeface="Consolas" pitchFamily="49" charset="0"/>
                <a:cs typeface="Consolas" pitchFamily="49" charset="0"/>
              </a:rPr>
              <a:t>Mountain</a:t>
            </a:r>
            <a:r>
              <a:rPr lang="en-US" dirty="0">
                <a:latin typeface="Consolas" pitchFamily="49" charset="0"/>
                <a:cs typeface="Consolas" pitchFamily="49" charset="0"/>
              </a:rPr>
              <a:t> Dew"}</a:t>
            </a:r>
          </a:p>
          <a:p>
            <a:r>
              <a:rPr lang="en-US" dirty="0">
                <a:latin typeface="Consolas" pitchFamily="49" charset="0"/>
                <a:cs typeface="Consolas" pitchFamily="49" charset="0"/>
              </a:rPr>
              <a:t>  ]</a:t>
            </a:r>
          </a:p>
          <a:p>
            <a:r>
              <a:rPr lang="en-US" dirty="0">
                <a:latin typeface="Consolas" pitchFamily="49" charset="0"/>
                <a:cs typeface="Consolas" pitchFamily="49" charset="0"/>
              </a:rPr>
              <a:t>}</a:t>
            </a:r>
            <a:endParaRPr lang="en-US" dirty="0" smtClean="0">
              <a:latin typeface="Consolas" pitchFamily="49" charset="0"/>
              <a:cs typeface="Consolas" pitchFamily="49" charset="0"/>
            </a:endParaRPr>
          </a:p>
          <a:p>
            <a:r>
              <a:rPr lang="en-US" dirty="0">
                <a:latin typeface="Consolas" pitchFamily="49" charset="0"/>
                <a:cs typeface="Consolas" pitchFamily="49" charset="0"/>
              </a:rPr>
              <a:t>	</a:t>
            </a:r>
          </a:p>
          <a:p>
            <a:r>
              <a:rPr lang="en-US" dirty="0">
                <a:latin typeface="Consolas" pitchFamily="49" charset="0"/>
                <a:cs typeface="Consolas" pitchFamily="49" charset="0"/>
              </a:rPr>
              <a:t>		</a:t>
            </a:r>
          </a:p>
        </p:txBody>
      </p:sp>
    </p:spTree>
    <p:extLst>
      <p:ext uri="{BB962C8B-B14F-4D97-AF65-F5344CB8AC3E}">
        <p14:creationId xmlns:p14="http://schemas.microsoft.com/office/powerpoint/2010/main" val="417029920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7042" y="505969"/>
            <a:ext cx="4049915" cy="4893647"/>
          </a:xfrm>
          <a:prstGeom prst="rect">
            <a:avLst/>
          </a:prstGeom>
        </p:spPr>
      </p:pic>
      <p:sp>
        <p:nvSpPr>
          <p:cNvPr id="3" name="Title 2"/>
          <p:cNvSpPr>
            <a:spLocks noGrp="1"/>
          </p:cNvSpPr>
          <p:nvPr>
            <p:ph type="title"/>
          </p:nvPr>
        </p:nvSpPr>
        <p:spPr/>
        <p:txBody>
          <a:bodyPr>
            <a:normAutofit/>
          </a:bodyPr>
          <a:lstStyle/>
          <a:p>
            <a:r>
              <a:rPr lang="en-US" sz="4400" dirty="0" smtClean="0"/>
              <a:t>Did he just say map/reduce?</a:t>
            </a:r>
            <a:endParaRPr lang="en-US" sz="4400" dirty="0"/>
          </a:p>
        </p:txBody>
      </p:sp>
      <p:sp>
        <p:nvSpPr>
          <p:cNvPr id="5"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solidFill>
                  <a:schemeClr val="accent1"/>
                </a:solidFill>
              </a:rPr>
              <a:t>That sounds confusing.</a:t>
            </a:r>
            <a:endParaRPr lang="en-US" sz="3600" dirty="0">
              <a:solidFill>
                <a:schemeClr val="accent1"/>
              </a:solidFill>
            </a:endParaRPr>
          </a:p>
        </p:txBody>
      </p:sp>
      <p:sp>
        <p:nvSpPr>
          <p:cNvPr id="4" name="Rectangle 3"/>
          <p:cNvSpPr/>
          <p:nvPr/>
        </p:nvSpPr>
        <p:spPr>
          <a:xfrm>
            <a:off x="2547042" y="5181600"/>
            <a:ext cx="4049915" cy="246221"/>
          </a:xfrm>
          <a:prstGeom prst="rect">
            <a:avLst/>
          </a:prstGeom>
        </p:spPr>
        <p:txBody>
          <a:bodyPr wrap="square">
            <a:spAutoFit/>
          </a:bodyPr>
          <a:lstStyle/>
          <a:p>
            <a:pPr algn="r"/>
            <a:r>
              <a:rPr lang="en-US" sz="1000" dirty="0"/>
              <a:t>http://www.flickr.com/photos/philmanker/3654636770/</a:t>
            </a:r>
          </a:p>
        </p:txBody>
      </p:sp>
    </p:spTree>
    <p:extLst>
      <p:ext uri="{BB962C8B-B14F-4D97-AF65-F5344CB8AC3E}">
        <p14:creationId xmlns:p14="http://schemas.microsoft.com/office/powerpoint/2010/main" val="20365425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to Map/Reduce</a:t>
            </a:r>
            <a:endParaRPr lang="en-US" dirty="0"/>
          </a:p>
        </p:txBody>
      </p:sp>
      <p:sp>
        <p:nvSpPr>
          <p:cNvPr id="3" name="Rectangle 2"/>
          <p:cNvSpPr/>
          <p:nvPr/>
        </p:nvSpPr>
        <p:spPr>
          <a:xfrm>
            <a:off x="761999" y="965232"/>
            <a:ext cx="7237711" cy="1015663"/>
          </a:xfrm>
          <a:prstGeom prst="rect">
            <a:avLst/>
          </a:prstGeom>
        </p:spPr>
        <p:txBody>
          <a:bodyPr wrap="square">
            <a:spAutoFit/>
          </a:bodyPr>
          <a:lstStyle/>
          <a:p>
            <a:r>
              <a:rPr lang="en-US" sz="2000" dirty="0">
                <a:latin typeface="Consolas"/>
                <a:cs typeface="Consolas"/>
              </a:rPr>
              <a:t>SELECT </a:t>
            </a:r>
            <a:r>
              <a:rPr lang="en-US" sz="2000" dirty="0" err="1">
                <a:latin typeface="Consolas"/>
                <a:cs typeface="Consolas"/>
              </a:rPr>
              <a:t>name,city,SUM</a:t>
            </a:r>
            <a:r>
              <a:rPr lang="en-US" sz="2000" dirty="0">
                <a:latin typeface="Consolas"/>
                <a:cs typeface="Consolas"/>
              </a:rPr>
              <a:t>(sales) </a:t>
            </a:r>
            <a:endParaRPr lang="en-US" sz="2000" dirty="0" smtClean="0">
              <a:latin typeface="Consolas"/>
              <a:cs typeface="Consolas"/>
            </a:endParaRPr>
          </a:p>
          <a:p>
            <a:r>
              <a:rPr lang="en-US" sz="2000" dirty="0" smtClean="0">
                <a:latin typeface="Consolas"/>
                <a:cs typeface="Consolas"/>
              </a:rPr>
              <a:t>FROM </a:t>
            </a:r>
            <a:r>
              <a:rPr lang="en-US" sz="2000" dirty="0">
                <a:latin typeface="Consolas"/>
                <a:cs typeface="Consolas"/>
              </a:rPr>
              <a:t>sales </a:t>
            </a:r>
            <a:endParaRPr lang="en-US" sz="2000" dirty="0" smtClean="0">
              <a:latin typeface="Consolas"/>
              <a:cs typeface="Consolas"/>
            </a:endParaRPr>
          </a:p>
          <a:p>
            <a:r>
              <a:rPr lang="en-US" sz="2000" dirty="0" smtClean="0">
                <a:latin typeface="Consolas"/>
                <a:cs typeface="Consolas"/>
              </a:rPr>
              <a:t>GROUP </a:t>
            </a:r>
            <a:r>
              <a:rPr lang="en-US" sz="2000" dirty="0">
                <a:latin typeface="Consolas"/>
                <a:cs typeface="Consolas"/>
              </a:rPr>
              <a:t>BY </a:t>
            </a:r>
            <a:r>
              <a:rPr lang="en-US" sz="2000" dirty="0" err="1">
                <a:latin typeface="Consolas"/>
                <a:cs typeface="Consolas"/>
              </a:rPr>
              <a:t>name,</a:t>
            </a:r>
            <a:r>
              <a:rPr lang="en-US" sz="2000" dirty="0" err="1" smtClean="0">
                <a:latin typeface="Consolas"/>
                <a:cs typeface="Consolas"/>
              </a:rPr>
              <a:t>city</a:t>
            </a:r>
            <a:endParaRPr lang="en-US" sz="2000" dirty="0">
              <a:latin typeface="Consolas"/>
              <a:cs typeface="Consolas"/>
            </a:endParaRPr>
          </a:p>
        </p:txBody>
      </p:sp>
      <p:sp>
        <p:nvSpPr>
          <p:cNvPr id="4"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err="1" smtClean="0"/>
              <a:t>CouchDB</a:t>
            </a:r>
            <a:endParaRPr lang="en-US" sz="3600" dirty="0"/>
          </a:p>
        </p:txBody>
      </p:sp>
      <p:sp>
        <p:nvSpPr>
          <p:cNvPr id="6" name="Rectangle 5"/>
          <p:cNvSpPr/>
          <p:nvPr/>
        </p:nvSpPr>
        <p:spPr>
          <a:xfrm>
            <a:off x="306089" y="2198607"/>
            <a:ext cx="7237711" cy="584776"/>
          </a:xfrm>
          <a:prstGeom prst="rect">
            <a:avLst/>
          </a:prstGeom>
        </p:spPr>
        <p:txBody>
          <a:bodyPr wrap="square">
            <a:spAutoFit/>
          </a:bodyPr>
          <a:lstStyle/>
          <a:p>
            <a:r>
              <a:rPr lang="en-US" sz="3200" u="sng" dirty="0" smtClean="0"/>
              <a:t>Becomes</a:t>
            </a:r>
          </a:p>
        </p:txBody>
      </p:sp>
      <p:sp>
        <p:nvSpPr>
          <p:cNvPr id="8" name="Rectangle 7"/>
          <p:cNvSpPr/>
          <p:nvPr/>
        </p:nvSpPr>
        <p:spPr>
          <a:xfrm>
            <a:off x="306089" y="455090"/>
            <a:ext cx="7237711" cy="584776"/>
          </a:xfrm>
          <a:prstGeom prst="rect">
            <a:avLst/>
          </a:prstGeom>
        </p:spPr>
        <p:txBody>
          <a:bodyPr wrap="square">
            <a:spAutoFit/>
          </a:bodyPr>
          <a:lstStyle/>
          <a:p>
            <a:r>
              <a:rPr lang="en-US" sz="3200" u="sng" dirty="0" smtClean="0"/>
              <a:t>SQL</a:t>
            </a:r>
          </a:p>
        </p:txBody>
      </p:sp>
      <p:sp>
        <p:nvSpPr>
          <p:cNvPr id="10" name="Rectangle 9"/>
          <p:cNvSpPr/>
          <p:nvPr/>
        </p:nvSpPr>
        <p:spPr>
          <a:xfrm>
            <a:off x="761998" y="2752900"/>
            <a:ext cx="7237711" cy="1938992"/>
          </a:xfrm>
          <a:prstGeom prst="rect">
            <a:avLst/>
          </a:prstGeom>
        </p:spPr>
        <p:txBody>
          <a:bodyPr wrap="square">
            <a:spAutoFit/>
          </a:bodyPr>
          <a:lstStyle/>
          <a:p>
            <a:r>
              <a:rPr lang="en-US" sz="2000" dirty="0" smtClean="0">
                <a:latin typeface="Consolas"/>
                <a:cs typeface="Consolas"/>
              </a:rPr>
              <a:t>//Map</a:t>
            </a:r>
          </a:p>
          <a:p>
            <a:r>
              <a:rPr lang="en-US" sz="2000" dirty="0" smtClean="0">
                <a:latin typeface="Consolas"/>
                <a:cs typeface="Consolas"/>
              </a:rPr>
              <a:t>function</a:t>
            </a:r>
            <a:r>
              <a:rPr lang="en-US" sz="2000" dirty="0">
                <a:latin typeface="Consolas"/>
                <a:cs typeface="Consolas"/>
              </a:rPr>
              <a:t>(doc, meta) {</a:t>
            </a:r>
          </a:p>
          <a:p>
            <a:r>
              <a:rPr lang="en-US" sz="2000" dirty="0">
                <a:latin typeface="Consolas"/>
                <a:cs typeface="Consolas"/>
              </a:rPr>
              <a:t>   emit([</a:t>
            </a:r>
            <a:r>
              <a:rPr lang="en-US" sz="2000" dirty="0" err="1">
                <a:latin typeface="Consolas"/>
                <a:cs typeface="Consolas"/>
              </a:rPr>
              <a:t>doc.name,doc.city</a:t>
            </a:r>
            <a:r>
              <a:rPr lang="en-US" sz="2000" dirty="0">
                <a:latin typeface="Consolas"/>
                <a:cs typeface="Consolas"/>
              </a:rPr>
              <a:t>],</a:t>
            </a:r>
            <a:r>
              <a:rPr lang="en-US" sz="2000" dirty="0" err="1">
                <a:latin typeface="Consolas"/>
                <a:cs typeface="Consolas"/>
              </a:rPr>
              <a:t>doc.sales</a:t>
            </a:r>
            <a:r>
              <a:rPr lang="en-US" sz="2000" dirty="0">
                <a:latin typeface="Consolas"/>
                <a:cs typeface="Consolas"/>
              </a:rPr>
              <a:t>);</a:t>
            </a:r>
          </a:p>
          <a:p>
            <a:r>
              <a:rPr lang="en-US" sz="2000" dirty="0" smtClean="0">
                <a:latin typeface="Consolas"/>
                <a:cs typeface="Consolas"/>
              </a:rPr>
              <a:t>}</a:t>
            </a:r>
          </a:p>
          <a:p>
            <a:r>
              <a:rPr lang="en-US" sz="2000" dirty="0" smtClean="0">
                <a:latin typeface="Consolas"/>
                <a:cs typeface="Consolas"/>
              </a:rPr>
              <a:t>//Reduce</a:t>
            </a:r>
          </a:p>
          <a:p>
            <a:r>
              <a:rPr lang="en-US" sz="2000" dirty="0" smtClean="0">
                <a:latin typeface="Consolas"/>
                <a:cs typeface="Consolas"/>
              </a:rPr>
              <a:t>_sum</a:t>
            </a:r>
            <a:endParaRPr lang="en-US" sz="2000" dirty="0">
              <a:latin typeface="Consolas"/>
              <a:cs typeface="Consolas"/>
            </a:endParaRPr>
          </a:p>
        </p:txBody>
      </p:sp>
    </p:spTree>
    <p:extLst>
      <p:ext uri="{BB962C8B-B14F-4D97-AF65-F5344CB8AC3E}">
        <p14:creationId xmlns:p14="http://schemas.microsoft.com/office/powerpoint/2010/main" val="862040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to Map/Reduce</a:t>
            </a:r>
            <a:endParaRPr lang="en-US" dirty="0"/>
          </a:p>
        </p:txBody>
      </p:sp>
      <p:sp>
        <p:nvSpPr>
          <p:cNvPr id="4"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err="1" smtClean="0"/>
              <a:t>CouchDB</a:t>
            </a:r>
            <a:endParaRPr lang="en-US" sz="3600" dirty="0"/>
          </a:p>
        </p:txBody>
      </p:sp>
      <p:sp>
        <p:nvSpPr>
          <p:cNvPr id="6" name="Rectangle 5"/>
          <p:cNvSpPr/>
          <p:nvPr/>
        </p:nvSpPr>
        <p:spPr>
          <a:xfrm>
            <a:off x="306089" y="2198607"/>
            <a:ext cx="7237711" cy="584776"/>
          </a:xfrm>
          <a:prstGeom prst="rect">
            <a:avLst/>
          </a:prstGeom>
        </p:spPr>
        <p:txBody>
          <a:bodyPr wrap="square">
            <a:spAutoFit/>
          </a:bodyPr>
          <a:lstStyle/>
          <a:p>
            <a:r>
              <a:rPr lang="en-US" sz="3200" u="sng" dirty="0" smtClean="0"/>
              <a:t>Becomes</a:t>
            </a:r>
          </a:p>
        </p:txBody>
      </p:sp>
      <p:sp>
        <p:nvSpPr>
          <p:cNvPr id="8" name="Rectangle 7"/>
          <p:cNvSpPr/>
          <p:nvPr/>
        </p:nvSpPr>
        <p:spPr>
          <a:xfrm>
            <a:off x="306089" y="455090"/>
            <a:ext cx="7237711" cy="584776"/>
          </a:xfrm>
          <a:prstGeom prst="rect">
            <a:avLst/>
          </a:prstGeom>
        </p:spPr>
        <p:txBody>
          <a:bodyPr wrap="square">
            <a:spAutoFit/>
          </a:bodyPr>
          <a:lstStyle/>
          <a:p>
            <a:r>
              <a:rPr lang="en-US" sz="3200" u="sng" dirty="0" smtClean="0"/>
              <a:t>SQL</a:t>
            </a:r>
          </a:p>
        </p:txBody>
      </p:sp>
      <p:sp>
        <p:nvSpPr>
          <p:cNvPr id="5" name="Rectangle 4"/>
          <p:cNvSpPr/>
          <p:nvPr/>
        </p:nvSpPr>
        <p:spPr>
          <a:xfrm>
            <a:off x="761998" y="1103731"/>
            <a:ext cx="4572000" cy="1015663"/>
          </a:xfrm>
          <a:prstGeom prst="rect">
            <a:avLst/>
          </a:prstGeom>
        </p:spPr>
        <p:txBody>
          <a:bodyPr>
            <a:spAutoFit/>
          </a:bodyPr>
          <a:lstStyle/>
          <a:p>
            <a:r>
              <a:rPr lang="en-US" sz="2000" dirty="0">
                <a:latin typeface="Consolas"/>
                <a:cs typeface="Consolas"/>
              </a:rPr>
              <a:t>SELECT COUNT(*) </a:t>
            </a:r>
            <a:endParaRPr lang="en-US" sz="2000" dirty="0" smtClean="0">
              <a:latin typeface="Consolas"/>
              <a:cs typeface="Consolas"/>
            </a:endParaRPr>
          </a:p>
          <a:p>
            <a:r>
              <a:rPr lang="en-US" sz="2000" dirty="0" smtClean="0">
                <a:latin typeface="Consolas"/>
                <a:cs typeface="Consolas"/>
              </a:rPr>
              <a:t>FROM </a:t>
            </a:r>
            <a:r>
              <a:rPr lang="en-US" sz="2000" dirty="0">
                <a:latin typeface="Consolas"/>
                <a:cs typeface="Consolas"/>
              </a:rPr>
              <a:t>products </a:t>
            </a:r>
            <a:endParaRPr lang="en-US" sz="2000" dirty="0" smtClean="0">
              <a:latin typeface="Consolas"/>
              <a:cs typeface="Consolas"/>
            </a:endParaRPr>
          </a:p>
          <a:p>
            <a:r>
              <a:rPr lang="en-US" sz="2000" dirty="0" smtClean="0">
                <a:latin typeface="Consolas"/>
                <a:cs typeface="Consolas"/>
              </a:rPr>
              <a:t>WHERE </a:t>
            </a:r>
            <a:r>
              <a:rPr lang="en-US" sz="2000" dirty="0">
                <a:latin typeface="Consolas"/>
                <a:cs typeface="Consolas"/>
              </a:rPr>
              <a:t>price &lt; 20.00;</a:t>
            </a:r>
          </a:p>
        </p:txBody>
      </p:sp>
      <p:sp>
        <p:nvSpPr>
          <p:cNvPr id="7" name="Rectangle 6"/>
          <p:cNvSpPr/>
          <p:nvPr/>
        </p:nvSpPr>
        <p:spPr>
          <a:xfrm>
            <a:off x="761998" y="2817945"/>
            <a:ext cx="4572000" cy="2246769"/>
          </a:xfrm>
          <a:prstGeom prst="rect">
            <a:avLst/>
          </a:prstGeom>
        </p:spPr>
        <p:txBody>
          <a:bodyPr>
            <a:spAutoFit/>
          </a:bodyPr>
          <a:lstStyle/>
          <a:p>
            <a:r>
              <a:rPr lang="en-US" sz="2000" dirty="0" smtClean="0">
                <a:latin typeface="Consolas"/>
                <a:cs typeface="Consolas"/>
              </a:rPr>
              <a:t>//Map</a:t>
            </a:r>
          </a:p>
          <a:p>
            <a:r>
              <a:rPr lang="en-US" sz="2000" dirty="0" smtClean="0">
                <a:latin typeface="Consolas"/>
                <a:cs typeface="Consolas"/>
              </a:rPr>
              <a:t>function </a:t>
            </a:r>
            <a:r>
              <a:rPr lang="en-US" sz="2000" dirty="0">
                <a:latin typeface="Consolas"/>
                <a:cs typeface="Consolas"/>
              </a:rPr>
              <a:t>(doc) {</a:t>
            </a:r>
          </a:p>
          <a:p>
            <a:r>
              <a:rPr lang="en-US" sz="2000" dirty="0">
                <a:latin typeface="Consolas"/>
                <a:cs typeface="Consolas"/>
              </a:rPr>
              <a:t>  if (</a:t>
            </a:r>
            <a:r>
              <a:rPr lang="en-US" sz="2000" dirty="0" err="1">
                <a:latin typeface="Consolas"/>
                <a:cs typeface="Consolas"/>
              </a:rPr>
              <a:t>doc.price</a:t>
            </a:r>
            <a:r>
              <a:rPr lang="en-US" sz="2000" dirty="0">
                <a:latin typeface="Consolas"/>
                <a:cs typeface="Consolas"/>
              </a:rPr>
              <a:t> &lt; 20) </a:t>
            </a:r>
          </a:p>
          <a:p>
            <a:r>
              <a:rPr lang="en-US" sz="2000" dirty="0">
                <a:latin typeface="Consolas"/>
                <a:cs typeface="Consolas"/>
              </a:rPr>
              <a:t>    emit(</a:t>
            </a:r>
            <a:r>
              <a:rPr lang="en-US" sz="2000" dirty="0" err="1">
                <a:latin typeface="Consolas"/>
                <a:cs typeface="Consolas"/>
              </a:rPr>
              <a:t>doc.price</a:t>
            </a:r>
            <a:r>
              <a:rPr lang="en-US" sz="2000" dirty="0">
                <a:latin typeface="Consolas"/>
                <a:cs typeface="Consolas"/>
              </a:rPr>
              <a:t>)</a:t>
            </a:r>
            <a:r>
              <a:rPr lang="en-US" sz="2000" dirty="0" smtClean="0">
                <a:latin typeface="Consolas"/>
                <a:cs typeface="Consolas"/>
              </a:rPr>
              <a:t>;</a:t>
            </a:r>
            <a:endParaRPr lang="en-US" sz="2000" dirty="0">
              <a:latin typeface="Consolas"/>
              <a:cs typeface="Consolas"/>
            </a:endParaRPr>
          </a:p>
          <a:p>
            <a:r>
              <a:rPr lang="en-US" sz="2000" dirty="0" smtClean="0">
                <a:latin typeface="Consolas"/>
                <a:cs typeface="Consolas"/>
              </a:rPr>
              <a:t>}</a:t>
            </a:r>
          </a:p>
          <a:p>
            <a:r>
              <a:rPr lang="en-US" sz="2000" dirty="0" smtClean="0">
                <a:latin typeface="Consolas"/>
                <a:cs typeface="Consolas"/>
              </a:rPr>
              <a:t>//Reduce</a:t>
            </a:r>
          </a:p>
          <a:p>
            <a:r>
              <a:rPr lang="en-US" sz="2000" dirty="0" smtClean="0">
                <a:latin typeface="Consolas"/>
                <a:cs typeface="Consolas"/>
              </a:rPr>
              <a:t>_count</a:t>
            </a:r>
            <a:endParaRPr lang="en-US" sz="2000" dirty="0">
              <a:latin typeface="Consolas"/>
              <a:cs typeface="Consolas"/>
            </a:endParaRPr>
          </a:p>
        </p:txBody>
      </p:sp>
    </p:spTree>
    <p:extLst>
      <p:ext uri="{BB962C8B-B14F-4D97-AF65-F5344CB8AC3E}">
        <p14:creationId xmlns:p14="http://schemas.microsoft.com/office/powerpoint/2010/main" val="3629296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Out</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2791482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graphicFrame>
        <p:nvGraphicFramePr>
          <p:cNvPr id="3" name="Diagram 2"/>
          <p:cNvGraphicFramePr/>
          <p:nvPr>
            <p:extLst>
              <p:ext uri="{D42A27DB-BD31-4B8C-83A1-F6EECF244321}">
                <p14:modId xmlns:p14="http://schemas.microsoft.com/office/powerpoint/2010/main" val="1845607464"/>
              </p:ext>
            </p:extLst>
          </p:nvPr>
        </p:nvGraphicFramePr>
        <p:xfrm>
          <a:off x="1514947" y="9144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p:cNvSpPr txBox="1">
            <a:spLocks/>
          </p:cNvSpPr>
          <p:nvPr/>
        </p:nvSpPr>
        <p:spPr>
          <a:xfrm>
            <a:off x="1524000" y="52578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Pick Two</a:t>
            </a:r>
            <a:endParaRPr lang="en-US" sz="3600" dirty="0"/>
          </a:p>
        </p:txBody>
      </p:sp>
    </p:spTree>
    <p:extLst>
      <p:ext uri="{BB962C8B-B14F-4D97-AF65-F5344CB8AC3E}">
        <p14:creationId xmlns:p14="http://schemas.microsoft.com/office/powerpoint/2010/main" val="25304444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graphicFrame>
        <p:nvGraphicFramePr>
          <p:cNvPr id="3" name="Diagram 2"/>
          <p:cNvGraphicFramePr/>
          <p:nvPr>
            <p:extLst>
              <p:ext uri="{D42A27DB-BD31-4B8C-83A1-F6EECF244321}">
                <p14:modId xmlns:p14="http://schemas.microsoft.com/office/powerpoint/2010/main" val="2715068065"/>
              </p:ext>
            </p:extLst>
          </p:nvPr>
        </p:nvGraphicFramePr>
        <p:xfrm>
          <a:off x="1514947" y="9144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urved Down Arrow 3"/>
          <p:cNvSpPr/>
          <p:nvPr/>
        </p:nvSpPr>
        <p:spPr>
          <a:xfrm rot="18884767" flipH="1">
            <a:off x="3635830" y="2595718"/>
            <a:ext cx="2734233" cy="863780"/>
          </a:xfrm>
          <a:prstGeom prst="curvedDownArrow">
            <a:avLst>
              <a:gd name="adj1" fmla="val 21124"/>
              <a:gd name="adj2" fmla="val 50000"/>
              <a:gd name="adj3" fmla="val 454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p:cNvSpPr txBox="1"/>
          <p:nvPr/>
        </p:nvSpPr>
        <p:spPr>
          <a:xfrm>
            <a:off x="6172200" y="1772969"/>
            <a:ext cx="2714205" cy="830997"/>
          </a:xfrm>
          <a:prstGeom prst="rect">
            <a:avLst/>
          </a:prstGeom>
          <a:noFill/>
        </p:spPr>
        <p:txBody>
          <a:bodyPr wrap="none" rtlCol="0">
            <a:spAutoFit/>
          </a:bodyPr>
          <a:lstStyle/>
          <a:p>
            <a:r>
              <a:rPr lang="en-US" sz="4800" dirty="0" smtClean="0"/>
              <a:t>Relational</a:t>
            </a:r>
            <a:endParaRPr lang="en-US" sz="4800" dirty="0"/>
          </a:p>
        </p:txBody>
      </p:sp>
    </p:spTree>
    <p:extLst>
      <p:ext uri="{BB962C8B-B14F-4D97-AF65-F5344CB8AC3E}">
        <p14:creationId xmlns:p14="http://schemas.microsoft.com/office/powerpoint/2010/main" val="117406554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is this guy?</a:t>
            </a:r>
            <a:endParaRPr lang="en-US" dirty="0"/>
          </a:p>
        </p:txBody>
      </p:sp>
      <p:grpSp>
        <p:nvGrpSpPr>
          <p:cNvPr id="4" name="Group 3"/>
          <p:cNvGrpSpPr/>
          <p:nvPr/>
        </p:nvGrpSpPr>
        <p:grpSpPr>
          <a:xfrm>
            <a:off x="306143" y="1980609"/>
            <a:ext cx="2692400" cy="2741738"/>
            <a:chOff x="306143" y="2199594"/>
            <a:chExt cx="2692400" cy="2741738"/>
          </a:xfrm>
        </p:grpSpPr>
        <p:pic>
          <p:nvPicPr>
            <p:cNvPr id="5" name="Picture 4"/>
            <p:cNvPicPr>
              <a:picLocks noChangeAspect="1"/>
            </p:cNvPicPr>
            <p:nvPr/>
          </p:nvPicPr>
          <p:blipFill>
            <a:blip r:embed="rId2"/>
            <a:stretch>
              <a:fillRect/>
            </a:stretch>
          </p:blipFill>
          <p:spPr>
            <a:xfrm>
              <a:off x="306143" y="2199594"/>
              <a:ext cx="2692400" cy="2692400"/>
            </a:xfrm>
            <a:prstGeom prst="rect">
              <a:avLst/>
            </a:prstGeom>
          </p:spPr>
        </p:pic>
        <p:sp>
          <p:nvSpPr>
            <p:cNvPr id="6" name="TextBox 5"/>
            <p:cNvSpPr txBox="1"/>
            <p:nvPr/>
          </p:nvSpPr>
          <p:spPr>
            <a:xfrm>
              <a:off x="794086" y="4572000"/>
              <a:ext cx="1716974" cy="369332"/>
            </a:xfrm>
            <a:prstGeom prst="rect">
              <a:avLst/>
            </a:prstGeom>
            <a:noFill/>
          </p:spPr>
          <p:txBody>
            <a:bodyPr wrap="none" rtlCol="0">
              <a:spAutoFit/>
            </a:bodyPr>
            <a:lstStyle/>
            <a:p>
              <a:r>
                <a:rPr lang="en-US" dirty="0" err="1" smtClean="0"/>
                <a:t>digitalbush.com</a:t>
              </a:r>
              <a:endParaRPr lang="en-US" dirty="0"/>
            </a:p>
          </p:txBody>
        </p:sp>
      </p:grpSp>
      <p:grpSp>
        <p:nvGrpSpPr>
          <p:cNvPr id="7" name="Group 6"/>
          <p:cNvGrpSpPr/>
          <p:nvPr/>
        </p:nvGrpSpPr>
        <p:grpSpPr>
          <a:xfrm>
            <a:off x="3112171" y="1863815"/>
            <a:ext cx="2692400" cy="2877066"/>
            <a:chOff x="3225800" y="2082800"/>
            <a:chExt cx="2692400" cy="2877066"/>
          </a:xfrm>
        </p:grpSpPr>
        <p:pic>
          <p:nvPicPr>
            <p:cNvPr id="8" name="Picture 7"/>
            <p:cNvPicPr>
              <a:picLocks noChangeAspect="1"/>
            </p:cNvPicPr>
            <p:nvPr/>
          </p:nvPicPr>
          <p:blipFill>
            <a:blip r:embed="rId3"/>
            <a:stretch>
              <a:fillRect/>
            </a:stretch>
          </p:blipFill>
          <p:spPr>
            <a:xfrm>
              <a:off x="3225800" y="2082800"/>
              <a:ext cx="2692400" cy="2692400"/>
            </a:xfrm>
            <a:prstGeom prst="rect">
              <a:avLst/>
            </a:prstGeom>
          </p:spPr>
        </p:pic>
        <p:sp>
          <p:nvSpPr>
            <p:cNvPr id="9" name="TextBox 8"/>
            <p:cNvSpPr txBox="1"/>
            <p:nvPr/>
          </p:nvSpPr>
          <p:spPr>
            <a:xfrm>
              <a:off x="3474392" y="4590534"/>
              <a:ext cx="2216284" cy="369332"/>
            </a:xfrm>
            <a:prstGeom prst="rect">
              <a:avLst/>
            </a:prstGeom>
            <a:noFill/>
          </p:spPr>
          <p:txBody>
            <a:bodyPr wrap="none" rtlCol="0">
              <a:spAutoFit/>
            </a:bodyPr>
            <a:lstStyle/>
            <a:p>
              <a:pPr algn="dist"/>
              <a:r>
                <a:rPr lang="en-US" dirty="0" err="1"/>
                <a:t>f</a:t>
              </a:r>
              <a:r>
                <a:rPr lang="en-US" dirty="0" err="1" smtClean="0"/>
                <a:t>reshbrewedcode.com</a:t>
              </a:r>
              <a:endParaRPr lang="en-US" dirty="0"/>
            </a:p>
          </p:txBody>
        </p:sp>
      </p:grpSp>
      <p:grpSp>
        <p:nvGrpSpPr>
          <p:cNvPr id="10" name="Group 9"/>
          <p:cNvGrpSpPr/>
          <p:nvPr/>
        </p:nvGrpSpPr>
        <p:grpSpPr>
          <a:xfrm>
            <a:off x="5918200" y="1863815"/>
            <a:ext cx="2692400" cy="2874375"/>
            <a:chOff x="5918200" y="2082800"/>
            <a:chExt cx="2692400" cy="2874375"/>
          </a:xfrm>
        </p:grpSpPr>
        <p:pic>
          <p:nvPicPr>
            <p:cNvPr id="11" name="Picture 10"/>
            <p:cNvPicPr>
              <a:picLocks noChangeAspect="1"/>
            </p:cNvPicPr>
            <p:nvPr/>
          </p:nvPicPr>
          <p:blipFill>
            <a:blip r:embed="rId4"/>
            <a:stretch>
              <a:fillRect/>
            </a:stretch>
          </p:blipFill>
          <p:spPr>
            <a:xfrm>
              <a:off x="5918200" y="2082800"/>
              <a:ext cx="2692400" cy="2692400"/>
            </a:xfrm>
            <a:prstGeom prst="rect">
              <a:avLst/>
            </a:prstGeom>
          </p:spPr>
        </p:pic>
        <p:sp>
          <p:nvSpPr>
            <p:cNvPr id="12" name="TextBox 11"/>
            <p:cNvSpPr txBox="1"/>
            <p:nvPr/>
          </p:nvSpPr>
          <p:spPr>
            <a:xfrm>
              <a:off x="6423245" y="4587843"/>
              <a:ext cx="1678089" cy="369332"/>
            </a:xfrm>
            <a:prstGeom prst="rect">
              <a:avLst/>
            </a:prstGeom>
            <a:noFill/>
          </p:spPr>
          <p:txBody>
            <a:bodyPr wrap="none" rtlCol="0">
              <a:spAutoFit/>
            </a:bodyPr>
            <a:lstStyle/>
            <a:p>
              <a:r>
                <a:rPr lang="en-US" dirty="0" err="1"/>
                <a:t>f</a:t>
              </a:r>
              <a:r>
                <a:rPr lang="en-US" dirty="0" err="1" smtClean="0"/>
                <a:t>ireflylogic.com</a:t>
              </a:r>
              <a:endParaRPr lang="en-US" dirty="0"/>
            </a:p>
          </p:txBody>
        </p:sp>
      </p:grpSp>
      <p:pic>
        <p:nvPicPr>
          <p:cNvPr id="13" name="Picture 1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769857" y="453280"/>
            <a:ext cx="967973" cy="967973"/>
          </a:xfrm>
          <a:prstGeom prst="rect">
            <a:avLst/>
          </a:prstGeom>
        </p:spPr>
      </p:pic>
      <p:sp>
        <p:nvSpPr>
          <p:cNvPr id="14" name="TextBox 13"/>
          <p:cNvSpPr txBox="1"/>
          <p:nvPr/>
        </p:nvSpPr>
        <p:spPr>
          <a:xfrm>
            <a:off x="6635551" y="710288"/>
            <a:ext cx="1816498" cy="461665"/>
          </a:xfrm>
          <a:prstGeom prst="rect">
            <a:avLst/>
          </a:prstGeom>
          <a:noFill/>
        </p:spPr>
        <p:txBody>
          <a:bodyPr wrap="none" rtlCol="0">
            <a:spAutoFit/>
          </a:bodyPr>
          <a:lstStyle/>
          <a:p>
            <a:r>
              <a:rPr lang="en-US" dirty="0" smtClean="0"/>
              <a:t>@</a:t>
            </a:r>
            <a:r>
              <a:rPr lang="en-US" sz="2400" dirty="0" err="1" smtClean="0"/>
              <a:t>digitalBush</a:t>
            </a:r>
            <a:endParaRPr lang="en-US" sz="2400" dirty="0"/>
          </a:p>
        </p:txBody>
      </p:sp>
    </p:spTree>
    <p:extLst>
      <p:ext uri="{BB962C8B-B14F-4D97-AF65-F5344CB8AC3E}">
        <p14:creationId xmlns:p14="http://schemas.microsoft.com/office/powerpoint/2010/main" val="641456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graphicFrame>
        <p:nvGraphicFramePr>
          <p:cNvPr id="3" name="Diagram 2"/>
          <p:cNvGraphicFramePr/>
          <p:nvPr>
            <p:extLst>
              <p:ext uri="{D42A27DB-BD31-4B8C-83A1-F6EECF244321}">
                <p14:modId xmlns:p14="http://schemas.microsoft.com/office/powerpoint/2010/main" val="5340087"/>
              </p:ext>
            </p:extLst>
          </p:nvPr>
        </p:nvGraphicFramePr>
        <p:xfrm>
          <a:off x="1514947" y="9144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urved Down Arrow 3"/>
          <p:cNvSpPr/>
          <p:nvPr/>
        </p:nvSpPr>
        <p:spPr>
          <a:xfrm rot="9992264" flipH="1">
            <a:off x="2205731" y="2287390"/>
            <a:ext cx="2734233" cy="863780"/>
          </a:xfrm>
          <a:prstGeom prst="curvedDownArrow">
            <a:avLst>
              <a:gd name="adj1" fmla="val 21124"/>
              <a:gd name="adj2" fmla="val 50000"/>
              <a:gd name="adj3" fmla="val 454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p:cNvSpPr txBox="1"/>
          <p:nvPr/>
        </p:nvSpPr>
        <p:spPr>
          <a:xfrm>
            <a:off x="157844" y="1395570"/>
            <a:ext cx="2806730" cy="1200329"/>
          </a:xfrm>
          <a:prstGeom prst="rect">
            <a:avLst/>
          </a:prstGeom>
          <a:noFill/>
        </p:spPr>
        <p:txBody>
          <a:bodyPr wrap="none" rtlCol="0">
            <a:spAutoFit/>
          </a:bodyPr>
          <a:lstStyle/>
          <a:p>
            <a:r>
              <a:rPr lang="en-US" sz="3600" dirty="0" smtClean="0"/>
              <a:t>To Scale Out</a:t>
            </a:r>
          </a:p>
          <a:p>
            <a:r>
              <a:rPr lang="en-US" sz="3600" dirty="0" smtClean="0"/>
              <a:t>We Need This</a:t>
            </a:r>
          </a:p>
        </p:txBody>
      </p:sp>
    </p:spTree>
    <p:extLst>
      <p:ext uri="{BB962C8B-B14F-4D97-AF65-F5344CB8AC3E}">
        <p14:creationId xmlns:p14="http://schemas.microsoft.com/office/powerpoint/2010/main" val="169287434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 Tolerance</a:t>
            </a:r>
            <a:endParaRPr lang="en-US" dirty="0"/>
          </a:p>
        </p:txBody>
      </p:sp>
      <p:sp>
        <p:nvSpPr>
          <p:cNvPr id="4" name="Title 1"/>
          <p:cNvSpPr txBox="1">
            <a:spLocks/>
          </p:cNvSpPr>
          <p:nvPr/>
        </p:nvSpPr>
        <p:spPr>
          <a:xfrm>
            <a:off x="1600200" y="6172200"/>
            <a:ext cx="6781800" cy="6858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Now What?</a:t>
            </a:r>
            <a:endParaRPr lang="en-US" sz="3600" dirty="0"/>
          </a:p>
        </p:txBody>
      </p:sp>
      <p:pic>
        <p:nvPicPr>
          <p:cNvPr id="1028" name="Picture 4" descr="http://farm4.staticflickr.com/3246/2700096104_1799f347da_b.jp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1709879" y="685800"/>
            <a:ext cx="5724242" cy="443173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862121" y="4846520"/>
            <a:ext cx="4572000" cy="276999"/>
          </a:xfrm>
          <a:prstGeom prst="rect">
            <a:avLst/>
          </a:prstGeom>
        </p:spPr>
        <p:txBody>
          <a:bodyPr>
            <a:spAutoFit/>
          </a:bodyPr>
          <a:lstStyle/>
          <a:p>
            <a:pPr algn="r"/>
            <a:r>
              <a:rPr lang="en-US" sz="1200" dirty="0"/>
              <a:t>http://www.flickr.com/photos/exfordy/2700096104/</a:t>
            </a:r>
          </a:p>
        </p:txBody>
      </p:sp>
    </p:spTree>
    <p:extLst>
      <p:ext uri="{BB962C8B-B14F-4D97-AF65-F5344CB8AC3E}">
        <p14:creationId xmlns:p14="http://schemas.microsoft.com/office/powerpoint/2010/main" val="351971465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Latency</a:t>
            </a:r>
            <a:endParaRPr lang="en-US" dirty="0"/>
          </a:p>
        </p:txBody>
      </p:sp>
      <p:pic>
        <p:nvPicPr>
          <p:cNvPr id="4098" name="Picture 2" descr="http://farm3.staticflickr.com/2093/2132000773_50cb113f94_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300" y="604835"/>
            <a:ext cx="7391400" cy="4724401"/>
          </a:xfrm>
          <a:prstGeom prst="rect">
            <a:avLst/>
          </a:prstGeom>
          <a:noFill/>
          <a:extLst>
            <a:ext uri="{909E8E84-426E-40dd-AFC4-6F175D3DCCD1}">
              <a14:hiddenFill xmlns:a14="http://schemas.microsoft.com/office/drawing/2010/main">
                <a:solidFill>
                  <a:srgbClr val="FFFFFF"/>
                </a:solidFill>
              </a14:hiddenFill>
            </a:ext>
          </a:extLst>
        </p:spPr>
      </p:pic>
      <p:sp>
        <p:nvSpPr>
          <p:cNvPr id="3" name="Curved Down Arrow 2"/>
          <p:cNvSpPr/>
          <p:nvPr/>
        </p:nvSpPr>
        <p:spPr>
          <a:xfrm rot="20395303" flipH="1">
            <a:off x="1313708" y="2211476"/>
            <a:ext cx="5658262" cy="1241665"/>
          </a:xfrm>
          <a:prstGeom prst="curvedDownArrow">
            <a:avLst>
              <a:gd name="adj1" fmla="val 9631"/>
              <a:gd name="adj2" fmla="val 33908"/>
              <a:gd name="adj3" fmla="val 25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sp>
        <p:nvSpPr>
          <p:cNvPr id="4" name="TextBox 3"/>
          <p:cNvSpPr txBox="1"/>
          <p:nvPr/>
        </p:nvSpPr>
        <p:spPr>
          <a:xfrm>
            <a:off x="3200400" y="4953000"/>
            <a:ext cx="5055679" cy="369332"/>
          </a:xfrm>
          <a:prstGeom prst="rect">
            <a:avLst/>
          </a:prstGeom>
          <a:noFill/>
        </p:spPr>
        <p:txBody>
          <a:bodyPr wrap="none" rtlCol="0">
            <a:spAutoFit/>
          </a:bodyPr>
          <a:lstStyle/>
          <a:p>
            <a:pPr algn="r"/>
            <a:r>
              <a:rPr lang="en-US" dirty="0">
                <a:solidFill>
                  <a:schemeClr val="bg1"/>
                </a:solidFill>
              </a:rPr>
              <a:t>http://www.flickr.com/photos/ninja999/2132000773/</a:t>
            </a:r>
          </a:p>
        </p:txBody>
      </p:sp>
      <p:sp>
        <p:nvSpPr>
          <p:cNvPr id="6" name="Title 1"/>
          <p:cNvSpPr txBox="1">
            <a:spLocks/>
          </p:cNvSpPr>
          <p:nvPr/>
        </p:nvSpPr>
        <p:spPr>
          <a:xfrm>
            <a:off x="1524000" y="52578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Light only travels so fast</a:t>
            </a:r>
            <a:endParaRPr lang="en-US" sz="36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5048" y="656900"/>
            <a:ext cx="5753903" cy="4620270"/>
          </a:xfrm>
          <a:prstGeom prst="rect">
            <a:avLst/>
          </a:prstGeom>
        </p:spPr>
      </p:pic>
    </p:spTree>
    <p:extLst>
      <p:ext uri="{BB962C8B-B14F-4D97-AF65-F5344CB8AC3E}">
        <p14:creationId xmlns:p14="http://schemas.microsoft.com/office/powerpoint/2010/main" val="35703370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Single Master Replication</a:t>
            </a:r>
            <a:endParaRPr lang="en-US" dirty="0"/>
          </a:p>
        </p:txBody>
      </p:sp>
      <p:graphicFrame>
        <p:nvGraphicFramePr>
          <p:cNvPr id="6" name="Diagram 5"/>
          <p:cNvGraphicFramePr/>
          <p:nvPr>
            <p:extLst>
              <p:ext uri="{D42A27DB-BD31-4B8C-83A1-F6EECF244321}">
                <p14:modId xmlns:p14="http://schemas.microsoft.com/office/powerpoint/2010/main" val="19415721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1639207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Single Master Replication</a:t>
            </a:r>
            <a:endParaRPr lang="en-US" dirty="0"/>
          </a:p>
        </p:txBody>
      </p:sp>
      <p:graphicFrame>
        <p:nvGraphicFramePr>
          <p:cNvPr id="6" name="Diagram 5"/>
          <p:cNvGraphicFramePr/>
          <p:nvPr>
            <p:extLst>
              <p:ext uri="{D42A27DB-BD31-4B8C-83A1-F6EECF244321}">
                <p14:modId xmlns:p14="http://schemas.microsoft.com/office/powerpoint/2010/main" val="103511188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own Arrow 3"/>
          <p:cNvSpPr/>
          <p:nvPr/>
        </p:nvSpPr>
        <p:spPr>
          <a:xfrm rot="10800000">
            <a:off x="3729037" y="533400"/>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
        <p:nvSpPr>
          <p:cNvPr id="5" name="Down Arrow 4"/>
          <p:cNvSpPr/>
          <p:nvPr/>
        </p:nvSpPr>
        <p:spPr>
          <a:xfrm rot="10800000">
            <a:off x="3667253" y="2819400"/>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
        <p:nvSpPr>
          <p:cNvPr id="7" name="Down Arrow 6"/>
          <p:cNvSpPr/>
          <p:nvPr/>
        </p:nvSpPr>
        <p:spPr>
          <a:xfrm rot="10800000">
            <a:off x="1747451" y="2819400"/>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
        <p:nvSpPr>
          <p:cNvPr id="8" name="Down Arrow 7"/>
          <p:cNvSpPr/>
          <p:nvPr/>
        </p:nvSpPr>
        <p:spPr>
          <a:xfrm rot="10800000">
            <a:off x="7353300" y="2819400"/>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Tree>
    <p:extLst>
      <p:ext uri="{BB962C8B-B14F-4D97-AF65-F5344CB8AC3E}">
        <p14:creationId xmlns:p14="http://schemas.microsoft.com/office/powerpoint/2010/main" val="19623442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06337 0.07153 L 0.06302 -0.06875 " pathEditMode="fixed" rAng="0" ptsTypes="AA">
                                      <p:cBhvr>
                                        <p:cTn id="8" dur="2000" fill="hold"/>
                                        <p:tgtEl>
                                          <p:spTgt spid="4"/>
                                        </p:tgtEl>
                                        <p:attrNameLst>
                                          <p:attrName>ppt_x</p:attrName>
                                          <p:attrName>ppt_y</p:attrName>
                                        </p:attrNameLst>
                                      </p:cBhvr>
                                      <p:rCtr x="-17" y="-7014"/>
                                    </p:animMotion>
                                  </p:childTnLst>
                                </p:cTn>
                              </p:par>
                            </p:childTnLst>
                          </p:cTn>
                        </p:par>
                        <p:par>
                          <p:cTn id="9" fill="hold">
                            <p:stCondLst>
                              <p:cond delay="2000"/>
                            </p:stCondLst>
                            <p:childTnLst>
                              <p:par>
                                <p:cTn id="10" presetID="1" presetClass="entr" presetSubtype="0" fill="hold" grpId="1" nodeType="afterEffect">
                                  <p:stCondLst>
                                    <p:cond delay="0"/>
                                  </p:stCondLst>
                                  <p:childTnLst>
                                    <p:set>
                                      <p:cBhvr>
                                        <p:cTn id="11" dur="1" fill="hold">
                                          <p:stCondLst>
                                            <p:cond delay="0"/>
                                          </p:stCondLst>
                                        </p:cTn>
                                        <p:tgtEl>
                                          <p:spTgt spid="7"/>
                                        </p:tgtEl>
                                        <p:attrNameLst>
                                          <p:attrName>style.visibility</p:attrName>
                                        </p:attrNameLst>
                                      </p:cBhvr>
                                      <p:to>
                                        <p:strVal val="visible"/>
                                      </p:to>
                                    </p:set>
                                  </p:childTnLst>
                                </p:cTn>
                              </p:par>
                              <p:par>
                                <p:cTn id="12" presetID="0" presetClass="path" presetSubtype="0" accel="50000" decel="50000" fill="hold" grpId="0" nodeType="withEffect">
                                  <p:stCondLst>
                                    <p:cond delay="0"/>
                                  </p:stCondLst>
                                  <p:childTnLst>
                                    <p:animMotion origin="layout" path="M 0.07969 0.0632 L 0.07969 -0.0537 " pathEditMode="fixed" rAng="0" ptsTypes="AA">
                                      <p:cBhvr>
                                        <p:cTn id="13" dur="2000" fill="hold"/>
                                        <p:tgtEl>
                                          <p:spTgt spid="7"/>
                                        </p:tgtEl>
                                        <p:attrNameLst>
                                          <p:attrName>ppt_x</p:attrName>
                                          <p:attrName>ppt_y</p:attrName>
                                        </p:attrNameLst>
                                      </p:cBhvr>
                                      <p:rCtr x="0" y="-5856"/>
                                    </p:animMotion>
                                  </p:childTnLst>
                                </p:cTn>
                              </p:par>
                            </p:childTnLst>
                          </p:cTn>
                        </p:par>
                        <p:par>
                          <p:cTn id="14" fill="hold">
                            <p:stCondLst>
                              <p:cond delay="4000"/>
                            </p:stCondLst>
                            <p:childTnLst>
                              <p:par>
                                <p:cTn id="15" presetID="1" presetClass="entr" presetSubtype="0" fill="hold" grpId="1" nodeType="after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0" presetClass="path" presetSubtype="0" accel="50000" decel="50000" fill="hold" grpId="0" nodeType="withEffect">
                                  <p:stCondLst>
                                    <p:cond delay="0"/>
                                  </p:stCondLst>
                                  <p:childTnLst>
                                    <p:animMotion origin="layout" path="M 0.07222 0.0632 L 0.07222 -0.0537 " pathEditMode="fixed" rAng="0" ptsTypes="AA">
                                      <p:cBhvr>
                                        <p:cTn id="18" dur="2000" fill="hold"/>
                                        <p:tgtEl>
                                          <p:spTgt spid="5"/>
                                        </p:tgtEl>
                                        <p:attrNameLst>
                                          <p:attrName>ppt_x</p:attrName>
                                          <p:attrName>ppt_y</p:attrName>
                                        </p:attrNameLst>
                                      </p:cBhvr>
                                      <p:rCtr x="0" y="-5856"/>
                                    </p:animMotion>
                                  </p:childTnLst>
                                </p:cTn>
                              </p:par>
                            </p:childTnLst>
                          </p:cTn>
                        </p:par>
                        <p:par>
                          <p:cTn id="19" fill="hold">
                            <p:stCondLst>
                              <p:cond delay="6000"/>
                            </p:stCondLst>
                            <p:childTnLst>
                              <p:par>
                                <p:cTn id="20" presetID="1" presetClass="entr" presetSubtype="0" fill="hold" grpId="1" nodeType="afterEffect">
                                  <p:stCondLst>
                                    <p:cond delay="0"/>
                                  </p:stCondLst>
                                  <p:childTnLst>
                                    <p:set>
                                      <p:cBhvr>
                                        <p:cTn id="21" dur="1" fill="hold">
                                          <p:stCondLst>
                                            <p:cond delay="0"/>
                                          </p:stCondLst>
                                        </p:cTn>
                                        <p:tgtEl>
                                          <p:spTgt spid="8"/>
                                        </p:tgtEl>
                                        <p:attrNameLst>
                                          <p:attrName>style.visibility</p:attrName>
                                        </p:attrNameLst>
                                      </p:cBhvr>
                                      <p:to>
                                        <p:strVal val="visible"/>
                                      </p:to>
                                    </p:set>
                                  </p:childTnLst>
                                </p:cTn>
                              </p:par>
                              <p:par>
                                <p:cTn id="22" presetID="0" presetClass="path" presetSubtype="0" accel="50000" decel="50000" fill="hold" grpId="0" nodeType="withEffect">
                                  <p:stCondLst>
                                    <p:cond delay="0"/>
                                  </p:stCondLst>
                                  <p:childTnLst>
                                    <p:animMotion origin="layout" path="M -0.13333 0.05834 L -0.13333 -0.05486 " pathEditMode="fixed" rAng="0" ptsTypes="AA">
                                      <p:cBhvr>
                                        <p:cTn id="23" dur="2000" fill="hold"/>
                                        <p:tgtEl>
                                          <p:spTgt spid="8"/>
                                        </p:tgtEl>
                                        <p:attrNameLst>
                                          <p:attrName>ppt_x</p:attrName>
                                          <p:attrName>ppt_y</p:attrName>
                                        </p:attrNameLst>
                                      </p:cBhvr>
                                      <p:rCtr x="0" y="-567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7" grpId="0" animBg="1"/>
      <p:bldP spid="7" grpId="1" animBg="1"/>
      <p:bldP spid="8" grpId="0" animBg="1"/>
      <p:bldP spid="8"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Single Master Replication</a:t>
            </a:r>
            <a:endParaRPr lang="en-US" dirty="0"/>
          </a:p>
        </p:txBody>
      </p:sp>
      <p:graphicFrame>
        <p:nvGraphicFramePr>
          <p:cNvPr id="6" name="Diagram 5"/>
          <p:cNvGraphicFramePr/>
          <p:nvPr>
            <p:extLst>
              <p:ext uri="{D42A27DB-BD31-4B8C-83A1-F6EECF244321}">
                <p14:modId xmlns:p14="http://schemas.microsoft.com/office/powerpoint/2010/main" val="3753164247"/>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own Arrow 4"/>
          <p:cNvSpPr/>
          <p:nvPr/>
        </p:nvSpPr>
        <p:spPr>
          <a:xfrm>
            <a:off x="3200400" y="437307"/>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7" name="Down Arrow 6"/>
          <p:cNvSpPr/>
          <p:nvPr/>
        </p:nvSpPr>
        <p:spPr>
          <a:xfrm rot="19137022">
            <a:off x="2122998" y="965200"/>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8" name="Down Arrow 7"/>
          <p:cNvSpPr/>
          <p:nvPr/>
        </p:nvSpPr>
        <p:spPr>
          <a:xfrm>
            <a:off x="1548362" y="1092200"/>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9" name="Down Arrow 8"/>
          <p:cNvSpPr/>
          <p:nvPr/>
        </p:nvSpPr>
        <p:spPr>
          <a:xfrm rot="2593804">
            <a:off x="985373" y="827484"/>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dirty="0" smtClean="0"/>
              <a:t>Write</a:t>
            </a:r>
            <a:endParaRPr lang="en-US" dirty="0"/>
          </a:p>
        </p:txBody>
      </p:sp>
      <p:sp>
        <p:nvSpPr>
          <p:cNvPr id="10" name="Down Arrow 9"/>
          <p:cNvSpPr/>
          <p:nvPr/>
        </p:nvSpPr>
        <p:spPr>
          <a:xfrm rot="10800000">
            <a:off x="5867400" y="437307"/>
            <a:ext cx="533400" cy="863600"/>
          </a:xfrm>
          <a:prstGeom prst="downArrow">
            <a:avLst/>
          </a:prstGeom>
        </p:spPr>
        <p:style>
          <a:lnRef idx="1">
            <a:schemeClr val="accent5"/>
          </a:lnRef>
          <a:fillRef idx="2">
            <a:schemeClr val="accent5"/>
          </a:fillRef>
          <a:effectRef idx="1">
            <a:schemeClr val="accent5"/>
          </a:effectRef>
          <a:fontRef idx="minor">
            <a:schemeClr val="dk1"/>
          </a:fontRef>
        </p:style>
        <p:txBody>
          <a:bodyPr vert="vert" rtlCol="0" anchor="ctr"/>
          <a:lstStyle/>
          <a:p>
            <a:pPr algn="ctr"/>
            <a:r>
              <a:rPr lang="en-US" dirty="0" err="1" smtClean="0"/>
              <a:t>Ack</a:t>
            </a:r>
            <a:endParaRPr lang="en-US" dirty="0"/>
          </a:p>
        </p:txBody>
      </p:sp>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Consistent</a:t>
            </a:r>
            <a:endParaRPr lang="en-US" sz="3600" dirty="0"/>
          </a:p>
        </p:txBody>
      </p:sp>
    </p:spTree>
    <p:extLst>
      <p:ext uri="{BB962C8B-B14F-4D97-AF65-F5344CB8AC3E}">
        <p14:creationId xmlns:p14="http://schemas.microsoft.com/office/powerpoint/2010/main" val="42746432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08756 -0.05992 L 0.08756 0.07381 " pathEditMode="fixed" rAng="0" ptsTypes="AA">
                                      <p:cBhvr>
                                        <p:cTn id="8" dur="2000" fill="hold"/>
                                        <p:tgtEl>
                                          <p:spTgt spid="5"/>
                                        </p:tgtEl>
                                        <p:attrNameLst>
                                          <p:attrName>ppt_x</p:attrName>
                                          <p:attrName>ppt_y</p:attrName>
                                        </p:attrNameLst>
                                      </p:cBhvr>
                                      <p:rCtr x="0" y="6687"/>
                                    </p:animMotion>
                                  </p:childTnLst>
                                </p:cTn>
                              </p:par>
                            </p:childTnLst>
                          </p:cTn>
                        </p:par>
                        <p:par>
                          <p:cTn id="9" fill="hold">
                            <p:stCondLst>
                              <p:cond delay="2000"/>
                            </p:stCondLst>
                            <p:childTnLst>
                              <p:par>
                                <p:cTn id="10" presetID="1" presetClass="entr" presetSubtype="0" fill="hold" grpId="1" nodeType="afterEffect">
                                  <p:stCondLst>
                                    <p:cond delay="0"/>
                                  </p:stCondLst>
                                  <p:childTnLst>
                                    <p:set>
                                      <p:cBhvr>
                                        <p:cTn id="11" dur="1" fill="hold">
                                          <p:stCondLst>
                                            <p:cond delay="0"/>
                                          </p:stCondLst>
                                        </p:cTn>
                                        <p:tgtEl>
                                          <p:spTgt spid="8"/>
                                        </p:tgtEl>
                                        <p:attrNameLst>
                                          <p:attrName>style.visibility</p:attrName>
                                        </p:attrNameLst>
                                      </p:cBhvr>
                                      <p:to>
                                        <p:strVal val="visible"/>
                                      </p:to>
                                    </p:set>
                                  </p:childTnLst>
                                </p:cTn>
                              </p:par>
                              <p:par>
                                <p:cTn id="12" presetID="1" presetClass="entr" presetSubtype="0" fill="hold" grpId="1" nodeType="withEffect">
                                  <p:stCondLst>
                                    <p:cond delay="0"/>
                                  </p:stCondLst>
                                  <p:childTnLst>
                                    <p:set>
                                      <p:cBhvr>
                                        <p:cTn id="13" dur="1" fill="hold">
                                          <p:stCondLst>
                                            <p:cond delay="0"/>
                                          </p:stCondLst>
                                        </p:cTn>
                                        <p:tgtEl>
                                          <p:spTgt spid="9"/>
                                        </p:tgtEl>
                                        <p:attrNameLst>
                                          <p:attrName>style.visibility</p:attrName>
                                        </p:attrNameLst>
                                      </p:cBhvr>
                                      <p:to>
                                        <p:strVal val="visible"/>
                                      </p:to>
                                    </p:set>
                                  </p:childTnLst>
                                </p:cTn>
                              </p:par>
                              <p:par>
                                <p:cTn id="14" presetID="1" presetClass="entr" presetSubtype="0" fill="hold" grpId="1" nodeType="with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p:stCondLst>
                              <p:cond delay="2000"/>
                            </p:stCondLst>
                            <p:childTnLst>
                              <p:par>
                                <p:cTn id="17" presetID="0" presetClass="path" presetSubtype="0" accel="50000" decel="50000" fill="hold" grpId="0" nodeType="afterEffect">
                                  <p:stCondLst>
                                    <p:cond delay="0"/>
                                  </p:stCondLst>
                                  <p:childTnLst>
                                    <p:animMotion origin="layout" path="M 0.29725 0.17469 L 0.38898 0.31837 " pathEditMode="fixed" rAng="0" ptsTypes="AA">
                                      <p:cBhvr>
                                        <p:cTn id="18" dur="2000" fill="hold"/>
                                        <p:tgtEl>
                                          <p:spTgt spid="7"/>
                                        </p:tgtEl>
                                        <p:attrNameLst>
                                          <p:attrName>ppt_x</p:attrName>
                                          <p:attrName>ppt_y</p:attrName>
                                        </p:attrNameLst>
                                      </p:cBhvr>
                                      <p:rCtr x="4587" y="7173"/>
                                    </p:animMotion>
                                  </p:childTnLst>
                                </p:cTn>
                              </p:par>
                              <p:par>
                                <p:cTn id="19" presetID="0" presetClass="path" presetSubtype="0" accel="50000" decel="50000" fill="hold" grpId="0" nodeType="withEffect">
                                  <p:stCondLst>
                                    <p:cond delay="0"/>
                                  </p:stCondLst>
                                  <p:childTnLst>
                                    <p:animMotion origin="layout" path="M 0.30139 0.15614 L 0.30139 0.30048 " pathEditMode="fixed" rAng="0" ptsTypes="AA">
                                      <p:cBhvr>
                                        <p:cTn id="20" dur="2000" fill="hold"/>
                                        <p:tgtEl>
                                          <p:spTgt spid="8"/>
                                        </p:tgtEl>
                                        <p:attrNameLst>
                                          <p:attrName>ppt_x</p:attrName>
                                          <p:attrName>ppt_y</p:attrName>
                                        </p:attrNameLst>
                                      </p:cBhvr>
                                      <p:rCtr x="0" y="7217"/>
                                    </p:animMotion>
                                  </p:childTnLst>
                                </p:cTn>
                              </p:par>
                              <p:par>
                                <p:cTn id="21" presetID="0" presetClass="path" presetSubtype="0" accel="50000" decel="50000" fill="hold" grpId="0" nodeType="withEffect">
                                  <p:stCondLst>
                                    <p:cond delay="0"/>
                                  </p:stCondLst>
                                  <p:childTnLst>
                                    <p:animMotion origin="layout" path="M 0.3049 0.19482 L 0.21317 0.33896 " pathEditMode="fixed" rAng="0" ptsTypes="AA">
                                      <p:cBhvr>
                                        <p:cTn id="22" dur="2000" fill="hold"/>
                                        <p:tgtEl>
                                          <p:spTgt spid="9"/>
                                        </p:tgtEl>
                                        <p:attrNameLst>
                                          <p:attrName>ppt_x</p:attrName>
                                          <p:attrName>ppt_y</p:attrName>
                                        </p:attrNameLst>
                                      </p:cBhvr>
                                      <p:rCtr x="-4587" y="7196"/>
                                    </p:animMotion>
                                  </p:childTnLst>
                                </p:cTn>
                              </p:par>
                            </p:childTnLst>
                          </p:cTn>
                        </p:par>
                        <p:par>
                          <p:cTn id="23" fill="hold">
                            <p:stCondLst>
                              <p:cond delay="4000"/>
                            </p:stCondLst>
                            <p:childTnLst>
                              <p:par>
                                <p:cTn id="24" presetID="1" presetClass="entr" presetSubtype="0" fill="hold" grpId="1" nodeType="afterEffect">
                                  <p:stCondLst>
                                    <p:cond delay="0"/>
                                  </p:stCondLst>
                                  <p:childTnLst>
                                    <p:set>
                                      <p:cBhvr>
                                        <p:cTn id="25" dur="1" fill="hold">
                                          <p:stCondLst>
                                            <p:cond delay="0"/>
                                          </p:stCondLst>
                                        </p:cTn>
                                        <p:tgtEl>
                                          <p:spTgt spid="10"/>
                                        </p:tgtEl>
                                        <p:attrNameLst>
                                          <p:attrName>style.visibility</p:attrName>
                                        </p:attrNameLst>
                                      </p:cBhvr>
                                      <p:to>
                                        <p:strVal val="visible"/>
                                      </p:to>
                                    </p:set>
                                  </p:childTnLst>
                                </p:cTn>
                              </p:par>
                              <p:par>
                                <p:cTn id="26" presetID="0" presetClass="path" presetSubtype="0" accel="50000" decel="50000" fill="hold" grpId="0" nodeType="withEffect">
                                  <p:stCondLst>
                                    <p:cond delay="0"/>
                                  </p:stCondLst>
                                  <p:childTnLst>
                                    <p:animMotion origin="layout" path="M -0.1376 0.07404 L -0.1376 0.00717 " pathEditMode="fixed" rAng="0" ptsTypes="AA">
                                      <p:cBhvr>
                                        <p:cTn id="27" dur="2000" fill="hold"/>
                                        <p:tgtEl>
                                          <p:spTgt spid="10"/>
                                        </p:tgtEl>
                                        <p:attrNameLst>
                                          <p:attrName>ppt_x</p:attrName>
                                          <p:attrName>ppt_y</p:attrName>
                                        </p:attrNameLst>
                                      </p:cBhvr>
                                      <p:rCtr x="0" y="-33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Single Master Replication</a:t>
            </a:r>
            <a:endParaRPr lang="en-US" dirty="0"/>
          </a:p>
        </p:txBody>
      </p:sp>
      <p:graphicFrame>
        <p:nvGraphicFramePr>
          <p:cNvPr id="6" name="Diagram 5"/>
          <p:cNvGraphicFramePr/>
          <p:nvPr>
            <p:extLst>
              <p:ext uri="{D42A27DB-BD31-4B8C-83A1-F6EECF244321}">
                <p14:modId xmlns:p14="http://schemas.microsoft.com/office/powerpoint/2010/main" val="65652296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own Arrow 4"/>
          <p:cNvSpPr/>
          <p:nvPr/>
        </p:nvSpPr>
        <p:spPr>
          <a:xfrm>
            <a:off x="3200400" y="437307"/>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7" name="Down Arrow 6"/>
          <p:cNvSpPr/>
          <p:nvPr/>
        </p:nvSpPr>
        <p:spPr>
          <a:xfrm rot="19137022">
            <a:off x="2122998" y="965200"/>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8" name="Down Arrow 7"/>
          <p:cNvSpPr/>
          <p:nvPr/>
        </p:nvSpPr>
        <p:spPr>
          <a:xfrm>
            <a:off x="1548362" y="1092200"/>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9" name="Down Arrow 8"/>
          <p:cNvSpPr/>
          <p:nvPr/>
        </p:nvSpPr>
        <p:spPr>
          <a:xfrm rot="2593804">
            <a:off x="985373" y="827484"/>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dirty="0" smtClean="0"/>
              <a:t>Write</a:t>
            </a:r>
            <a:endParaRPr lang="en-US" dirty="0"/>
          </a:p>
        </p:txBody>
      </p:sp>
      <p:sp>
        <p:nvSpPr>
          <p:cNvPr id="10" name="Down Arrow 9"/>
          <p:cNvSpPr/>
          <p:nvPr/>
        </p:nvSpPr>
        <p:spPr>
          <a:xfrm rot="10800000">
            <a:off x="5867400" y="437307"/>
            <a:ext cx="533400" cy="863600"/>
          </a:xfrm>
          <a:prstGeom prst="downArrow">
            <a:avLst/>
          </a:prstGeom>
        </p:spPr>
        <p:style>
          <a:lnRef idx="1">
            <a:schemeClr val="accent5"/>
          </a:lnRef>
          <a:fillRef idx="2">
            <a:schemeClr val="accent5"/>
          </a:fillRef>
          <a:effectRef idx="1">
            <a:schemeClr val="accent5"/>
          </a:effectRef>
          <a:fontRef idx="minor">
            <a:schemeClr val="dk1"/>
          </a:fontRef>
        </p:style>
        <p:txBody>
          <a:bodyPr vert="vert" rtlCol="0" anchor="ctr"/>
          <a:lstStyle/>
          <a:p>
            <a:pPr algn="ctr"/>
            <a:r>
              <a:rPr lang="en-US" dirty="0" err="1" smtClean="0"/>
              <a:t>Ack</a:t>
            </a:r>
            <a:endParaRPr lang="en-US" dirty="0"/>
          </a:p>
        </p:txBody>
      </p:sp>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Available</a:t>
            </a:r>
          </a:p>
        </p:txBody>
      </p:sp>
    </p:spTree>
    <p:extLst>
      <p:ext uri="{BB962C8B-B14F-4D97-AF65-F5344CB8AC3E}">
        <p14:creationId xmlns:p14="http://schemas.microsoft.com/office/powerpoint/2010/main" val="16557517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08756 -0.05992 L 0.08756 0.07381 " pathEditMode="fixed" rAng="0" ptsTypes="AA">
                                      <p:cBhvr>
                                        <p:cTn id="8" dur="2000" fill="hold"/>
                                        <p:tgtEl>
                                          <p:spTgt spid="5"/>
                                        </p:tgtEl>
                                        <p:attrNameLst>
                                          <p:attrName>ppt_x</p:attrName>
                                          <p:attrName>ppt_y</p:attrName>
                                        </p:attrNameLst>
                                      </p:cBhvr>
                                      <p:rCtr x="0" y="6687"/>
                                    </p:animMotion>
                                  </p:childTnLst>
                                </p:cTn>
                              </p:par>
                            </p:childTnLst>
                          </p:cTn>
                        </p:par>
                        <p:par>
                          <p:cTn id="9" fill="hold">
                            <p:stCondLst>
                              <p:cond delay="2000"/>
                            </p:stCondLst>
                            <p:childTnLst>
                              <p:par>
                                <p:cTn id="10" presetID="1" presetClass="entr" presetSubtype="0" fill="hold" grpId="1" nodeType="after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par>
                          <p:cTn id="12" fill="hold">
                            <p:stCondLst>
                              <p:cond delay="2000"/>
                            </p:stCondLst>
                            <p:childTnLst>
                              <p:par>
                                <p:cTn id="13" presetID="0" presetClass="path" presetSubtype="0" accel="50000" decel="50000" fill="hold" grpId="0" nodeType="afterEffect">
                                  <p:stCondLst>
                                    <p:cond delay="0"/>
                                  </p:stCondLst>
                                  <p:childTnLst>
                                    <p:animMotion origin="layout" path="M -0.1376 0.07404 L -0.1376 0.00717 " pathEditMode="fixed" rAng="0" ptsTypes="AA">
                                      <p:cBhvr>
                                        <p:cTn id="14" dur="2000" fill="hold"/>
                                        <p:tgtEl>
                                          <p:spTgt spid="10"/>
                                        </p:tgtEl>
                                        <p:attrNameLst>
                                          <p:attrName>ppt_x</p:attrName>
                                          <p:attrName>ppt_y</p:attrName>
                                        </p:attrNameLst>
                                      </p:cBhvr>
                                      <p:rCtr x="0" y="-3355"/>
                                    </p:animMotion>
                                  </p:childTnLst>
                                </p:cTn>
                              </p:par>
                            </p:childTnLst>
                          </p:cTn>
                        </p:par>
                        <p:par>
                          <p:cTn id="15" fill="hold">
                            <p:stCondLst>
                              <p:cond delay="4000"/>
                            </p:stCondLst>
                            <p:childTnLst>
                              <p:par>
                                <p:cTn id="16" presetID="1" presetClass="entr" presetSubtype="0" fill="hold" grpId="1" nodeType="afterEffect">
                                  <p:stCondLst>
                                    <p:cond delay="0"/>
                                  </p:stCondLst>
                                  <p:childTnLst>
                                    <p:set>
                                      <p:cBhvr>
                                        <p:cTn id="17" dur="1" fill="hold">
                                          <p:stCondLst>
                                            <p:cond delay="0"/>
                                          </p:stCondLst>
                                        </p:cTn>
                                        <p:tgtEl>
                                          <p:spTgt spid="8"/>
                                        </p:tgtEl>
                                        <p:attrNameLst>
                                          <p:attrName>style.visibility</p:attrName>
                                        </p:attrNameLst>
                                      </p:cBhvr>
                                      <p:to>
                                        <p:strVal val="visible"/>
                                      </p:to>
                                    </p:set>
                                  </p:childTnLst>
                                </p:cTn>
                              </p:par>
                              <p:par>
                                <p:cTn id="18" presetID="1" presetClass="entr" presetSubtype="0" fill="hold" grpId="1" nodeType="withEffect">
                                  <p:stCondLst>
                                    <p:cond delay="0"/>
                                  </p:stCondLst>
                                  <p:childTnLst>
                                    <p:set>
                                      <p:cBhvr>
                                        <p:cTn id="19" dur="1" fill="hold">
                                          <p:stCondLst>
                                            <p:cond delay="0"/>
                                          </p:stCondLst>
                                        </p:cTn>
                                        <p:tgtEl>
                                          <p:spTgt spid="9"/>
                                        </p:tgtEl>
                                        <p:attrNameLst>
                                          <p:attrName>style.visibility</p:attrName>
                                        </p:attrNameLst>
                                      </p:cBhvr>
                                      <p:to>
                                        <p:strVal val="visible"/>
                                      </p:to>
                                    </p:set>
                                  </p:childTnLst>
                                </p:cTn>
                              </p:par>
                              <p:par>
                                <p:cTn id="20" presetID="1" presetClass="entr" presetSubtype="0" fill="hold" grpId="1" nodeType="with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par>
                          <p:cTn id="22" fill="hold">
                            <p:stCondLst>
                              <p:cond delay="4000"/>
                            </p:stCondLst>
                            <p:childTnLst>
                              <p:par>
                                <p:cTn id="23" presetID="0" presetClass="path" presetSubtype="0" accel="50000" decel="50000" fill="hold" grpId="0" nodeType="afterEffect">
                                  <p:stCondLst>
                                    <p:cond delay="0"/>
                                  </p:stCondLst>
                                  <p:childTnLst>
                                    <p:animMotion origin="layout" path="M 0.29725 0.17469 L 0.38898 0.31837 " pathEditMode="fixed" rAng="0" ptsTypes="AA">
                                      <p:cBhvr>
                                        <p:cTn id="24" dur="2000" fill="hold"/>
                                        <p:tgtEl>
                                          <p:spTgt spid="7"/>
                                        </p:tgtEl>
                                        <p:attrNameLst>
                                          <p:attrName>ppt_x</p:attrName>
                                          <p:attrName>ppt_y</p:attrName>
                                        </p:attrNameLst>
                                      </p:cBhvr>
                                      <p:rCtr x="4587" y="7173"/>
                                    </p:animMotion>
                                  </p:childTnLst>
                                </p:cTn>
                              </p:par>
                              <p:par>
                                <p:cTn id="25" presetID="0" presetClass="path" presetSubtype="0" accel="50000" decel="50000" fill="hold" grpId="0" nodeType="withEffect">
                                  <p:stCondLst>
                                    <p:cond delay="0"/>
                                  </p:stCondLst>
                                  <p:childTnLst>
                                    <p:animMotion origin="layout" path="M 0.30139 0.15614 L 0.30139 0.30048 " pathEditMode="fixed" rAng="0" ptsTypes="AA">
                                      <p:cBhvr>
                                        <p:cTn id="26" dur="2000" fill="hold"/>
                                        <p:tgtEl>
                                          <p:spTgt spid="8"/>
                                        </p:tgtEl>
                                        <p:attrNameLst>
                                          <p:attrName>ppt_x</p:attrName>
                                          <p:attrName>ppt_y</p:attrName>
                                        </p:attrNameLst>
                                      </p:cBhvr>
                                      <p:rCtr x="0" y="7217"/>
                                    </p:animMotion>
                                  </p:childTnLst>
                                </p:cTn>
                              </p:par>
                              <p:par>
                                <p:cTn id="27" presetID="0" presetClass="path" presetSubtype="0" accel="50000" decel="50000" fill="hold" grpId="0" nodeType="withEffect">
                                  <p:stCondLst>
                                    <p:cond delay="0"/>
                                  </p:stCondLst>
                                  <p:childTnLst>
                                    <p:animMotion origin="layout" path="M 0.3049 0.19482 L 0.21317 0.33896 " pathEditMode="fixed" rAng="0" ptsTypes="AA">
                                      <p:cBhvr>
                                        <p:cTn id="28" dur="2000" fill="hold"/>
                                        <p:tgtEl>
                                          <p:spTgt spid="9"/>
                                        </p:tgtEl>
                                        <p:attrNameLst>
                                          <p:attrName>ppt_x</p:attrName>
                                          <p:attrName>ppt_y</p:attrName>
                                        </p:attrNameLst>
                                      </p:cBhvr>
                                      <p:rCtr x="-4587" y="719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Sharding</a:t>
            </a:r>
            <a:endParaRPr lang="en-US" dirty="0"/>
          </a:p>
        </p:txBody>
      </p:sp>
      <p:graphicFrame>
        <p:nvGraphicFramePr>
          <p:cNvPr id="6" name="Diagram 5"/>
          <p:cNvGraphicFramePr/>
          <p:nvPr>
            <p:extLst>
              <p:ext uri="{D42A27DB-BD31-4B8C-83A1-F6EECF244321}">
                <p14:modId xmlns:p14="http://schemas.microsoft.com/office/powerpoint/2010/main" val="3506698568"/>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endParaRPr lang="en-US" sz="3600" dirty="0" smtClean="0"/>
          </a:p>
        </p:txBody>
      </p:sp>
    </p:spTree>
    <p:extLst>
      <p:ext uri="{BB962C8B-B14F-4D97-AF65-F5344CB8AC3E}">
        <p14:creationId xmlns:p14="http://schemas.microsoft.com/office/powerpoint/2010/main" val="176448484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Sharding</a:t>
            </a:r>
            <a:endParaRPr lang="en-US" dirty="0"/>
          </a:p>
        </p:txBody>
      </p:sp>
      <p:graphicFrame>
        <p:nvGraphicFramePr>
          <p:cNvPr id="6" name="Diagram 5"/>
          <p:cNvGraphicFramePr/>
          <p:nvPr>
            <p:extLst>
              <p:ext uri="{D42A27DB-BD31-4B8C-83A1-F6EECF244321}">
                <p14:modId xmlns:p14="http://schemas.microsoft.com/office/powerpoint/2010/main" val="3976452362"/>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own Arrow 4"/>
          <p:cNvSpPr/>
          <p:nvPr/>
        </p:nvSpPr>
        <p:spPr>
          <a:xfrm>
            <a:off x="2501397" y="421941"/>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7" name="Down Arrow 6"/>
          <p:cNvSpPr/>
          <p:nvPr/>
        </p:nvSpPr>
        <p:spPr>
          <a:xfrm rot="19137022">
            <a:off x="2122998" y="965200"/>
            <a:ext cx="533400" cy="863600"/>
          </a:xfrm>
          <a:prstGeom prst="downArrow">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dirty="0" smtClean="0"/>
              <a:t>Write</a:t>
            </a:r>
            <a:endParaRPr lang="en-US" dirty="0"/>
          </a:p>
        </p:txBody>
      </p:sp>
      <p:sp>
        <p:nvSpPr>
          <p:cNvPr id="8" name="Down Arrow 7"/>
          <p:cNvSpPr/>
          <p:nvPr/>
        </p:nvSpPr>
        <p:spPr>
          <a:xfrm>
            <a:off x="1548362" y="1092200"/>
            <a:ext cx="533400" cy="863600"/>
          </a:xfrm>
          <a:prstGeom prst="downArrow">
            <a:avLst/>
          </a:prstGeom>
        </p:spPr>
        <p:style>
          <a:lnRef idx="1">
            <a:schemeClr val="accent4"/>
          </a:lnRef>
          <a:fillRef idx="2">
            <a:schemeClr val="accent4"/>
          </a:fillRef>
          <a:effectRef idx="1">
            <a:schemeClr val="accent4"/>
          </a:effectRef>
          <a:fontRef idx="minor">
            <a:schemeClr val="dk1"/>
          </a:fontRef>
        </p:style>
        <p:txBody>
          <a:bodyPr vert="vert" rtlCol="0" anchor="ctr"/>
          <a:lstStyle/>
          <a:p>
            <a:pPr algn="ctr"/>
            <a:r>
              <a:rPr lang="en-US" dirty="0" smtClean="0"/>
              <a:t>Write</a:t>
            </a:r>
            <a:endParaRPr lang="en-US" dirty="0"/>
          </a:p>
        </p:txBody>
      </p:sp>
      <p:sp>
        <p:nvSpPr>
          <p:cNvPr id="9" name="Down Arrow 8"/>
          <p:cNvSpPr/>
          <p:nvPr/>
        </p:nvSpPr>
        <p:spPr>
          <a:xfrm rot="2593804">
            <a:off x="985373" y="827484"/>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dirty="0" smtClean="0"/>
              <a:t>Write</a:t>
            </a:r>
            <a:endParaRPr lang="en-US" dirty="0"/>
          </a:p>
        </p:txBody>
      </p:sp>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endParaRPr lang="en-US" sz="3600" dirty="0" smtClean="0"/>
          </a:p>
        </p:txBody>
      </p:sp>
      <p:sp>
        <p:nvSpPr>
          <p:cNvPr id="11" name="Down Arrow 10"/>
          <p:cNvSpPr/>
          <p:nvPr/>
        </p:nvSpPr>
        <p:spPr>
          <a:xfrm>
            <a:off x="3054036" y="421941"/>
            <a:ext cx="533400" cy="863600"/>
          </a:xfrm>
          <a:prstGeom prst="downArrow">
            <a:avLst/>
          </a:prstGeom>
        </p:spPr>
        <p:style>
          <a:lnRef idx="1">
            <a:schemeClr val="accent4"/>
          </a:lnRef>
          <a:fillRef idx="2">
            <a:schemeClr val="accent4"/>
          </a:fillRef>
          <a:effectRef idx="1">
            <a:schemeClr val="accent4"/>
          </a:effectRef>
          <a:fontRef idx="minor">
            <a:schemeClr val="dk1"/>
          </a:fontRef>
        </p:style>
        <p:txBody>
          <a:bodyPr vert="vert" rtlCol="0" anchor="ctr"/>
          <a:lstStyle/>
          <a:p>
            <a:pPr algn="ctr"/>
            <a:r>
              <a:rPr lang="en-US" dirty="0" smtClean="0"/>
              <a:t>Write</a:t>
            </a:r>
            <a:endParaRPr lang="en-US" dirty="0"/>
          </a:p>
        </p:txBody>
      </p:sp>
      <p:sp>
        <p:nvSpPr>
          <p:cNvPr id="13" name="Down Arrow 12"/>
          <p:cNvSpPr/>
          <p:nvPr/>
        </p:nvSpPr>
        <p:spPr>
          <a:xfrm>
            <a:off x="3587436" y="442459"/>
            <a:ext cx="533400" cy="863600"/>
          </a:xfrm>
          <a:prstGeom prst="downArrow">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dirty="0" smtClean="0"/>
              <a:t>Write</a:t>
            </a:r>
            <a:endParaRPr lang="en-US" dirty="0"/>
          </a:p>
        </p:txBody>
      </p:sp>
    </p:spTree>
    <p:extLst>
      <p:ext uri="{BB962C8B-B14F-4D97-AF65-F5344CB8AC3E}">
        <p14:creationId xmlns:p14="http://schemas.microsoft.com/office/powerpoint/2010/main" val="16698855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15555 -0.05783 L 0.15555 0.07587 " pathEditMode="fixed" rAng="0" ptsTypes="AA">
                                      <p:cBhvr>
                                        <p:cTn id="8" dur="2000" fill="hold"/>
                                        <p:tgtEl>
                                          <p:spTgt spid="5"/>
                                        </p:tgtEl>
                                        <p:attrNameLst>
                                          <p:attrName>ppt_x</p:attrName>
                                          <p:attrName>ppt_y</p:attrName>
                                        </p:attrNameLst>
                                      </p:cBhvr>
                                      <p:rCtr x="0" y="6685"/>
                                    </p:animMotion>
                                  </p:childTnLst>
                                </p:cTn>
                              </p:par>
                              <p:par>
                                <p:cTn id="9" presetID="1" presetClass="entr" presetSubtype="0" fill="hold" grpId="1"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0" presetClass="path" presetSubtype="0" accel="50000" decel="50000" fill="hold" grpId="0" nodeType="withEffect">
                                  <p:stCondLst>
                                    <p:cond delay="0"/>
                                  </p:stCondLst>
                                  <p:childTnLst>
                                    <p:animMotion origin="layout" path="M 0.3049 0.19482 L 0.21317 0.33896 " pathEditMode="fixed" rAng="0" ptsTypes="AA">
                                      <p:cBhvr>
                                        <p:cTn id="12" dur="2000" fill="hold"/>
                                        <p:tgtEl>
                                          <p:spTgt spid="9"/>
                                        </p:tgtEl>
                                        <p:attrNameLst>
                                          <p:attrName>ppt_x</p:attrName>
                                          <p:attrName>ppt_y</p:attrName>
                                        </p:attrNameLst>
                                      </p:cBhvr>
                                      <p:rCtr x="-4587" y="7196"/>
                                    </p:animMotion>
                                  </p:childTnLst>
                                </p:cTn>
                              </p:par>
                            </p:childTnLst>
                          </p:cTn>
                        </p:par>
                        <p:par>
                          <p:cTn id="13" fill="hold">
                            <p:stCondLst>
                              <p:cond delay="2000"/>
                            </p:stCondLst>
                            <p:childTnLst>
                              <p:par>
                                <p:cTn id="14" presetID="1" presetClass="entr" presetSubtype="0" fill="hold" grpId="1" nodeType="afterEffect">
                                  <p:stCondLst>
                                    <p:cond delay="0"/>
                                  </p:stCondLst>
                                  <p:childTnLst>
                                    <p:set>
                                      <p:cBhvr>
                                        <p:cTn id="15" dur="1" fill="hold">
                                          <p:stCondLst>
                                            <p:cond delay="0"/>
                                          </p:stCondLst>
                                        </p:cTn>
                                        <p:tgtEl>
                                          <p:spTgt spid="8"/>
                                        </p:tgtEl>
                                        <p:attrNameLst>
                                          <p:attrName>style.visibility</p:attrName>
                                        </p:attrNameLst>
                                      </p:cBhvr>
                                      <p:to>
                                        <p:strVal val="visible"/>
                                      </p:to>
                                    </p:set>
                                  </p:childTnLst>
                                </p:cTn>
                              </p:par>
                              <p:par>
                                <p:cTn id="16" presetID="0" presetClass="path" presetSubtype="0" accel="50000" decel="50000" fill="hold" grpId="0" nodeType="withEffect">
                                  <p:stCondLst>
                                    <p:cond delay="0"/>
                                  </p:stCondLst>
                                  <p:childTnLst>
                                    <p:animMotion origin="layout" path="M 0.30139 0.15614 L 0.30139 0.30048 " pathEditMode="fixed" rAng="0" ptsTypes="AA">
                                      <p:cBhvr>
                                        <p:cTn id="17" dur="2000" fill="hold"/>
                                        <p:tgtEl>
                                          <p:spTgt spid="8"/>
                                        </p:tgtEl>
                                        <p:attrNameLst>
                                          <p:attrName>ppt_x</p:attrName>
                                          <p:attrName>ppt_y</p:attrName>
                                        </p:attrNameLst>
                                      </p:cBhvr>
                                      <p:rCtr x="0" y="7217"/>
                                    </p:animMotion>
                                  </p:childTnLst>
                                </p:cTn>
                              </p:par>
                              <p:par>
                                <p:cTn id="18" presetID="1" presetClass="entr" presetSubtype="0" fill="hold" grpId="1" nodeType="with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par>
                                <p:cTn id="20" presetID="0" presetClass="path" presetSubtype="0" accel="50000" decel="50000" fill="hold" grpId="0" nodeType="withEffect">
                                  <p:stCondLst>
                                    <p:cond delay="0"/>
                                  </p:stCondLst>
                                  <p:childTnLst>
                                    <p:animMotion origin="layout" path="M 0.13506 -0.05783 L 0.13506 0.07587 " pathEditMode="fixed" rAng="0" ptsTypes="AA">
                                      <p:cBhvr>
                                        <p:cTn id="21" dur="2000" fill="hold"/>
                                        <p:tgtEl>
                                          <p:spTgt spid="11"/>
                                        </p:tgtEl>
                                        <p:attrNameLst>
                                          <p:attrName>ppt_x</p:attrName>
                                          <p:attrName>ppt_y</p:attrName>
                                        </p:attrNameLst>
                                      </p:cBhvr>
                                      <p:rCtr x="0" y="6685"/>
                                    </p:animMotion>
                                  </p:childTnLst>
                                </p:cTn>
                              </p:par>
                            </p:childTnLst>
                          </p:cTn>
                        </p:par>
                        <p:par>
                          <p:cTn id="22" fill="hold">
                            <p:stCondLst>
                              <p:cond delay="4000"/>
                            </p:stCondLst>
                            <p:childTnLst>
                              <p:par>
                                <p:cTn id="23" presetID="1" presetClass="entr" presetSubtype="0" fill="hold" grpId="1" nodeType="after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par>
                          <p:cTn id="25" fill="hold">
                            <p:stCondLst>
                              <p:cond delay="4000"/>
                            </p:stCondLst>
                            <p:childTnLst>
                              <p:par>
                                <p:cTn id="26" presetID="0" presetClass="path" presetSubtype="0" accel="50000" decel="50000" fill="hold" grpId="0" nodeType="afterEffect">
                                  <p:stCondLst>
                                    <p:cond delay="0"/>
                                  </p:stCondLst>
                                  <p:childTnLst>
                                    <p:animMotion origin="layout" path="M 0.29725 0.17469 L 0.38898 0.31837 " pathEditMode="fixed" rAng="0" ptsTypes="AA">
                                      <p:cBhvr>
                                        <p:cTn id="27" dur="2000" fill="hold"/>
                                        <p:tgtEl>
                                          <p:spTgt spid="7"/>
                                        </p:tgtEl>
                                        <p:attrNameLst>
                                          <p:attrName>ppt_x</p:attrName>
                                          <p:attrName>ppt_y</p:attrName>
                                        </p:attrNameLst>
                                      </p:cBhvr>
                                      <p:rCtr x="4587" y="7173"/>
                                    </p:animMotion>
                                  </p:childTnLst>
                                </p:cTn>
                              </p:par>
                              <p:par>
                                <p:cTn id="28" presetID="1" presetClass="entr" presetSubtype="0" fill="hold" grpId="1" nodeType="with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par>
                                <p:cTn id="30" presetID="0" presetClass="path" presetSubtype="0" accel="50000" decel="50000" fill="hold" grpId="0" nodeType="withEffect">
                                  <p:stCondLst>
                                    <p:cond delay="0"/>
                                  </p:stCondLst>
                                  <p:childTnLst>
                                    <p:animMotion origin="layout" path="M 0.12014 -0.06084 L 0.12014 0.07286 " pathEditMode="fixed" rAng="0" ptsTypes="AA">
                                      <p:cBhvr>
                                        <p:cTn id="31" dur="2000" fill="hold"/>
                                        <p:tgtEl>
                                          <p:spTgt spid="13"/>
                                        </p:tgtEl>
                                        <p:attrNameLst>
                                          <p:attrName>ppt_x</p:attrName>
                                          <p:attrName>ppt_y</p:attrName>
                                        </p:attrNameLst>
                                      </p:cBhvr>
                                      <p:rCtr x="0" y="6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1" grpId="0" animBg="1"/>
      <p:bldP spid="11" grpId="1" animBg="1"/>
      <p:bldP spid="13" grpId="0" animBg="1"/>
      <p:bldP spid="13"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Sharding</a:t>
            </a:r>
            <a:endParaRPr lang="en-US" dirty="0"/>
          </a:p>
        </p:txBody>
      </p:sp>
      <p:graphicFrame>
        <p:nvGraphicFramePr>
          <p:cNvPr id="6" name="Diagram 5"/>
          <p:cNvGraphicFramePr/>
          <p:nvPr>
            <p:extLst>
              <p:ext uri="{D42A27DB-BD31-4B8C-83A1-F6EECF244321}">
                <p14:modId xmlns:p14="http://schemas.microsoft.com/office/powerpoint/2010/main" val="3123124307"/>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endParaRPr lang="en-US" sz="3600" dirty="0" smtClean="0"/>
          </a:p>
        </p:txBody>
      </p:sp>
      <p:sp>
        <p:nvSpPr>
          <p:cNvPr id="14" name="Down Arrow 13"/>
          <p:cNvSpPr/>
          <p:nvPr/>
        </p:nvSpPr>
        <p:spPr>
          <a:xfrm rot="10800000">
            <a:off x="1795966" y="519112"/>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Read</a:t>
            </a:r>
            <a:endParaRPr lang="en-US" dirty="0"/>
          </a:p>
        </p:txBody>
      </p:sp>
      <p:sp>
        <p:nvSpPr>
          <p:cNvPr id="15" name="Down Arrow 14"/>
          <p:cNvSpPr/>
          <p:nvPr/>
        </p:nvSpPr>
        <p:spPr>
          <a:xfrm rot="13392792">
            <a:off x="2552700" y="2509411"/>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Read</a:t>
            </a:r>
            <a:endParaRPr lang="en-US" dirty="0"/>
          </a:p>
        </p:txBody>
      </p:sp>
      <p:sp>
        <p:nvSpPr>
          <p:cNvPr id="16" name="Down Arrow 15"/>
          <p:cNvSpPr/>
          <p:nvPr/>
        </p:nvSpPr>
        <p:spPr>
          <a:xfrm rot="10800000">
            <a:off x="2329366" y="552449"/>
            <a:ext cx="533400" cy="863600"/>
          </a:xfrm>
          <a:prstGeom prst="downArrow">
            <a:avLst/>
          </a:prstGeom>
        </p:spPr>
        <p:style>
          <a:lnRef idx="1">
            <a:schemeClr val="accent4"/>
          </a:lnRef>
          <a:fillRef idx="2">
            <a:schemeClr val="accent4"/>
          </a:fillRef>
          <a:effectRef idx="1">
            <a:schemeClr val="accent4"/>
          </a:effectRef>
          <a:fontRef idx="minor">
            <a:schemeClr val="dk1"/>
          </a:fontRef>
        </p:style>
        <p:txBody>
          <a:bodyPr vert="vert" rtlCol="0" anchor="ctr"/>
          <a:lstStyle/>
          <a:p>
            <a:pPr algn="ctr"/>
            <a:r>
              <a:rPr lang="en-US" dirty="0" smtClean="0"/>
              <a:t>Read</a:t>
            </a:r>
            <a:endParaRPr lang="en-US" dirty="0"/>
          </a:p>
        </p:txBody>
      </p:sp>
      <p:sp>
        <p:nvSpPr>
          <p:cNvPr id="17" name="Down Arrow 16"/>
          <p:cNvSpPr/>
          <p:nvPr/>
        </p:nvSpPr>
        <p:spPr>
          <a:xfrm rot="10800000">
            <a:off x="3886200" y="2743200"/>
            <a:ext cx="533400" cy="863600"/>
          </a:xfrm>
          <a:prstGeom prst="downArrow">
            <a:avLst/>
          </a:prstGeom>
        </p:spPr>
        <p:style>
          <a:lnRef idx="1">
            <a:schemeClr val="accent4"/>
          </a:lnRef>
          <a:fillRef idx="2">
            <a:schemeClr val="accent4"/>
          </a:fillRef>
          <a:effectRef idx="1">
            <a:schemeClr val="accent4"/>
          </a:effectRef>
          <a:fontRef idx="minor">
            <a:schemeClr val="dk1"/>
          </a:fontRef>
        </p:style>
        <p:txBody>
          <a:bodyPr vert="vert" rtlCol="0" anchor="ctr"/>
          <a:lstStyle/>
          <a:p>
            <a:pPr algn="ctr"/>
            <a:r>
              <a:rPr lang="en-US" dirty="0" smtClean="0"/>
              <a:t>Read</a:t>
            </a:r>
            <a:endParaRPr lang="en-US" dirty="0"/>
          </a:p>
        </p:txBody>
      </p:sp>
      <p:sp>
        <p:nvSpPr>
          <p:cNvPr id="18" name="Down Arrow 17"/>
          <p:cNvSpPr/>
          <p:nvPr/>
        </p:nvSpPr>
        <p:spPr>
          <a:xfrm rot="10800000">
            <a:off x="2862766" y="561974"/>
            <a:ext cx="533400" cy="863600"/>
          </a:xfrm>
          <a:prstGeom prst="downArrow">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dirty="0" smtClean="0"/>
              <a:t>Read</a:t>
            </a:r>
            <a:endParaRPr lang="en-US" dirty="0"/>
          </a:p>
        </p:txBody>
      </p:sp>
      <p:sp>
        <p:nvSpPr>
          <p:cNvPr id="19" name="Down Arrow 18"/>
          <p:cNvSpPr/>
          <p:nvPr/>
        </p:nvSpPr>
        <p:spPr>
          <a:xfrm rot="8377893">
            <a:off x="5931174" y="2495471"/>
            <a:ext cx="533400" cy="863600"/>
          </a:xfrm>
          <a:prstGeom prst="downArrow">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dirty="0" smtClean="0"/>
              <a:t>Read</a:t>
            </a:r>
            <a:endParaRPr lang="en-US" dirty="0"/>
          </a:p>
        </p:txBody>
      </p:sp>
    </p:spTree>
    <p:extLst>
      <p:ext uri="{BB962C8B-B14F-4D97-AF65-F5344CB8AC3E}">
        <p14:creationId xmlns:p14="http://schemas.microsoft.com/office/powerpoint/2010/main" val="2229198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24115 0.08356 L 0.24115 0.00208 " pathEditMode="fixed" rAng="0" ptsTypes="AA">
                                      <p:cBhvr>
                                        <p:cTn id="8" dur="2000" fill="hold"/>
                                        <p:tgtEl>
                                          <p:spTgt spid="14"/>
                                        </p:tgtEl>
                                        <p:attrNameLst>
                                          <p:attrName>ppt_x</p:attrName>
                                          <p:attrName>ppt_y</p:attrName>
                                        </p:attrNameLst>
                                      </p:cBhvr>
                                      <p:rCtr x="0" y="-4074"/>
                                    </p:animMotion>
                                  </p:childTnLst>
                                </p:cTn>
                              </p:par>
                              <p:par>
                                <p:cTn id="9" presetID="1" presetClass="entr" presetSubtype="0" fill="hold" grpId="1"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0" presetClass="path" presetSubtype="0" accel="50000" decel="50000" fill="hold" grpId="0" nodeType="withEffect">
                                  <p:stCondLst>
                                    <p:cond delay="0"/>
                                  </p:stCondLst>
                                  <p:childTnLst>
                                    <p:animMotion origin="layout" path="M 0.025 0.10601 L 0.1 -0.00672 " pathEditMode="fixed" rAng="0" ptsTypes="AA">
                                      <p:cBhvr>
                                        <p:cTn id="12" dur="2000" fill="hold"/>
                                        <p:tgtEl>
                                          <p:spTgt spid="15"/>
                                        </p:tgtEl>
                                        <p:attrNameLst>
                                          <p:attrName>ppt_x</p:attrName>
                                          <p:attrName>ppt_y</p:attrName>
                                        </p:attrNameLst>
                                      </p:cBhvr>
                                      <p:rCtr x="3750" y="-5648"/>
                                    </p:animMotion>
                                  </p:childTnLst>
                                </p:cTn>
                              </p:par>
                            </p:childTnLst>
                          </p:cTn>
                        </p:par>
                        <p:par>
                          <p:cTn id="13" fill="hold">
                            <p:stCondLst>
                              <p:cond delay="2000"/>
                            </p:stCondLst>
                            <p:childTnLst>
                              <p:par>
                                <p:cTn id="14" presetID="1" presetClass="entr" presetSubtype="0" fill="hold" grpId="1" nodeType="after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par>
                                <p:cTn id="16" presetID="0" presetClass="path" presetSubtype="0" accel="50000" decel="50000" fill="hold" grpId="0" nodeType="withEffect">
                                  <p:stCondLst>
                                    <p:cond delay="0"/>
                                  </p:stCondLst>
                                  <p:childTnLst>
                                    <p:animMotion origin="layout" path="M 0.21615 0.0787 L 0.21615 -0.00278 " pathEditMode="fixed" rAng="0" ptsTypes="AA">
                                      <p:cBhvr>
                                        <p:cTn id="17" dur="2000" fill="hold"/>
                                        <p:tgtEl>
                                          <p:spTgt spid="16"/>
                                        </p:tgtEl>
                                        <p:attrNameLst>
                                          <p:attrName>ppt_x</p:attrName>
                                          <p:attrName>ppt_y</p:attrName>
                                        </p:attrNameLst>
                                      </p:cBhvr>
                                      <p:rCtr x="0" y="-4074"/>
                                    </p:animMotion>
                                  </p:childTnLst>
                                </p:cTn>
                              </p:par>
                              <p:par>
                                <p:cTn id="18" presetID="1" presetClass="entr" presetSubtype="0" fill="hold" grpId="1" nodeType="with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par>
                                <p:cTn id="20" presetID="0" presetClass="path" presetSubtype="0" accel="50000" decel="50000" fill="hold" grpId="0" nodeType="withEffect">
                                  <p:stCondLst>
                                    <p:cond delay="0"/>
                                  </p:stCondLst>
                                  <p:childTnLst>
                                    <p:animMotion origin="layout" path="M 0.04583 0.07037 L 0.04583 -0.05185 " pathEditMode="fixed" rAng="0" ptsTypes="AA">
                                      <p:cBhvr>
                                        <p:cTn id="21" dur="2000" fill="hold"/>
                                        <p:tgtEl>
                                          <p:spTgt spid="17"/>
                                        </p:tgtEl>
                                        <p:attrNameLst>
                                          <p:attrName>ppt_x</p:attrName>
                                          <p:attrName>ppt_y</p:attrName>
                                        </p:attrNameLst>
                                      </p:cBhvr>
                                      <p:rCtr x="0" y="-6111"/>
                                    </p:animMotion>
                                  </p:childTnLst>
                                </p:cTn>
                              </p:par>
                            </p:childTnLst>
                          </p:cTn>
                        </p:par>
                        <p:par>
                          <p:cTn id="22" fill="hold">
                            <p:stCondLst>
                              <p:cond delay="4000"/>
                            </p:stCondLst>
                            <p:childTnLst>
                              <p:par>
                                <p:cTn id="23" presetID="1" presetClass="entr" presetSubtype="0" fill="hold" grpId="1" nodeType="after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0" presetClass="path" presetSubtype="0" accel="50000" decel="50000" fill="hold" grpId="0" nodeType="withEffect">
                                  <p:stCondLst>
                                    <p:cond delay="0"/>
                                  </p:stCondLst>
                                  <p:childTnLst>
                                    <p:animMotion origin="layout" path="M 0.19114 0.07731 L 0.19114 -0.00417 " pathEditMode="fixed" rAng="0" ptsTypes="AA">
                                      <p:cBhvr>
                                        <p:cTn id="26" dur="2000" fill="hold"/>
                                        <p:tgtEl>
                                          <p:spTgt spid="18"/>
                                        </p:tgtEl>
                                        <p:attrNameLst>
                                          <p:attrName>ppt_x</p:attrName>
                                          <p:attrName>ppt_y</p:attrName>
                                        </p:attrNameLst>
                                      </p:cBhvr>
                                      <p:rCtr x="0" y="-4074"/>
                                    </p:animMotion>
                                  </p:childTnLst>
                                </p:cTn>
                              </p:par>
                              <p:par>
                                <p:cTn id="27" presetID="1" presetClass="entr" presetSubtype="0" fill="hold" grpId="1"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0" presetClass="path" presetSubtype="0" accel="50000" decel="50000" fill="hold" grpId="0" nodeType="withEffect">
                                  <p:stCondLst>
                                    <p:cond delay="0"/>
                                  </p:stCondLst>
                                  <p:childTnLst>
                                    <p:animMotion origin="layout" path="M -0.00834 0.11482 L -0.09445 -0.00463 " pathEditMode="fixed" rAng="0" ptsTypes="AA">
                                      <p:cBhvr>
                                        <p:cTn id="30" dur="2000" fill="hold"/>
                                        <p:tgtEl>
                                          <p:spTgt spid="19"/>
                                        </p:tgtEl>
                                        <p:attrNameLst>
                                          <p:attrName>ppt_x</p:attrName>
                                          <p:attrName>ppt_y</p:attrName>
                                        </p:attrNameLst>
                                      </p:cBhvr>
                                      <p:rCtr x="-4306" y="-59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2694" y="2204720"/>
            <a:ext cx="3358612" cy="2400657"/>
          </a:xfrm>
          <a:prstGeom prst="rect">
            <a:avLst/>
          </a:prstGeom>
          <a:noFill/>
        </p:spPr>
        <p:txBody>
          <a:bodyPr wrap="none" rtlCol="0">
            <a:spAutoFit/>
          </a:bodyPr>
          <a:lstStyle/>
          <a:p>
            <a:r>
              <a:rPr lang="en-US" sz="15000" dirty="0" smtClean="0">
                <a:latin typeface="Consolas" pitchFamily="49" charset="0"/>
                <a:cs typeface="Consolas" pitchFamily="49" charset="0"/>
              </a:rPr>
              <a:t>SQL</a:t>
            </a:r>
            <a:endParaRPr lang="en-US" sz="15000" dirty="0">
              <a:latin typeface="Consolas" pitchFamily="49" charset="0"/>
              <a:cs typeface="Consolas" pitchFamily="49" charset="0"/>
            </a:endParaRPr>
          </a:p>
        </p:txBody>
      </p:sp>
      <p:sp>
        <p:nvSpPr>
          <p:cNvPr id="3" name="&quot;No&quot; Symbol 2"/>
          <p:cNvSpPr/>
          <p:nvPr/>
        </p:nvSpPr>
        <p:spPr>
          <a:xfrm>
            <a:off x="2113280" y="1412240"/>
            <a:ext cx="4795520" cy="4216400"/>
          </a:xfrm>
          <a:prstGeom prst="noSmoking">
            <a:avLst>
              <a:gd name="adj" fmla="val 8359"/>
            </a:avLst>
          </a:prstGeom>
          <a:solidFill>
            <a:schemeClr val="accent1">
              <a:alpha val="30000"/>
            </a:schemeClr>
          </a:solidFill>
          <a:ln w="22225">
            <a:solidFill>
              <a:schemeClr val="accent1">
                <a:alpha val="2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8885852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Sharding</a:t>
            </a:r>
            <a:endParaRPr lang="en-US" dirty="0"/>
          </a:p>
        </p:txBody>
      </p:sp>
      <p:graphicFrame>
        <p:nvGraphicFramePr>
          <p:cNvPr id="6" name="Diagram 5"/>
          <p:cNvGraphicFramePr/>
          <p:nvPr>
            <p:extLst>
              <p:ext uri="{D42A27DB-BD31-4B8C-83A1-F6EECF244321}">
                <p14:modId xmlns:p14="http://schemas.microsoft.com/office/powerpoint/2010/main" val="319339296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endParaRPr lang="en-US" sz="3600" dirty="0" smtClean="0"/>
          </a:p>
        </p:txBody>
      </p:sp>
      <p:sp>
        <p:nvSpPr>
          <p:cNvPr id="15" name="Down Arrow 14"/>
          <p:cNvSpPr/>
          <p:nvPr/>
        </p:nvSpPr>
        <p:spPr>
          <a:xfrm rot="13392792">
            <a:off x="2552700" y="2509411"/>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Read</a:t>
            </a:r>
            <a:endParaRPr lang="en-US" dirty="0"/>
          </a:p>
        </p:txBody>
      </p:sp>
      <p:sp>
        <p:nvSpPr>
          <p:cNvPr id="17" name="Down Arrow 16"/>
          <p:cNvSpPr/>
          <p:nvPr/>
        </p:nvSpPr>
        <p:spPr>
          <a:xfrm rot="10800000">
            <a:off x="3886200" y="2743200"/>
            <a:ext cx="533400" cy="863600"/>
          </a:xfrm>
          <a:prstGeom prst="downArrow">
            <a:avLst/>
          </a:prstGeom>
        </p:spPr>
        <p:style>
          <a:lnRef idx="1">
            <a:schemeClr val="accent4"/>
          </a:lnRef>
          <a:fillRef idx="2">
            <a:schemeClr val="accent4"/>
          </a:fillRef>
          <a:effectRef idx="1">
            <a:schemeClr val="accent4"/>
          </a:effectRef>
          <a:fontRef idx="minor">
            <a:schemeClr val="dk1"/>
          </a:fontRef>
        </p:style>
        <p:txBody>
          <a:bodyPr vert="vert" rtlCol="0" anchor="ctr"/>
          <a:lstStyle/>
          <a:p>
            <a:pPr algn="ctr"/>
            <a:r>
              <a:rPr lang="en-US" dirty="0" smtClean="0"/>
              <a:t>Read</a:t>
            </a:r>
            <a:endParaRPr lang="en-US" dirty="0"/>
          </a:p>
        </p:txBody>
      </p:sp>
      <p:sp>
        <p:nvSpPr>
          <p:cNvPr id="19" name="Down Arrow 18"/>
          <p:cNvSpPr/>
          <p:nvPr/>
        </p:nvSpPr>
        <p:spPr>
          <a:xfrm rot="8377893">
            <a:off x="5931174" y="2495471"/>
            <a:ext cx="533400" cy="863600"/>
          </a:xfrm>
          <a:prstGeom prst="downArrow">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dirty="0" smtClean="0"/>
              <a:t>Read</a:t>
            </a:r>
            <a:endParaRPr lang="en-US" dirty="0"/>
          </a:p>
        </p:txBody>
      </p:sp>
      <p:grpSp>
        <p:nvGrpSpPr>
          <p:cNvPr id="4" name="Group 3"/>
          <p:cNvGrpSpPr/>
          <p:nvPr/>
        </p:nvGrpSpPr>
        <p:grpSpPr>
          <a:xfrm>
            <a:off x="2329366" y="457198"/>
            <a:ext cx="1752600" cy="1219202"/>
            <a:chOff x="457200" y="761999"/>
            <a:chExt cx="1752600" cy="1219202"/>
          </a:xfrm>
        </p:grpSpPr>
        <p:sp>
          <p:nvSpPr>
            <p:cNvPr id="14" name="Down Arrow 13"/>
            <p:cNvSpPr/>
            <p:nvPr/>
          </p:nvSpPr>
          <p:spPr>
            <a:xfrm rot="10800000">
              <a:off x="457200" y="761999"/>
              <a:ext cx="1752600" cy="914400"/>
            </a:xfrm>
            <a:prstGeom prst="downArrow">
              <a:avLst>
                <a:gd name="adj1" fmla="val 53261"/>
                <a:gd name="adj2" fmla="val 42187"/>
              </a:avLst>
            </a:prstGeom>
          </p:spPr>
          <p:style>
            <a:lnRef idx="0">
              <a:schemeClr val="dk1"/>
            </a:lnRef>
            <a:fillRef idx="3">
              <a:schemeClr val="dk1"/>
            </a:fillRef>
            <a:effectRef idx="3">
              <a:schemeClr val="dk1"/>
            </a:effectRef>
            <a:fontRef idx="minor">
              <a:schemeClr val="lt1"/>
            </a:fontRef>
          </p:style>
          <p:txBody>
            <a:bodyPr vert="vert" rtlCol="0" anchor="ctr"/>
            <a:lstStyle/>
            <a:p>
              <a:pPr algn="ctr"/>
              <a:r>
                <a:rPr lang="en-US" dirty="0" smtClean="0"/>
                <a:t>Read</a:t>
              </a:r>
              <a:endParaRPr lang="en-US" dirty="0"/>
            </a:p>
          </p:txBody>
        </p:sp>
        <p:sp>
          <p:nvSpPr>
            <p:cNvPr id="3" name="Rectangle 2"/>
            <p:cNvSpPr/>
            <p:nvPr/>
          </p:nvSpPr>
          <p:spPr>
            <a:xfrm>
              <a:off x="1181100" y="1676401"/>
              <a:ext cx="304800"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3" name="Rectangle 12"/>
            <p:cNvSpPr/>
            <p:nvPr/>
          </p:nvSpPr>
          <p:spPr>
            <a:xfrm>
              <a:off x="866776" y="16764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0" name="Rectangle 19"/>
            <p:cNvSpPr/>
            <p:nvPr/>
          </p:nvSpPr>
          <p:spPr>
            <a:xfrm>
              <a:off x="1495424" y="1676400"/>
              <a:ext cx="304800" cy="304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8796386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64" presetClass="path" presetSubtype="0" accel="50000" decel="50000" fill="hold" nodeType="withEffect">
                                  <p:stCondLst>
                                    <p:cond delay="0"/>
                                  </p:stCondLst>
                                  <p:childTnLst>
                                    <p:animMotion origin="layout" path="M 0.14948 0.09444 L 0.14948 -0.04098 " pathEditMode="relative" rAng="0" ptsTypes="AA">
                                      <p:cBhvr>
                                        <p:cTn id="8" dur="2000" fill="hold"/>
                                        <p:tgtEl>
                                          <p:spTgt spid="4"/>
                                        </p:tgtEl>
                                        <p:attrNameLst>
                                          <p:attrName>ppt_x</p:attrName>
                                          <p:attrName>ppt_y</p:attrName>
                                        </p:attrNameLst>
                                      </p:cBhvr>
                                      <p:rCtr x="0" y="-6782"/>
                                    </p:animMotion>
                                  </p:childTnLst>
                                </p:cTn>
                              </p:par>
                              <p:par>
                                <p:cTn id="9" presetID="1" presetClass="entr" presetSubtype="0" fill="hold" grpId="1"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0" presetClass="path" presetSubtype="0" accel="50000" decel="50000" fill="hold" grpId="0" nodeType="withEffect">
                                  <p:stCondLst>
                                    <p:cond delay="0"/>
                                  </p:stCondLst>
                                  <p:childTnLst>
                                    <p:animMotion origin="layout" path="M 0.025 0.10601 L 0.1 -0.00672 " pathEditMode="fixed" rAng="0" ptsTypes="AA">
                                      <p:cBhvr>
                                        <p:cTn id="12" dur="2000" fill="hold"/>
                                        <p:tgtEl>
                                          <p:spTgt spid="15"/>
                                        </p:tgtEl>
                                        <p:attrNameLst>
                                          <p:attrName>ppt_x</p:attrName>
                                          <p:attrName>ppt_y</p:attrName>
                                        </p:attrNameLst>
                                      </p:cBhvr>
                                      <p:rCtr x="3750" y="-5648"/>
                                    </p:animMotion>
                                  </p:childTnLst>
                                </p:cTn>
                              </p:par>
                              <p:par>
                                <p:cTn id="13" presetID="1"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0" presetClass="path" presetSubtype="0" accel="50000" decel="50000" fill="hold" grpId="0" nodeType="withEffect">
                                  <p:stCondLst>
                                    <p:cond delay="0"/>
                                  </p:stCondLst>
                                  <p:childTnLst>
                                    <p:animMotion origin="layout" path="M 0.04583 0.07037 L 0.04583 -0.05185 " pathEditMode="fixed" rAng="0" ptsTypes="AA">
                                      <p:cBhvr>
                                        <p:cTn id="16" dur="2000" fill="hold"/>
                                        <p:tgtEl>
                                          <p:spTgt spid="17"/>
                                        </p:tgtEl>
                                        <p:attrNameLst>
                                          <p:attrName>ppt_x</p:attrName>
                                          <p:attrName>ppt_y</p:attrName>
                                        </p:attrNameLst>
                                      </p:cBhvr>
                                      <p:rCtr x="0" y="-6111"/>
                                    </p:animMotion>
                                  </p:childTnLst>
                                </p:cTn>
                              </p:par>
                              <p:par>
                                <p:cTn id="17" presetID="1" presetClass="entr" presetSubtype="0" fill="hold" grpId="1"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0" presetClass="path" presetSubtype="0" accel="50000" decel="50000" fill="hold" grpId="0" nodeType="withEffect">
                                  <p:stCondLst>
                                    <p:cond delay="0"/>
                                  </p:stCondLst>
                                  <p:childTnLst>
                                    <p:animMotion origin="layout" path="M -0.00834 0.11482 L -0.09445 -0.00463 " pathEditMode="fixed" rAng="0" ptsTypes="AA">
                                      <p:cBhvr>
                                        <p:cTn id="20" dur="2000" fill="hold"/>
                                        <p:tgtEl>
                                          <p:spTgt spid="19"/>
                                        </p:tgtEl>
                                        <p:attrNameLst>
                                          <p:attrName>ppt_x</p:attrName>
                                          <p:attrName>ppt_y</p:attrName>
                                        </p:attrNameLst>
                                      </p:cBhvr>
                                      <p:rCtr x="-4306" y="-59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7" grpId="0" animBg="1"/>
      <p:bldP spid="17" grpId="1" animBg="1"/>
      <p:bldP spid="19" grpId="0" animBg="1"/>
      <p:bldP spid="19"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Multi-Master Replication</a:t>
            </a:r>
            <a:endParaRPr lang="en-US" dirty="0"/>
          </a:p>
        </p:txBody>
      </p:sp>
      <p:grpSp>
        <p:nvGrpSpPr>
          <p:cNvPr id="6" name="Group 5"/>
          <p:cNvGrpSpPr/>
          <p:nvPr/>
        </p:nvGrpSpPr>
        <p:grpSpPr>
          <a:xfrm>
            <a:off x="3962400" y="1371600"/>
            <a:ext cx="1219200" cy="1219200"/>
            <a:chOff x="2438399" y="3"/>
            <a:chExt cx="1219200" cy="1219200"/>
          </a:xfrm>
        </p:grpSpPr>
        <p:sp>
          <p:nvSpPr>
            <p:cNvPr id="7" name="Rounded Rectangle 6"/>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9" name="Group 8"/>
          <p:cNvGrpSpPr/>
          <p:nvPr/>
        </p:nvGrpSpPr>
        <p:grpSpPr>
          <a:xfrm>
            <a:off x="5791200" y="3402791"/>
            <a:ext cx="1219200" cy="1219200"/>
            <a:chOff x="2438399" y="3"/>
            <a:chExt cx="1219200" cy="1219200"/>
          </a:xfrm>
        </p:grpSpPr>
        <p:sp>
          <p:nvSpPr>
            <p:cNvPr id="10" name="Rounded Rectangle 9"/>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12" name="Group 11"/>
          <p:cNvGrpSpPr/>
          <p:nvPr/>
        </p:nvGrpSpPr>
        <p:grpSpPr>
          <a:xfrm>
            <a:off x="2133600" y="3412316"/>
            <a:ext cx="1219200" cy="1219200"/>
            <a:chOff x="2438399" y="3"/>
            <a:chExt cx="1219200" cy="1219200"/>
          </a:xfrm>
        </p:grpSpPr>
        <p:sp>
          <p:nvSpPr>
            <p:cNvPr id="13" name="Rounded Rectangle 12"/>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4"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cxnSp>
        <p:nvCxnSpPr>
          <p:cNvPr id="16" name="Straight Arrow Connector 15"/>
          <p:cNvCxnSpPr>
            <a:stCxn id="7" idx="1"/>
            <a:endCxn id="13" idx="0"/>
          </p:cNvCxnSpPr>
          <p:nvPr/>
        </p:nvCxnSpPr>
        <p:spPr>
          <a:xfrm flipH="1">
            <a:off x="2743200" y="1981200"/>
            <a:ext cx="1219200" cy="143111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3"/>
            <a:endCxn id="10" idx="1"/>
          </p:cNvCxnSpPr>
          <p:nvPr/>
        </p:nvCxnSpPr>
        <p:spPr>
          <a:xfrm flipV="1">
            <a:off x="3352800" y="4012391"/>
            <a:ext cx="2438400" cy="952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0"/>
            <a:endCxn id="7" idx="3"/>
          </p:cNvCxnSpPr>
          <p:nvPr/>
        </p:nvCxnSpPr>
        <p:spPr>
          <a:xfrm flipH="1" flipV="1">
            <a:off x="5181600" y="1981200"/>
            <a:ext cx="1219200" cy="142159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399123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Multi-Master Replication</a:t>
            </a:r>
            <a:endParaRPr lang="en-US" dirty="0"/>
          </a:p>
        </p:txBody>
      </p:sp>
      <p:grpSp>
        <p:nvGrpSpPr>
          <p:cNvPr id="6" name="Group 5"/>
          <p:cNvGrpSpPr/>
          <p:nvPr/>
        </p:nvGrpSpPr>
        <p:grpSpPr>
          <a:xfrm>
            <a:off x="3962400" y="1371600"/>
            <a:ext cx="1219200" cy="1219200"/>
            <a:chOff x="2438399" y="3"/>
            <a:chExt cx="1219200" cy="1219200"/>
          </a:xfrm>
        </p:grpSpPr>
        <p:sp>
          <p:nvSpPr>
            <p:cNvPr id="7" name="Rounded Rectangle 6"/>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9" name="Group 8"/>
          <p:cNvGrpSpPr/>
          <p:nvPr/>
        </p:nvGrpSpPr>
        <p:grpSpPr>
          <a:xfrm>
            <a:off x="5791200" y="3402791"/>
            <a:ext cx="1219200" cy="1219200"/>
            <a:chOff x="2438399" y="3"/>
            <a:chExt cx="1219200" cy="1219200"/>
          </a:xfrm>
        </p:grpSpPr>
        <p:sp>
          <p:nvSpPr>
            <p:cNvPr id="10" name="Rounded Rectangle 9"/>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12" name="Group 11"/>
          <p:cNvGrpSpPr/>
          <p:nvPr/>
        </p:nvGrpSpPr>
        <p:grpSpPr>
          <a:xfrm>
            <a:off x="2133600" y="3412316"/>
            <a:ext cx="1219200" cy="1219200"/>
            <a:chOff x="2438399" y="3"/>
            <a:chExt cx="1219200" cy="1219200"/>
          </a:xfrm>
        </p:grpSpPr>
        <p:sp>
          <p:nvSpPr>
            <p:cNvPr id="13" name="Rounded Rectangle 12"/>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4"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cxnSp>
        <p:nvCxnSpPr>
          <p:cNvPr id="16" name="Straight Arrow Connector 15"/>
          <p:cNvCxnSpPr>
            <a:stCxn id="7" idx="1"/>
            <a:endCxn id="13" idx="0"/>
          </p:cNvCxnSpPr>
          <p:nvPr/>
        </p:nvCxnSpPr>
        <p:spPr>
          <a:xfrm flipH="1">
            <a:off x="2743200" y="1981200"/>
            <a:ext cx="1219200" cy="143111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3"/>
            <a:endCxn id="10" idx="1"/>
          </p:cNvCxnSpPr>
          <p:nvPr/>
        </p:nvCxnSpPr>
        <p:spPr>
          <a:xfrm flipV="1">
            <a:off x="3352800" y="4012391"/>
            <a:ext cx="2438400" cy="952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0"/>
            <a:endCxn id="7" idx="3"/>
          </p:cNvCxnSpPr>
          <p:nvPr/>
        </p:nvCxnSpPr>
        <p:spPr>
          <a:xfrm flipH="1" flipV="1">
            <a:off x="5181600" y="1981200"/>
            <a:ext cx="1219200" cy="142159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5" name="Down Arrow 14"/>
          <p:cNvSpPr/>
          <p:nvPr/>
        </p:nvSpPr>
        <p:spPr>
          <a:xfrm rot="10800000">
            <a:off x="3729037" y="533400"/>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
        <p:nvSpPr>
          <p:cNvPr id="17" name="Down Arrow 16"/>
          <p:cNvSpPr/>
          <p:nvPr/>
        </p:nvSpPr>
        <p:spPr>
          <a:xfrm rot="10800000">
            <a:off x="1866900" y="2260195"/>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
        <p:nvSpPr>
          <p:cNvPr id="19" name="Down Arrow 18"/>
          <p:cNvSpPr/>
          <p:nvPr/>
        </p:nvSpPr>
        <p:spPr>
          <a:xfrm rot="10800000">
            <a:off x="5791200" y="2531284"/>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Tree>
    <p:extLst>
      <p:ext uri="{BB962C8B-B14F-4D97-AF65-F5344CB8AC3E}">
        <p14:creationId xmlns:p14="http://schemas.microsoft.com/office/powerpoint/2010/main" val="29726447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06337 0.07153 L 0.06302 -0.06875 " pathEditMode="fixed" rAng="0" ptsTypes="AA">
                                      <p:cBhvr>
                                        <p:cTn id="8" dur="2000" fill="hold"/>
                                        <p:tgtEl>
                                          <p:spTgt spid="15"/>
                                        </p:tgtEl>
                                        <p:attrNameLst>
                                          <p:attrName>ppt_x</p:attrName>
                                          <p:attrName>ppt_y</p:attrName>
                                        </p:attrNameLst>
                                      </p:cBhvr>
                                      <p:rCtr x="-17" y="-7014"/>
                                    </p:animMotion>
                                  </p:childTnLst>
                                </p:cTn>
                              </p:par>
                            </p:childTnLst>
                          </p:cTn>
                        </p:par>
                        <p:par>
                          <p:cTn id="9" fill="hold">
                            <p:stCondLst>
                              <p:cond delay="2000"/>
                            </p:stCondLst>
                            <p:childTnLst>
                              <p:par>
                                <p:cTn id="10" presetID="1" presetClass="entr" presetSubtype="0" fill="hold" grpId="1" nodeType="after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par>
                                <p:cTn id="12" presetID="0" presetClass="path" presetSubtype="0" accel="50000" decel="50000" fill="hold" grpId="0" nodeType="withEffect">
                                  <p:stCondLst>
                                    <p:cond delay="0"/>
                                  </p:stCondLst>
                                  <p:childTnLst>
                                    <p:animMotion origin="layout" path="M 0.06667 0.10741 L 0.06632 -0.03287 " pathEditMode="fixed" rAng="0" ptsTypes="AA">
                                      <p:cBhvr>
                                        <p:cTn id="13" dur="2000" fill="hold"/>
                                        <p:tgtEl>
                                          <p:spTgt spid="17"/>
                                        </p:tgtEl>
                                        <p:attrNameLst>
                                          <p:attrName>ppt_x</p:attrName>
                                          <p:attrName>ppt_y</p:attrName>
                                        </p:attrNameLst>
                                      </p:cBhvr>
                                      <p:rCtr x="-17" y="-7014"/>
                                    </p:animMotion>
                                  </p:childTnLst>
                                </p:cTn>
                              </p:par>
                            </p:childTnLst>
                          </p:cTn>
                        </p:par>
                        <p:par>
                          <p:cTn id="14" fill="hold">
                            <p:stCondLst>
                              <p:cond delay="4000"/>
                            </p:stCondLst>
                            <p:childTnLst>
                              <p:par>
                                <p:cTn id="15" presetID="1" presetClass="entr" presetSubtype="0" fill="hold" grpId="1" nodeType="after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0" presetClass="path" presetSubtype="0" accel="50000" decel="50000" fill="hold" grpId="0" nodeType="withEffect">
                                  <p:stCondLst>
                                    <p:cond delay="0"/>
                                  </p:stCondLst>
                                  <p:childTnLst>
                                    <p:animMotion origin="layout" path="M 0.03646 0.07731 L 0.03611 -0.06297 " pathEditMode="fixed" rAng="0" ptsTypes="AA">
                                      <p:cBhvr>
                                        <p:cTn id="18" dur="2000" fill="hold"/>
                                        <p:tgtEl>
                                          <p:spTgt spid="19"/>
                                        </p:tgtEl>
                                        <p:attrNameLst>
                                          <p:attrName>ppt_x</p:attrName>
                                          <p:attrName>ppt_y</p:attrName>
                                        </p:attrNameLst>
                                      </p:cBhvr>
                                      <p:rCtr x="-17" y="-701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7" grpId="0" animBg="1"/>
      <p:bldP spid="17" grpId="1" animBg="1"/>
      <p:bldP spid="19" grpId="0" animBg="1"/>
      <p:bldP spid="19"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Multi-Master Replication</a:t>
            </a:r>
            <a:endParaRPr lang="en-US" dirty="0"/>
          </a:p>
        </p:txBody>
      </p:sp>
      <p:grpSp>
        <p:nvGrpSpPr>
          <p:cNvPr id="6" name="Group 5"/>
          <p:cNvGrpSpPr/>
          <p:nvPr/>
        </p:nvGrpSpPr>
        <p:grpSpPr>
          <a:xfrm>
            <a:off x="3962400" y="1371600"/>
            <a:ext cx="1219200" cy="1219200"/>
            <a:chOff x="2438399" y="3"/>
            <a:chExt cx="1219200" cy="1219200"/>
          </a:xfrm>
        </p:grpSpPr>
        <p:sp>
          <p:nvSpPr>
            <p:cNvPr id="7" name="Rounded Rectangle 6"/>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9" name="Group 8"/>
          <p:cNvGrpSpPr/>
          <p:nvPr/>
        </p:nvGrpSpPr>
        <p:grpSpPr>
          <a:xfrm>
            <a:off x="5791200" y="3402791"/>
            <a:ext cx="1219200" cy="1219200"/>
            <a:chOff x="2438399" y="3"/>
            <a:chExt cx="1219200" cy="1219200"/>
          </a:xfrm>
        </p:grpSpPr>
        <p:sp>
          <p:nvSpPr>
            <p:cNvPr id="10" name="Rounded Rectangle 9"/>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12" name="Group 11"/>
          <p:cNvGrpSpPr/>
          <p:nvPr/>
        </p:nvGrpSpPr>
        <p:grpSpPr>
          <a:xfrm>
            <a:off x="2133600" y="3412316"/>
            <a:ext cx="1219200" cy="1219200"/>
            <a:chOff x="2438399" y="3"/>
            <a:chExt cx="1219200" cy="1219200"/>
          </a:xfrm>
        </p:grpSpPr>
        <p:sp>
          <p:nvSpPr>
            <p:cNvPr id="13" name="Rounded Rectangle 12"/>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4"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cxnSp>
        <p:nvCxnSpPr>
          <p:cNvPr id="16" name="Straight Arrow Connector 15"/>
          <p:cNvCxnSpPr>
            <a:stCxn id="7" idx="1"/>
            <a:endCxn id="13" idx="0"/>
          </p:cNvCxnSpPr>
          <p:nvPr/>
        </p:nvCxnSpPr>
        <p:spPr>
          <a:xfrm flipH="1">
            <a:off x="2743200" y="1981200"/>
            <a:ext cx="1219200" cy="143111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3"/>
            <a:endCxn id="10" idx="1"/>
          </p:cNvCxnSpPr>
          <p:nvPr/>
        </p:nvCxnSpPr>
        <p:spPr>
          <a:xfrm flipV="1">
            <a:off x="3352800" y="4012391"/>
            <a:ext cx="2438400" cy="952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0"/>
            <a:endCxn id="7" idx="3"/>
          </p:cNvCxnSpPr>
          <p:nvPr/>
        </p:nvCxnSpPr>
        <p:spPr>
          <a:xfrm flipH="1" flipV="1">
            <a:off x="5181600" y="1981200"/>
            <a:ext cx="1219200" cy="142159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5" name="Down Arrow 14"/>
          <p:cNvSpPr/>
          <p:nvPr/>
        </p:nvSpPr>
        <p:spPr>
          <a:xfrm>
            <a:off x="3200400" y="437307"/>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17" name="Down Arrow 16"/>
          <p:cNvSpPr/>
          <p:nvPr/>
        </p:nvSpPr>
        <p:spPr>
          <a:xfrm rot="19137022">
            <a:off x="2122998" y="965200"/>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19" name="Down Arrow 18"/>
          <p:cNvSpPr/>
          <p:nvPr/>
        </p:nvSpPr>
        <p:spPr>
          <a:xfrm rot="2593804">
            <a:off x="985373" y="827484"/>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dirty="0" smtClean="0"/>
              <a:t>Write</a:t>
            </a:r>
            <a:endParaRPr lang="en-US" dirty="0"/>
          </a:p>
        </p:txBody>
      </p:sp>
      <p:sp>
        <p:nvSpPr>
          <p:cNvPr id="21" name="Down Arrow 20"/>
          <p:cNvSpPr/>
          <p:nvPr/>
        </p:nvSpPr>
        <p:spPr>
          <a:xfrm rot="16200000">
            <a:off x="927100" y="3425017"/>
            <a:ext cx="533400" cy="863600"/>
          </a:xfrm>
          <a:prstGeom prst="downArrow">
            <a:avLst/>
          </a:prstGeom>
        </p:spPr>
        <p:style>
          <a:lnRef idx="1">
            <a:schemeClr val="accent6"/>
          </a:lnRef>
          <a:fillRef idx="3">
            <a:schemeClr val="accent6"/>
          </a:fillRef>
          <a:effectRef idx="2">
            <a:schemeClr val="accent6"/>
          </a:effectRef>
          <a:fontRef idx="minor">
            <a:schemeClr val="lt1"/>
          </a:fontRef>
        </p:style>
        <p:txBody>
          <a:bodyPr vert="vert" rtlCol="0" anchor="ctr"/>
          <a:lstStyle/>
          <a:p>
            <a:pPr algn="ctr"/>
            <a:r>
              <a:rPr lang="en-US" dirty="0" smtClean="0"/>
              <a:t>Write</a:t>
            </a:r>
            <a:endParaRPr lang="en-US" dirty="0"/>
          </a:p>
        </p:txBody>
      </p:sp>
      <p:sp>
        <p:nvSpPr>
          <p:cNvPr id="22" name="Down Arrow 21"/>
          <p:cNvSpPr/>
          <p:nvPr/>
        </p:nvSpPr>
        <p:spPr>
          <a:xfrm rot="16200000">
            <a:off x="3873500" y="3577417"/>
            <a:ext cx="533400" cy="863600"/>
          </a:xfrm>
          <a:prstGeom prst="downArrow">
            <a:avLst/>
          </a:prstGeom>
        </p:spPr>
        <p:style>
          <a:lnRef idx="1">
            <a:schemeClr val="accent6"/>
          </a:lnRef>
          <a:fillRef idx="3">
            <a:schemeClr val="accent6"/>
          </a:fillRef>
          <a:effectRef idx="2">
            <a:schemeClr val="accent6"/>
          </a:effectRef>
          <a:fontRef idx="minor">
            <a:schemeClr val="lt1"/>
          </a:fontRef>
        </p:style>
        <p:txBody>
          <a:bodyPr vert="vert" rtlCol="0" anchor="ctr"/>
          <a:lstStyle/>
          <a:p>
            <a:pPr algn="ctr"/>
            <a:r>
              <a:rPr lang="en-US" dirty="0" smtClean="0"/>
              <a:t>Write</a:t>
            </a:r>
            <a:endParaRPr lang="en-US" dirty="0"/>
          </a:p>
        </p:txBody>
      </p:sp>
      <p:sp>
        <p:nvSpPr>
          <p:cNvPr id="23" name="Down Arrow 22"/>
          <p:cNvSpPr/>
          <p:nvPr/>
        </p:nvSpPr>
        <p:spPr>
          <a:xfrm rot="13500000">
            <a:off x="2501900" y="2260195"/>
            <a:ext cx="533400" cy="863600"/>
          </a:xfrm>
          <a:prstGeom prst="downArrow">
            <a:avLst/>
          </a:prstGeom>
        </p:spPr>
        <p:style>
          <a:lnRef idx="1">
            <a:schemeClr val="accent6"/>
          </a:lnRef>
          <a:fillRef idx="3">
            <a:schemeClr val="accent6"/>
          </a:fillRef>
          <a:effectRef idx="2">
            <a:schemeClr val="accent6"/>
          </a:effectRef>
          <a:fontRef idx="minor">
            <a:schemeClr val="lt1"/>
          </a:fontRef>
        </p:style>
        <p:txBody>
          <a:bodyPr vert="vert" rtlCol="0" anchor="ctr"/>
          <a:lstStyle/>
          <a:p>
            <a:pPr algn="ctr"/>
            <a:r>
              <a:rPr lang="en-US" dirty="0" smtClean="0"/>
              <a:t>Write</a:t>
            </a:r>
            <a:endParaRPr lang="en-US" dirty="0"/>
          </a:p>
        </p:txBody>
      </p:sp>
    </p:spTree>
    <p:extLst>
      <p:ext uri="{BB962C8B-B14F-4D97-AF65-F5344CB8AC3E}">
        <p14:creationId xmlns:p14="http://schemas.microsoft.com/office/powerpoint/2010/main" val="5067098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11996 -0.05995 L 0.11996 0.07384 " pathEditMode="fixed" rAng="0" ptsTypes="AA">
                                      <p:cBhvr>
                                        <p:cTn id="8" dur="2000" fill="hold"/>
                                        <p:tgtEl>
                                          <p:spTgt spid="15"/>
                                        </p:tgtEl>
                                        <p:attrNameLst>
                                          <p:attrName>ppt_x</p:attrName>
                                          <p:attrName>ppt_y</p:attrName>
                                        </p:attrNameLst>
                                      </p:cBhvr>
                                      <p:rCtr x="0" y="6690"/>
                                    </p:animMotion>
                                  </p:childTnLst>
                                </p:cTn>
                              </p:par>
                            </p:childTnLst>
                          </p:cTn>
                        </p:par>
                        <p:par>
                          <p:cTn id="9" fill="hold">
                            <p:stCondLst>
                              <p:cond delay="2000"/>
                            </p:stCondLst>
                            <p:childTnLst>
                              <p:par>
                                <p:cTn id="10" presetID="1" presetClass="entr" presetSubtype="0" fill="hold" grpId="1" nodeType="afterEffect">
                                  <p:stCondLst>
                                    <p:cond delay="0"/>
                                  </p:stCondLst>
                                  <p:childTnLst>
                                    <p:set>
                                      <p:cBhvr>
                                        <p:cTn id="11" dur="1" fill="hold">
                                          <p:stCondLst>
                                            <p:cond delay="0"/>
                                          </p:stCondLst>
                                        </p:cTn>
                                        <p:tgtEl>
                                          <p:spTgt spid="19"/>
                                        </p:tgtEl>
                                        <p:attrNameLst>
                                          <p:attrName>style.visibility</p:attrName>
                                        </p:attrNameLst>
                                      </p:cBhvr>
                                      <p:to>
                                        <p:strVal val="visible"/>
                                      </p:to>
                                    </p:set>
                                  </p:childTnLst>
                                </p:cTn>
                              </p:par>
                              <p:par>
                                <p:cTn id="12" presetID="1" presetClass="entr" presetSubtype="0" fill="hold" grpId="1" nodeType="with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childTnLst>
                          </p:cTn>
                        </p:par>
                        <p:par>
                          <p:cTn id="14" fill="hold">
                            <p:stCondLst>
                              <p:cond delay="2000"/>
                            </p:stCondLst>
                            <p:childTnLst>
                              <p:par>
                                <p:cTn id="15" presetID="0" presetClass="path" presetSubtype="0" accel="50000" decel="50000" fill="hold" grpId="0" nodeType="afterEffect">
                                  <p:stCondLst>
                                    <p:cond delay="0"/>
                                  </p:stCondLst>
                                  <p:childTnLst>
                                    <p:animMotion origin="layout" path="M 0.34306 0.15232 L 0.4349 0.29584 " pathEditMode="fixed" rAng="0" ptsTypes="AA">
                                      <p:cBhvr>
                                        <p:cTn id="16" dur="2000" fill="hold"/>
                                        <p:tgtEl>
                                          <p:spTgt spid="17"/>
                                        </p:tgtEl>
                                        <p:attrNameLst>
                                          <p:attrName>ppt_x</p:attrName>
                                          <p:attrName>ppt_y</p:attrName>
                                        </p:attrNameLst>
                                      </p:cBhvr>
                                      <p:rCtr x="4583" y="7176"/>
                                    </p:animMotion>
                                  </p:childTnLst>
                                </p:cTn>
                              </p:par>
                              <p:par>
                                <p:cTn id="17" presetID="0" presetClass="path" presetSubtype="0" accel="50000" decel="50000" fill="hold" grpId="0" nodeType="withEffect">
                                  <p:stCondLst>
                                    <p:cond delay="0"/>
                                  </p:stCondLst>
                                  <p:childTnLst>
                                    <p:animMotion origin="layout" path="M 0.25903 0.17246 L 0.16736 0.31644 " pathEditMode="fixed" rAng="0" ptsTypes="AA">
                                      <p:cBhvr>
                                        <p:cTn id="18" dur="2000" fill="hold"/>
                                        <p:tgtEl>
                                          <p:spTgt spid="19"/>
                                        </p:tgtEl>
                                        <p:attrNameLst>
                                          <p:attrName>ppt_x</p:attrName>
                                          <p:attrName>ppt_y</p:attrName>
                                        </p:attrNameLst>
                                      </p:cBhvr>
                                      <p:rCtr x="-4583" y="7199"/>
                                    </p:animMotion>
                                  </p:childTnLst>
                                </p:cTn>
                              </p:par>
                            </p:childTnLst>
                          </p:cTn>
                        </p:par>
                        <p:par>
                          <p:cTn id="19" fill="hold">
                            <p:stCondLst>
                              <p:cond delay="4000"/>
                            </p:stCondLst>
                            <p:childTnLst>
                              <p:par>
                                <p:cTn id="20" presetID="1" presetClass="entr" presetSubtype="0" fill="hold" grpId="1" nodeType="afterEffect">
                                  <p:stCondLst>
                                    <p:cond delay="0"/>
                                  </p:stCondLst>
                                  <p:childTnLst>
                                    <p:set>
                                      <p:cBhvr>
                                        <p:cTn id="21" dur="1" fill="hold">
                                          <p:stCondLst>
                                            <p:cond delay="0"/>
                                          </p:stCondLst>
                                        </p:cTn>
                                        <p:tgtEl>
                                          <p:spTgt spid="22"/>
                                        </p:tgtEl>
                                        <p:attrNameLst>
                                          <p:attrName>style.visibility</p:attrName>
                                        </p:attrNameLst>
                                      </p:cBhvr>
                                      <p:to>
                                        <p:strVal val="visible"/>
                                      </p:to>
                                    </p:set>
                                  </p:childTnLst>
                                </p:cTn>
                              </p:par>
                              <p:par>
                                <p:cTn id="22" presetID="0" presetClass="path" presetSubtype="0" accel="50000" decel="50000" fill="hold" grpId="0" nodeType="withEffect">
                                  <p:stCondLst>
                                    <p:cond delay="0"/>
                                  </p:stCondLst>
                                  <p:childTnLst>
                                    <p:animMotion origin="layout" path="M -0.35417 0.00972 L -0.24879 0.00972 " pathEditMode="fixed" rAng="0" ptsTypes="AA">
                                      <p:cBhvr>
                                        <p:cTn id="23" dur="2000" fill="hold"/>
                                        <p:tgtEl>
                                          <p:spTgt spid="22"/>
                                        </p:tgtEl>
                                        <p:attrNameLst>
                                          <p:attrName>ppt_x</p:attrName>
                                          <p:attrName>ppt_y</p:attrName>
                                        </p:attrNameLst>
                                      </p:cBhvr>
                                      <p:rCtr x="5260" y="0"/>
                                    </p:animMotion>
                                  </p:childTnLst>
                                </p:cTn>
                              </p:par>
                            </p:childTnLst>
                          </p:cTn>
                        </p:par>
                        <p:par>
                          <p:cTn id="24" fill="hold">
                            <p:stCondLst>
                              <p:cond delay="6000"/>
                            </p:stCondLst>
                            <p:childTnLst>
                              <p:par>
                                <p:cTn id="25" presetID="1" presetClass="entr" presetSubtype="0" fill="hold" grpId="1" nodeType="after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0" presetClass="path" presetSubtype="0" accel="50000" decel="50000" fill="hold" grpId="0" nodeType="withEffect">
                                  <p:stCondLst>
                                    <p:cond delay="0"/>
                                  </p:stCondLst>
                                  <p:childTnLst>
                                    <p:animMotion origin="layout" path="M 0.34236 0.01944 L 0.47378 0.01944 " pathEditMode="fixed" rAng="0" ptsTypes="AA">
                                      <p:cBhvr>
                                        <p:cTn id="28" dur="2000" fill="hold"/>
                                        <p:tgtEl>
                                          <p:spTgt spid="21"/>
                                        </p:tgtEl>
                                        <p:attrNameLst>
                                          <p:attrName>ppt_x</p:attrName>
                                          <p:attrName>ppt_y</p:attrName>
                                        </p:attrNameLst>
                                      </p:cBhvr>
                                      <p:rCtr x="6562" y="0"/>
                                    </p:animMotion>
                                  </p:childTnLst>
                                </p:cTn>
                              </p:par>
                              <p:par>
                                <p:cTn id="29" presetID="1" presetClass="entr" presetSubtype="0" fill="hold" grpId="1"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0" presetClass="path" presetSubtype="0" accel="50000" decel="50000" fill="hold" grpId="0" nodeType="withEffect">
                                  <p:stCondLst>
                                    <p:cond delay="0"/>
                                  </p:stCondLst>
                                  <p:childTnLst>
                                    <p:animMotion origin="layout" path="M 0.021 0.06852 L 0.11423 -0.07754 " pathEditMode="fixed" rAng="0" ptsTypes="AA">
                                      <p:cBhvr>
                                        <p:cTn id="32" dur="2000" fill="hold"/>
                                        <p:tgtEl>
                                          <p:spTgt spid="23"/>
                                        </p:tgtEl>
                                        <p:attrNameLst>
                                          <p:attrName>ppt_x</p:attrName>
                                          <p:attrName>ppt_y</p:attrName>
                                        </p:attrNameLst>
                                      </p:cBhvr>
                                      <p:rCtr x="4653" y="-73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7" grpId="0" animBg="1"/>
      <p:bldP spid="17" grpId="1" animBg="1"/>
      <p:bldP spid="19" grpId="0" animBg="1"/>
      <p:bldP spid="19" grpId="1" animBg="1"/>
      <p:bldP spid="21" grpId="0" animBg="1"/>
      <p:bldP spid="21" grpId="1" animBg="1"/>
      <p:bldP spid="22" grpId="0" animBg="1"/>
      <p:bldP spid="22" grpId="1" animBg="1"/>
      <p:bldP spid="23" grpId="0" animBg="1"/>
      <p:bldP spid="23"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Multi-Master Replication</a:t>
            </a:r>
            <a:endParaRPr lang="en-US" dirty="0"/>
          </a:p>
        </p:txBody>
      </p:sp>
      <p:grpSp>
        <p:nvGrpSpPr>
          <p:cNvPr id="6" name="Group 5"/>
          <p:cNvGrpSpPr/>
          <p:nvPr/>
        </p:nvGrpSpPr>
        <p:grpSpPr>
          <a:xfrm>
            <a:off x="3962400" y="1371600"/>
            <a:ext cx="1219200" cy="1219200"/>
            <a:chOff x="2438399" y="3"/>
            <a:chExt cx="1219200" cy="1219200"/>
          </a:xfrm>
        </p:grpSpPr>
        <p:sp>
          <p:nvSpPr>
            <p:cNvPr id="7" name="Rounded Rectangle 6"/>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9" name="Group 8"/>
          <p:cNvGrpSpPr/>
          <p:nvPr/>
        </p:nvGrpSpPr>
        <p:grpSpPr>
          <a:xfrm>
            <a:off x="5791200" y="3402791"/>
            <a:ext cx="1219200" cy="1219200"/>
            <a:chOff x="2438399" y="3"/>
            <a:chExt cx="1219200" cy="1219200"/>
          </a:xfrm>
        </p:grpSpPr>
        <p:sp>
          <p:nvSpPr>
            <p:cNvPr id="10" name="Rounded Rectangle 9"/>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12" name="Group 11"/>
          <p:cNvGrpSpPr/>
          <p:nvPr/>
        </p:nvGrpSpPr>
        <p:grpSpPr>
          <a:xfrm>
            <a:off x="2133600" y="3412316"/>
            <a:ext cx="1219200" cy="1219200"/>
            <a:chOff x="2438399" y="3"/>
            <a:chExt cx="1219200" cy="1219200"/>
          </a:xfrm>
        </p:grpSpPr>
        <p:sp>
          <p:nvSpPr>
            <p:cNvPr id="13" name="Rounded Rectangle 12"/>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4"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cxnSp>
        <p:nvCxnSpPr>
          <p:cNvPr id="16" name="Straight Arrow Connector 15"/>
          <p:cNvCxnSpPr>
            <a:stCxn id="7" idx="1"/>
            <a:endCxn id="13" idx="0"/>
          </p:cNvCxnSpPr>
          <p:nvPr/>
        </p:nvCxnSpPr>
        <p:spPr>
          <a:xfrm flipH="1">
            <a:off x="2743200" y="1981200"/>
            <a:ext cx="1219200" cy="143111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3"/>
            <a:endCxn id="10" idx="1"/>
          </p:cNvCxnSpPr>
          <p:nvPr/>
        </p:nvCxnSpPr>
        <p:spPr>
          <a:xfrm flipV="1">
            <a:off x="3352800" y="4012391"/>
            <a:ext cx="2438400" cy="952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0"/>
            <a:endCxn id="7" idx="3"/>
          </p:cNvCxnSpPr>
          <p:nvPr/>
        </p:nvCxnSpPr>
        <p:spPr>
          <a:xfrm flipH="1" flipV="1">
            <a:off x="5181600" y="1981200"/>
            <a:ext cx="1219200" cy="142159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5" name="Down Arrow 14"/>
          <p:cNvSpPr/>
          <p:nvPr/>
        </p:nvSpPr>
        <p:spPr>
          <a:xfrm>
            <a:off x="3200400" y="437307"/>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17" name="Down Arrow 16"/>
          <p:cNvSpPr/>
          <p:nvPr/>
        </p:nvSpPr>
        <p:spPr>
          <a:xfrm rot="19137022">
            <a:off x="2122998" y="965200"/>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19" name="Down Arrow 18"/>
          <p:cNvSpPr/>
          <p:nvPr/>
        </p:nvSpPr>
        <p:spPr>
          <a:xfrm rot="2593804">
            <a:off x="985373" y="827484"/>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dirty="0" smtClean="0"/>
              <a:t>Write</a:t>
            </a:r>
            <a:endParaRPr lang="en-US" dirty="0"/>
          </a:p>
        </p:txBody>
      </p:sp>
      <p:sp>
        <p:nvSpPr>
          <p:cNvPr id="21" name="Down Arrow 20"/>
          <p:cNvSpPr/>
          <p:nvPr/>
        </p:nvSpPr>
        <p:spPr>
          <a:xfrm rot="16200000">
            <a:off x="3873500" y="3135112"/>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22" name="Down Arrow 21"/>
          <p:cNvSpPr/>
          <p:nvPr/>
        </p:nvSpPr>
        <p:spPr>
          <a:xfrm rot="16200000">
            <a:off x="1043646" y="2905483"/>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23" name="Down Arrow 22"/>
          <p:cNvSpPr/>
          <p:nvPr/>
        </p:nvSpPr>
        <p:spPr>
          <a:xfrm rot="13500000">
            <a:off x="2501900" y="2260195"/>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grpSp>
        <p:nvGrpSpPr>
          <p:cNvPr id="5" name="Group 4"/>
          <p:cNvGrpSpPr/>
          <p:nvPr/>
        </p:nvGrpSpPr>
        <p:grpSpPr>
          <a:xfrm>
            <a:off x="4124262" y="2545041"/>
            <a:ext cx="895475" cy="1055462"/>
            <a:chOff x="4124262" y="2347329"/>
            <a:chExt cx="895475" cy="1055462"/>
          </a:xfrm>
        </p:grpSpPr>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4262" y="2507316"/>
              <a:ext cx="895475" cy="895475"/>
            </a:xfrm>
            <a:prstGeom prst="rect">
              <a:avLst/>
            </a:prstGeom>
          </p:spPr>
        </p:pic>
        <p:sp>
          <p:nvSpPr>
            <p:cNvPr id="4" name="TextBox 3"/>
            <p:cNvSpPr txBox="1"/>
            <p:nvPr/>
          </p:nvSpPr>
          <p:spPr>
            <a:xfrm>
              <a:off x="4355756" y="2347329"/>
              <a:ext cx="432486" cy="769441"/>
            </a:xfrm>
            <a:prstGeom prst="rect">
              <a:avLst/>
            </a:prstGeom>
            <a:noFill/>
          </p:spPr>
          <p:txBody>
            <a:bodyPr wrap="square" rtlCol="0">
              <a:spAutoFit/>
            </a:bodyPr>
            <a:lstStyle/>
            <a:p>
              <a:r>
                <a:rPr lang="en-US" sz="4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t>
              </a:r>
              <a:endParaRPr lang="en-US"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grpSp>
    </p:spTree>
    <p:extLst>
      <p:ext uri="{BB962C8B-B14F-4D97-AF65-F5344CB8AC3E}">
        <p14:creationId xmlns:p14="http://schemas.microsoft.com/office/powerpoint/2010/main" val="11057509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11996 -0.05995 L 0.11996 0.07384 " pathEditMode="fixed" rAng="0" ptsTypes="AA">
                                      <p:cBhvr>
                                        <p:cTn id="8" dur="2000" fill="hold"/>
                                        <p:tgtEl>
                                          <p:spTgt spid="15"/>
                                        </p:tgtEl>
                                        <p:attrNameLst>
                                          <p:attrName>ppt_x</p:attrName>
                                          <p:attrName>ppt_y</p:attrName>
                                        </p:attrNameLst>
                                      </p:cBhvr>
                                      <p:rCtr x="0" y="6690"/>
                                    </p:animMotion>
                                  </p:childTnLst>
                                </p:cTn>
                              </p:par>
                              <p:par>
                                <p:cTn id="9" presetID="0" presetClass="path" presetSubtype="0" accel="50000" decel="50000" fill="hold" grpId="0" nodeType="withEffect">
                                  <p:stCondLst>
                                    <p:cond delay="0"/>
                                  </p:stCondLst>
                                  <p:childTnLst>
                                    <p:animMotion origin="layout" path="M -0.04462 0.10764 L 0.06076 0.10764 " pathEditMode="fixed" rAng="0" ptsTypes="AA">
                                      <p:cBhvr>
                                        <p:cTn id="10" dur="2000" fill="hold"/>
                                        <p:tgtEl>
                                          <p:spTgt spid="22"/>
                                        </p:tgtEl>
                                        <p:attrNameLst>
                                          <p:attrName>ppt_x</p:attrName>
                                          <p:attrName>ppt_y</p:attrName>
                                        </p:attrNameLst>
                                      </p:cBhvr>
                                      <p:rCtr x="5260" y="0"/>
                                    </p:animMotion>
                                  </p:childTnLst>
                                </p:cTn>
                              </p:par>
                            </p:childTnLst>
                          </p:cTn>
                        </p:par>
                        <p:par>
                          <p:cTn id="11" fill="hold">
                            <p:stCondLst>
                              <p:cond delay="2000"/>
                            </p:stCondLst>
                            <p:childTnLst>
                              <p:par>
                                <p:cTn id="12" presetID="1" presetClass="entr" presetSubtype="0" fill="hold" grpId="1" nodeType="afterEffect">
                                  <p:stCondLst>
                                    <p:cond delay="0"/>
                                  </p:stCondLst>
                                  <p:childTnLst>
                                    <p:set>
                                      <p:cBhvr>
                                        <p:cTn id="13" dur="1" fill="hold">
                                          <p:stCondLst>
                                            <p:cond delay="0"/>
                                          </p:stCondLst>
                                        </p:cTn>
                                        <p:tgtEl>
                                          <p:spTgt spid="22"/>
                                        </p:tgtEl>
                                        <p:attrNameLst>
                                          <p:attrName>style.visibility</p:attrName>
                                        </p:attrNameLst>
                                      </p:cBhvr>
                                      <p:to>
                                        <p:strVal val="visible"/>
                                      </p:to>
                                    </p:set>
                                  </p:childTnLst>
                                </p:cTn>
                              </p:par>
                            </p:childTnLst>
                          </p:cTn>
                        </p:par>
                        <p:par>
                          <p:cTn id="14" fill="hold">
                            <p:stCondLst>
                              <p:cond delay="2000"/>
                            </p:stCondLst>
                            <p:childTnLst>
                              <p:par>
                                <p:cTn id="15" presetID="1" presetClass="entr" presetSubtype="0" fill="hold" grpId="1" nodeType="after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par>
                          <p:cTn id="19" fill="hold">
                            <p:stCondLst>
                              <p:cond delay="2000"/>
                            </p:stCondLst>
                            <p:childTnLst>
                              <p:par>
                                <p:cTn id="20" presetID="0" presetClass="path" presetSubtype="0" accel="50000" decel="50000" fill="hold" grpId="0" nodeType="afterEffect">
                                  <p:stCondLst>
                                    <p:cond delay="0"/>
                                  </p:stCondLst>
                                  <p:childTnLst>
                                    <p:animMotion origin="layout" path="M 0.34306 0.15232 L 0.4349 0.29584 " pathEditMode="fixed" rAng="0" ptsTypes="AA">
                                      <p:cBhvr>
                                        <p:cTn id="21" dur="2000" fill="hold"/>
                                        <p:tgtEl>
                                          <p:spTgt spid="17"/>
                                        </p:tgtEl>
                                        <p:attrNameLst>
                                          <p:attrName>ppt_x</p:attrName>
                                          <p:attrName>ppt_y</p:attrName>
                                        </p:attrNameLst>
                                      </p:cBhvr>
                                      <p:rCtr x="4583" y="7176"/>
                                    </p:animMotion>
                                  </p:childTnLst>
                                </p:cTn>
                              </p:par>
                              <p:par>
                                <p:cTn id="22" presetID="0" presetClass="path" presetSubtype="0" accel="50000" decel="50000" fill="hold" grpId="0" nodeType="withEffect">
                                  <p:stCondLst>
                                    <p:cond delay="0"/>
                                  </p:stCondLst>
                                  <p:childTnLst>
                                    <p:animMotion origin="layout" path="M 0.25903 0.17246 L 0.16736 0.31644 " pathEditMode="fixed" rAng="0" ptsTypes="AA">
                                      <p:cBhvr>
                                        <p:cTn id="23" dur="2000" fill="hold"/>
                                        <p:tgtEl>
                                          <p:spTgt spid="19"/>
                                        </p:tgtEl>
                                        <p:attrNameLst>
                                          <p:attrName>ppt_x</p:attrName>
                                          <p:attrName>ppt_y</p:attrName>
                                        </p:attrNameLst>
                                      </p:cBhvr>
                                      <p:rCtr x="-4583" y="7199"/>
                                    </p:animMotion>
                                  </p:childTnLst>
                                </p:cTn>
                              </p:par>
                              <p:par>
                                <p:cTn id="24" presetID="1" presetClass="entr" presetSubtype="0" fill="hold" grpId="1" nodeType="withEffect">
                                  <p:stCondLst>
                                    <p:cond delay="0"/>
                                  </p:stCondLst>
                                  <p:childTnLst>
                                    <p:set>
                                      <p:cBhvr>
                                        <p:cTn id="25" dur="1" fill="hold">
                                          <p:stCondLst>
                                            <p:cond delay="0"/>
                                          </p:stCondLst>
                                        </p:cTn>
                                        <p:tgtEl>
                                          <p:spTgt spid="21"/>
                                        </p:tgtEl>
                                        <p:attrNameLst>
                                          <p:attrName>style.visibility</p:attrName>
                                        </p:attrNameLst>
                                      </p:cBhvr>
                                      <p:to>
                                        <p:strVal val="visible"/>
                                      </p:to>
                                    </p:set>
                                  </p:childTnLst>
                                </p:cTn>
                              </p:par>
                              <p:par>
                                <p:cTn id="26" presetID="0" presetClass="path" presetSubtype="0" accel="50000" decel="50000" fill="hold" grpId="0" nodeType="withEffect">
                                  <p:stCondLst>
                                    <p:cond delay="0"/>
                                  </p:stCondLst>
                                  <p:childTnLst>
                                    <p:animMotion origin="layout" path="M 0.02014 0.06157 L 0.15156 0.06157 " pathEditMode="fixed" rAng="0" ptsTypes="AA">
                                      <p:cBhvr>
                                        <p:cTn id="27" dur="2000" fill="hold"/>
                                        <p:tgtEl>
                                          <p:spTgt spid="21"/>
                                        </p:tgtEl>
                                        <p:attrNameLst>
                                          <p:attrName>ppt_x</p:attrName>
                                          <p:attrName>ppt_y</p:attrName>
                                        </p:attrNameLst>
                                      </p:cBhvr>
                                      <p:rCtr x="6562" y="0"/>
                                    </p:animMotion>
                                  </p:childTnLst>
                                </p:cTn>
                              </p:par>
                              <p:par>
                                <p:cTn id="28" presetID="1" presetClass="entr" presetSubtype="0" fill="hold" grpId="1" nodeType="withEffect">
                                  <p:stCondLst>
                                    <p:cond delay="0"/>
                                  </p:stCondLst>
                                  <p:childTnLst>
                                    <p:set>
                                      <p:cBhvr>
                                        <p:cTn id="29" dur="1" fill="hold">
                                          <p:stCondLst>
                                            <p:cond delay="0"/>
                                          </p:stCondLst>
                                        </p:cTn>
                                        <p:tgtEl>
                                          <p:spTgt spid="23"/>
                                        </p:tgtEl>
                                        <p:attrNameLst>
                                          <p:attrName>style.visibility</p:attrName>
                                        </p:attrNameLst>
                                      </p:cBhvr>
                                      <p:to>
                                        <p:strVal val="visible"/>
                                      </p:to>
                                    </p:set>
                                  </p:childTnLst>
                                </p:cTn>
                              </p:par>
                              <p:par>
                                <p:cTn id="30" presetID="0" presetClass="path" presetSubtype="0" accel="50000" decel="50000" fill="hold" grpId="0" nodeType="withEffect">
                                  <p:stCondLst>
                                    <p:cond delay="0"/>
                                  </p:stCondLst>
                                  <p:childTnLst>
                                    <p:animMotion origin="layout" path="M 0.021 0.06852 L 0.11423 -0.07754 " pathEditMode="fixed" rAng="0" ptsTypes="AA">
                                      <p:cBhvr>
                                        <p:cTn id="31" dur="2000" fill="hold"/>
                                        <p:tgtEl>
                                          <p:spTgt spid="23"/>
                                        </p:tgtEl>
                                        <p:attrNameLst>
                                          <p:attrName>ppt_x</p:attrName>
                                          <p:attrName>ppt_y</p:attrName>
                                        </p:attrNameLst>
                                      </p:cBhvr>
                                      <p:rCtr x="4653" y="-7315"/>
                                    </p:animMotion>
                                  </p:childTnLst>
                                </p:cTn>
                              </p:par>
                            </p:childTnLst>
                          </p:cTn>
                        </p:par>
                        <p:par>
                          <p:cTn id="32" fill="hold">
                            <p:stCondLst>
                              <p:cond delay="4000"/>
                            </p:stCondLst>
                            <p:childTnLst>
                              <p:par>
                                <p:cTn id="33" presetID="10" presetClass="entr" presetSubtype="0"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7" grpId="0" animBg="1"/>
      <p:bldP spid="17" grpId="1" animBg="1"/>
      <p:bldP spid="19" grpId="0" animBg="1"/>
      <p:bldP spid="19" grpId="1" animBg="1"/>
      <p:bldP spid="21" grpId="0" animBg="1"/>
      <p:bldP spid="21" grpId="1" animBg="1"/>
      <p:bldP spid="22" grpId="0" animBg="1"/>
      <p:bldP spid="22" grpId="1" animBg="1"/>
      <p:bldP spid="23" grpId="0" animBg="1"/>
      <p:bldP spid="23"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Quorum</a:t>
            </a:r>
            <a:endParaRPr lang="en-US" dirty="0"/>
          </a:p>
        </p:txBody>
      </p:sp>
      <p:graphicFrame>
        <p:nvGraphicFramePr>
          <p:cNvPr id="3" name="Diagram 2"/>
          <p:cNvGraphicFramePr/>
          <p:nvPr>
            <p:extLst>
              <p:ext uri="{D42A27DB-BD31-4B8C-83A1-F6EECF244321}">
                <p14:modId xmlns:p14="http://schemas.microsoft.com/office/powerpoint/2010/main" val="307098667"/>
              </p:ext>
            </p:extLst>
          </p:nvPr>
        </p:nvGraphicFramePr>
        <p:xfrm>
          <a:off x="762000" y="482600"/>
          <a:ext cx="75438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0507212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Consistent Hashing</a:t>
            </a:r>
            <a:endParaRPr lang="en-US" sz="3600" dirty="0"/>
          </a:p>
        </p:txBody>
      </p:sp>
      <p:pic>
        <p:nvPicPr>
          <p:cNvPr id="184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360" y="397193"/>
            <a:ext cx="7620000" cy="521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Quorum</a:t>
            </a:r>
            <a:endParaRPr lang="en-US" dirty="0"/>
          </a:p>
        </p:txBody>
      </p:sp>
      <p:sp>
        <p:nvSpPr>
          <p:cNvPr id="8" name="Rectangle 7"/>
          <p:cNvSpPr/>
          <p:nvPr/>
        </p:nvSpPr>
        <p:spPr>
          <a:xfrm>
            <a:off x="4739092" y="5818354"/>
            <a:ext cx="3602268" cy="369332"/>
          </a:xfrm>
          <a:prstGeom prst="rect">
            <a:avLst/>
          </a:prstGeom>
        </p:spPr>
        <p:txBody>
          <a:bodyPr wrap="none">
            <a:spAutoFit/>
          </a:bodyPr>
          <a:lstStyle/>
          <a:p>
            <a:r>
              <a:rPr lang="en-US" dirty="0">
                <a:solidFill>
                  <a:schemeClr val="bg1">
                    <a:lumMod val="65000"/>
                  </a:schemeClr>
                </a:solidFill>
              </a:rPr>
              <a:t>http://wiki.basho.com/Concepts.html</a:t>
            </a:r>
          </a:p>
        </p:txBody>
      </p:sp>
    </p:spTree>
    <p:extLst>
      <p:ext uri="{BB962C8B-B14F-4D97-AF65-F5344CB8AC3E}">
        <p14:creationId xmlns:p14="http://schemas.microsoft.com/office/powerpoint/2010/main" val="3565193292"/>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831" y="401885"/>
            <a:ext cx="7620000" cy="521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Quorum</a:t>
            </a:r>
            <a:endParaRPr lang="en-US" dirty="0"/>
          </a:p>
        </p:txBody>
      </p:sp>
      <p:sp>
        <p:nvSpPr>
          <p:cNvPr id="29" name="Arc 28"/>
          <p:cNvSpPr/>
          <p:nvPr/>
        </p:nvSpPr>
        <p:spPr>
          <a:xfrm>
            <a:off x="3622431" y="2084754"/>
            <a:ext cx="2672754" cy="2321169"/>
          </a:xfrm>
          <a:prstGeom prst="arc">
            <a:avLst>
              <a:gd name="adj1" fmla="val 8642064"/>
              <a:gd name="adj2" fmla="val 15297792"/>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Arc 39"/>
          <p:cNvSpPr/>
          <p:nvPr/>
        </p:nvSpPr>
        <p:spPr>
          <a:xfrm>
            <a:off x="3403858" y="2110155"/>
            <a:ext cx="2672754" cy="2567354"/>
          </a:xfrm>
          <a:prstGeom prst="arc">
            <a:avLst>
              <a:gd name="adj1" fmla="val 8488318"/>
              <a:gd name="adj2" fmla="val 15955487"/>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Arc 40"/>
          <p:cNvSpPr/>
          <p:nvPr/>
        </p:nvSpPr>
        <p:spPr>
          <a:xfrm>
            <a:off x="3073400" y="2110154"/>
            <a:ext cx="2799808" cy="2731477"/>
          </a:xfrm>
          <a:prstGeom prst="arc">
            <a:avLst>
              <a:gd name="adj1" fmla="val 8323112"/>
              <a:gd name="adj2" fmla="val 16625564"/>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TextBox 29"/>
          <p:cNvSpPr txBox="1"/>
          <p:nvPr/>
        </p:nvSpPr>
        <p:spPr>
          <a:xfrm>
            <a:off x="4682582" y="1900088"/>
            <a:ext cx="3225205" cy="369332"/>
          </a:xfrm>
          <a:prstGeom prst="rect">
            <a:avLst/>
          </a:prstGeom>
          <a:noFill/>
        </p:spPr>
        <p:txBody>
          <a:bodyPr wrap="square" rtlCol="0">
            <a:spAutoFit/>
          </a:bodyPr>
          <a:lstStyle/>
          <a:p>
            <a:r>
              <a:rPr lang="en-US" dirty="0" smtClean="0">
                <a:latin typeface="Consolas" pitchFamily="49" charset="0"/>
                <a:cs typeface="Consolas" pitchFamily="49" charset="0"/>
              </a:rPr>
              <a:t>put(“car”,”</a:t>
            </a:r>
            <a:r>
              <a:rPr lang="en-US" dirty="0" err="1" smtClean="0">
                <a:latin typeface="Consolas" pitchFamily="49" charset="0"/>
                <a:cs typeface="Consolas" pitchFamily="49" charset="0"/>
              </a:rPr>
              <a:t>chevelle</a:t>
            </a:r>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
        <p:nvSpPr>
          <p:cNvPr id="43" name="TextBox 42"/>
          <p:cNvSpPr txBox="1"/>
          <p:nvPr/>
        </p:nvSpPr>
        <p:spPr>
          <a:xfrm>
            <a:off x="2406170" y="2321280"/>
            <a:ext cx="1670255" cy="369332"/>
          </a:xfrm>
          <a:prstGeom prst="rect">
            <a:avLst/>
          </a:prstGeom>
          <a:noFill/>
        </p:spPr>
        <p:txBody>
          <a:bodyPr wrap="square" rtlCol="0">
            <a:spAutoFit/>
          </a:bodyPr>
          <a:lstStyle/>
          <a:p>
            <a:r>
              <a:rPr lang="en-US" dirty="0" smtClean="0">
                <a:latin typeface="Consolas" pitchFamily="49" charset="0"/>
                <a:cs typeface="Consolas" pitchFamily="49" charset="0"/>
              </a:rPr>
              <a:t>(N = 3)</a:t>
            </a:r>
            <a:endParaRPr lang="en-US" dirty="0">
              <a:latin typeface="Consolas" pitchFamily="49" charset="0"/>
              <a:cs typeface="Consolas" pitchFamily="49" charset="0"/>
            </a:endParaRPr>
          </a:p>
        </p:txBody>
      </p:sp>
      <p:sp>
        <p:nvSpPr>
          <p:cNvPr id="45" name="Rectangle 44"/>
          <p:cNvSpPr/>
          <p:nvPr/>
        </p:nvSpPr>
        <p:spPr>
          <a:xfrm>
            <a:off x="4739092" y="5818354"/>
            <a:ext cx="3602268" cy="369332"/>
          </a:xfrm>
          <a:prstGeom prst="rect">
            <a:avLst/>
          </a:prstGeom>
        </p:spPr>
        <p:txBody>
          <a:bodyPr wrap="none">
            <a:spAutoFit/>
          </a:bodyPr>
          <a:lstStyle/>
          <a:p>
            <a:r>
              <a:rPr lang="en-US" dirty="0">
                <a:solidFill>
                  <a:schemeClr val="bg1">
                    <a:lumMod val="65000"/>
                  </a:schemeClr>
                </a:solidFill>
              </a:rPr>
              <a:t>http://wiki.basho.com/Concepts.html</a:t>
            </a:r>
          </a:p>
        </p:txBody>
      </p:sp>
    </p:spTree>
    <p:extLst>
      <p:ext uri="{BB962C8B-B14F-4D97-AF65-F5344CB8AC3E}">
        <p14:creationId xmlns:p14="http://schemas.microsoft.com/office/powerpoint/2010/main" val="355225961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831" y="401885"/>
            <a:ext cx="7620000" cy="521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Quorum</a:t>
            </a:r>
            <a:endParaRPr lang="en-US" dirty="0"/>
          </a:p>
        </p:txBody>
      </p:sp>
      <p:sp>
        <p:nvSpPr>
          <p:cNvPr id="29" name="Arc 28"/>
          <p:cNvSpPr/>
          <p:nvPr/>
        </p:nvSpPr>
        <p:spPr>
          <a:xfrm>
            <a:off x="3622431" y="2084754"/>
            <a:ext cx="2672754" cy="2321169"/>
          </a:xfrm>
          <a:prstGeom prst="arc">
            <a:avLst>
              <a:gd name="adj1" fmla="val 8642064"/>
              <a:gd name="adj2" fmla="val 15297792"/>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Arc 39"/>
          <p:cNvSpPr/>
          <p:nvPr/>
        </p:nvSpPr>
        <p:spPr>
          <a:xfrm>
            <a:off x="3403858" y="2110155"/>
            <a:ext cx="2672754" cy="2567354"/>
          </a:xfrm>
          <a:prstGeom prst="arc">
            <a:avLst>
              <a:gd name="adj1" fmla="val 8488318"/>
              <a:gd name="adj2" fmla="val 15955487"/>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Arc 40"/>
          <p:cNvSpPr/>
          <p:nvPr/>
        </p:nvSpPr>
        <p:spPr>
          <a:xfrm>
            <a:off x="3073400" y="2110154"/>
            <a:ext cx="2799808" cy="2731477"/>
          </a:xfrm>
          <a:prstGeom prst="arc">
            <a:avLst>
              <a:gd name="adj1" fmla="val 8323112"/>
              <a:gd name="adj2" fmla="val 16625564"/>
            </a:avLst>
          </a:prstGeom>
          <a:ln>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p:cNvSpPr txBox="1"/>
          <p:nvPr/>
        </p:nvSpPr>
        <p:spPr>
          <a:xfrm>
            <a:off x="2324890" y="2240000"/>
            <a:ext cx="1670255" cy="646331"/>
          </a:xfrm>
          <a:prstGeom prst="rect">
            <a:avLst/>
          </a:prstGeom>
          <a:noFill/>
        </p:spPr>
        <p:txBody>
          <a:bodyPr wrap="square" rtlCol="0">
            <a:spAutoFit/>
          </a:bodyPr>
          <a:lstStyle/>
          <a:p>
            <a:r>
              <a:rPr lang="en-US" dirty="0" smtClean="0">
                <a:latin typeface="Consolas" pitchFamily="49" charset="0"/>
                <a:cs typeface="Consolas" pitchFamily="49" charset="0"/>
              </a:rPr>
              <a:t>(N = 3)</a:t>
            </a:r>
            <a:br>
              <a:rPr lang="en-US" dirty="0" smtClean="0">
                <a:latin typeface="Consolas" pitchFamily="49" charset="0"/>
                <a:cs typeface="Consolas" pitchFamily="49" charset="0"/>
              </a:rPr>
            </a:br>
            <a:r>
              <a:rPr lang="en-US" dirty="0" smtClean="0">
                <a:latin typeface="Consolas" pitchFamily="49" charset="0"/>
                <a:cs typeface="Consolas" pitchFamily="49" charset="0"/>
              </a:rPr>
              <a:t>(W = 2)</a:t>
            </a:r>
            <a:endParaRPr lang="en-US" dirty="0">
              <a:latin typeface="Consolas" pitchFamily="49" charset="0"/>
              <a:cs typeface="Consolas" pitchFamily="49" charset="0"/>
            </a:endParaRPr>
          </a:p>
        </p:txBody>
      </p:sp>
      <p:sp>
        <p:nvSpPr>
          <p:cNvPr id="10" name="TextBox 9"/>
          <p:cNvSpPr txBox="1"/>
          <p:nvPr/>
        </p:nvSpPr>
        <p:spPr>
          <a:xfrm>
            <a:off x="4682582" y="1900088"/>
            <a:ext cx="3225205" cy="369332"/>
          </a:xfrm>
          <a:prstGeom prst="rect">
            <a:avLst/>
          </a:prstGeom>
          <a:noFill/>
        </p:spPr>
        <p:txBody>
          <a:bodyPr wrap="square" rtlCol="0">
            <a:spAutoFit/>
          </a:bodyPr>
          <a:lstStyle/>
          <a:p>
            <a:r>
              <a:rPr lang="en-US" dirty="0" smtClean="0">
                <a:latin typeface="Consolas" pitchFamily="49" charset="0"/>
                <a:cs typeface="Consolas" pitchFamily="49" charset="0"/>
              </a:rPr>
              <a:t>put(“car”,”</a:t>
            </a:r>
            <a:r>
              <a:rPr lang="en-US" dirty="0" err="1" smtClean="0">
                <a:latin typeface="Consolas" pitchFamily="49" charset="0"/>
                <a:cs typeface="Consolas" pitchFamily="49" charset="0"/>
              </a:rPr>
              <a:t>chevelle</a:t>
            </a:r>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
        <p:nvSpPr>
          <p:cNvPr id="12" name="Rectangle 11"/>
          <p:cNvSpPr/>
          <p:nvPr/>
        </p:nvSpPr>
        <p:spPr>
          <a:xfrm>
            <a:off x="4739092" y="5818354"/>
            <a:ext cx="3602268" cy="369332"/>
          </a:xfrm>
          <a:prstGeom prst="rect">
            <a:avLst/>
          </a:prstGeom>
        </p:spPr>
        <p:txBody>
          <a:bodyPr wrap="none">
            <a:spAutoFit/>
          </a:bodyPr>
          <a:lstStyle/>
          <a:p>
            <a:r>
              <a:rPr lang="en-US" dirty="0">
                <a:solidFill>
                  <a:schemeClr val="bg1">
                    <a:lumMod val="65000"/>
                  </a:schemeClr>
                </a:solidFill>
              </a:rPr>
              <a:t>http://wiki.basho.com/Concepts.html</a:t>
            </a:r>
          </a:p>
        </p:txBody>
      </p:sp>
    </p:spTree>
    <p:extLst>
      <p:ext uri="{BB962C8B-B14F-4D97-AF65-F5344CB8AC3E}">
        <p14:creationId xmlns:p14="http://schemas.microsoft.com/office/powerpoint/2010/main" val="1631938066"/>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831" y="401885"/>
            <a:ext cx="7620000" cy="521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Quorum</a:t>
            </a:r>
            <a:endParaRPr lang="en-US" dirty="0"/>
          </a:p>
        </p:txBody>
      </p:sp>
      <p:sp>
        <p:nvSpPr>
          <p:cNvPr id="29" name="Arc 28"/>
          <p:cNvSpPr/>
          <p:nvPr/>
        </p:nvSpPr>
        <p:spPr>
          <a:xfrm>
            <a:off x="3622431" y="2110155"/>
            <a:ext cx="2672754" cy="2295768"/>
          </a:xfrm>
          <a:prstGeom prst="arc">
            <a:avLst>
              <a:gd name="adj1" fmla="val 8642064"/>
              <a:gd name="adj2" fmla="val 15297792"/>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Arc 39"/>
          <p:cNvSpPr/>
          <p:nvPr/>
        </p:nvSpPr>
        <p:spPr>
          <a:xfrm>
            <a:off x="3403858" y="2110155"/>
            <a:ext cx="2672754" cy="2567354"/>
          </a:xfrm>
          <a:prstGeom prst="arc">
            <a:avLst>
              <a:gd name="adj1" fmla="val 8488318"/>
              <a:gd name="adj2" fmla="val 15733227"/>
            </a:avLst>
          </a:pr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Arc 40"/>
          <p:cNvSpPr/>
          <p:nvPr/>
        </p:nvSpPr>
        <p:spPr>
          <a:xfrm>
            <a:off x="3073400" y="2110154"/>
            <a:ext cx="2799808" cy="2731477"/>
          </a:xfrm>
          <a:prstGeom prst="arc">
            <a:avLst>
              <a:gd name="adj1" fmla="val 8323112"/>
              <a:gd name="adj2" fmla="val 16170610"/>
            </a:avLst>
          </a:pr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p:cNvSpPr txBox="1"/>
          <p:nvPr/>
        </p:nvSpPr>
        <p:spPr>
          <a:xfrm>
            <a:off x="2324890" y="2240000"/>
            <a:ext cx="1670255" cy="646331"/>
          </a:xfrm>
          <a:prstGeom prst="rect">
            <a:avLst/>
          </a:prstGeom>
          <a:noFill/>
        </p:spPr>
        <p:txBody>
          <a:bodyPr wrap="square" rtlCol="0">
            <a:spAutoFit/>
          </a:bodyPr>
          <a:lstStyle/>
          <a:p>
            <a:r>
              <a:rPr lang="en-US" dirty="0" smtClean="0">
                <a:latin typeface="Consolas" pitchFamily="49" charset="0"/>
                <a:cs typeface="Consolas" pitchFamily="49" charset="0"/>
              </a:rPr>
              <a:t>(N = 3)</a:t>
            </a:r>
            <a:br>
              <a:rPr lang="en-US" dirty="0" smtClean="0">
                <a:latin typeface="Consolas" pitchFamily="49" charset="0"/>
                <a:cs typeface="Consolas" pitchFamily="49" charset="0"/>
              </a:rPr>
            </a:br>
            <a:r>
              <a:rPr lang="en-US" dirty="0" smtClean="0">
                <a:latin typeface="Consolas" pitchFamily="49" charset="0"/>
                <a:cs typeface="Consolas" pitchFamily="49" charset="0"/>
              </a:rPr>
              <a:t>(R = 1)</a:t>
            </a:r>
            <a:endParaRPr lang="en-US" dirty="0">
              <a:latin typeface="Consolas" pitchFamily="49" charset="0"/>
              <a:cs typeface="Consolas" pitchFamily="49" charset="0"/>
            </a:endParaRPr>
          </a:p>
        </p:txBody>
      </p:sp>
      <p:sp>
        <p:nvSpPr>
          <p:cNvPr id="10" name="TextBox 9"/>
          <p:cNvSpPr txBox="1"/>
          <p:nvPr/>
        </p:nvSpPr>
        <p:spPr>
          <a:xfrm>
            <a:off x="4682582" y="1900088"/>
            <a:ext cx="3225205" cy="369332"/>
          </a:xfrm>
          <a:prstGeom prst="rect">
            <a:avLst/>
          </a:prstGeom>
          <a:noFill/>
        </p:spPr>
        <p:txBody>
          <a:bodyPr wrap="square" rtlCol="0">
            <a:spAutoFit/>
          </a:bodyPr>
          <a:lstStyle/>
          <a:p>
            <a:r>
              <a:rPr lang="en-US" dirty="0" smtClean="0">
                <a:latin typeface="Consolas" pitchFamily="49" charset="0"/>
                <a:cs typeface="Consolas" pitchFamily="49" charset="0"/>
              </a:rPr>
              <a:t>get(“car”,”</a:t>
            </a:r>
            <a:r>
              <a:rPr lang="en-US" dirty="0" err="1" smtClean="0">
                <a:latin typeface="Consolas" pitchFamily="49" charset="0"/>
                <a:cs typeface="Consolas" pitchFamily="49" charset="0"/>
              </a:rPr>
              <a:t>chevelle</a:t>
            </a:r>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
        <p:nvSpPr>
          <p:cNvPr id="12" name="Rectangle 11"/>
          <p:cNvSpPr/>
          <p:nvPr/>
        </p:nvSpPr>
        <p:spPr>
          <a:xfrm>
            <a:off x="4739092" y="5818354"/>
            <a:ext cx="3602268" cy="369332"/>
          </a:xfrm>
          <a:prstGeom prst="rect">
            <a:avLst/>
          </a:prstGeom>
        </p:spPr>
        <p:txBody>
          <a:bodyPr wrap="none">
            <a:spAutoFit/>
          </a:bodyPr>
          <a:lstStyle/>
          <a:p>
            <a:r>
              <a:rPr lang="en-US" dirty="0">
                <a:solidFill>
                  <a:schemeClr val="bg1">
                    <a:lumMod val="65000"/>
                  </a:schemeClr>
                </a:solidFill>
              </a:rPr>
              <a:t>http://wiki.basho.com/Concepts.html</a:t>
            </a:r>
          </a:p>
        </p:txBody>
      </p:sp>
    </p:spTree>
    <p:extLst>
      <p:ext uri="{BB962C8B-B14F-4D97-AF65-F5344CB8AC3E}">
        <p14:creationId xmlns:p14="http://schemas.microsoft.com/office/powerpoint/2010/main" val="145033774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 Tool For The Job</a:t>
            </a:r>
            <a:endParaRPr lang="en-US" dirty="0"/>
          </a:p>
        </p:txBody>
      </p:sp>
      <p:pic>
        <p:nvPicPr>
          <p:cNvPr id="6" name="Picture 2" descr="http://farm6.staticflickr.com/5125/5317820857_d1f6a5b8a9_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5393" y="685800"/>
            <a:ext cx="6493215" cy="429921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200400" y="4724400"/>
            <a:ext cx="4572000" cy="276999"/>
          </a:xfrm>
          <a:prstGeom prst="rect">
            <a:avLst/>
          </a:prstGeom>
        </p:spPr>
        <p:txBody>
          <a:bodyPr>
            <a:spAutoFit/>
          </a:bodyPr>
          <a:lstStyle/>
          <a:p>
            <a:pPr algn="r"/>
            <a:r>
              <a:rPr lang="en-US" sz="1200" dirty="0"/>
              <a:t>http://www.flickr.com/photos/justinbaeder/5317820857/</a:t>
            </a:r>
          </a:p>
        </p:txBody>
      </p:sp>
    </p:spTree>
    <p:extLst>
      <p:ext uri="{BB962C8B-B14F-4D97-AF65-F5344CB8AC3E}">
        <p14:creationId xmlns:p14="http://schemas.microsoft.com/office/powerpoint/2010/main" val="210614872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Players</a:t>
            </a:r>
            <a:endParaRPr lang="en-US" dirty="0"/>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068009" y="734467"/>
            <a:ext cx="1709195" cy="1922844"/>
          </a:xfrm>
          <a:prstGeom prst="rect">
            <a:avLst/>
          </a:prstGeom>
        </p:spPr>
      </p:pic>
      <p:pic>
        <p:nvPicPr>
          <p:cNvPr id="6" name="Picture 5"/>
          <p:cNvPicPr>
            <a:picLocks noChangeAspect="1"/>
          </p:cNvPicPr>
          <p:nvPr/>
        </p:nvPicPr>
        <p:blipFill>
          <a:blip r:embed="rId4"/>
          <a:stretch>
            <a:fillRect/>
          </a:stretch>
        </p:blipFill>
        <p:spPr>
          <a:xfrm>
            <a:off x="1276818" y="1302215"/>
            <a:ext cx="1790700" cy="571500"/>
          </a:xfrm>
          <a:prstGeom prst="rect">
            <a:avLst/>
          </a:prstGeom>
        </p:spPr>
      </p:pic>
      <p:pic>
        <p:nvPicPr>
          <p:cNvPr id="7" name="Picture 6"/>
          <p:cNvPicPr>
            <a:picLocks noChangeAspect="1"/>
          </p:cNvPicPr>
          <p:nvPr/>
        </p:nvPicPr>
        <p:blipFill>
          <a:blip r:embed="rId5"/>
          <a:stretch>
            <a:fillRect/>
          </a:stretch>
        </p:blipFill>
        <p:spPr>
          <a:xfrm>
            <a:off x="3405504" y="2657311"/>
            <a:ext cx="2518465" cy="624882"/>
          </a:xfrm>
          <a:prstGeom prst="rect">
            <a:avLst/>
          </a:prstGeom>
        </p:spPr>
      </p:pic>
      <p:pic>
        <p:nvPicPr>
          <p:cNvPr id="9" name="Picture 8"/>
          <p:cNvPicPr>
            <a:picLocks noChangeAspect="1"/>
          </p:cNvPicPr>
          <p:nvPr/>
        </p:nvPicPr>
        <p:blipFill>
          <a:blip r:embed="rId6"/>
          <a:stretch>
            <a:fillRect/>
          </a:stretch>
        </p:blipFill>
        <p:spPr>
          <a:xfrm>
            <a:off x="5232400" y="4572000"/>
            <a:ext cx="2311400" cy="635000"/>
          </a:xfrm>
          <a:prstGeom prst="rect">
            <a:avLst/>
          </a:prstGeom>
        </p:spPr>
      </p:pic>
      <p:pic>
        <p:nvPicPr>
          <p:cNvPr id="10" name="Picture 9"/>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276818" y="4076430"/>
            <a:ext cx="2438485" cy="813287"/>
          </a:xfrm>
          <a:prstGeom prst="rect">
            <a:avLst/>
          </a:prstGeom>
        </p:spPr>
      </p:pic>
    </p:spTree>
    <p:extLst>
      <p:ext uri="{BB962C8B-B14F-4D97-AF65-F5344CB8AC3E}">
        <p14:creationId xmlns:p14="http://schemas.microsoft.com/office/powerpoint/2010/main" val="3856953408"/>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0" indent="0" algn="ctr">
              <a:buNone/>
            </a:pPr>
            <a:r>
              <a:rPr lang="en-US" sz="4800" dirty="0" smtClean="0">
                <a:latin typeface="Helvetica"/>
                <a:cs typeface="Helvetica"/>
              </a:rPr>
              <a:t>“I need data replication that works.”</a:t>
            </a:r>
            <a:endParaRPr lang="en-US" sz="4800" dirty="0">
              <a:latin typeface="Helvetica"/>
              <a:cs typeface="Helvetica"/>
            </a:endParaRPr>
          </a:p>
        </p:txBody>
      </p:sp>
    </p:spTree>
    <p:extLst>
      <p:ext uri="{BB962C8B-B14F-4D97-AF65-F5344CB8AC3E}">
        <p14:creationId xmlns:p14="http://schemas.microsoft.com/office/powerpoint/2010/main" val="3204894444"/>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r>
              <a:rPr lang="en-US" dirty="0" smtClean="0"/>
              <a:t>Written in </a:t>
            </a:r>
            <a:r>
              <a:rPr lang="en-US" dirty="0" err="1" smtClean="0"/>
              <a:t>Erlang</a:t>
            </a:r>
            <a:endParaRPr lang="en-US" dirty="0" smtClean="0"/>
          </a:p>
          <a:p>
            <a:r>
              <a:rPr lang="en-US" dirty="0" smtClean="0"/>
              <a:t>Eventually Consistent</a:t>
            </a:r>
          </a:p>
          <a:p>
            <a:r>
              <a:rPr lang="en-US" dirty="0" smtClean="0"/>
              <a:t>REST API with JSON payload</a:t>
            </a:r>
          </a:p>
          <a:p>
            <a:r>
              <a:rPr lang="en-US" dirty="0" smtClean="0"/>
              <a:t>Map/Reduce in </a:t>
            </a:r>
            <a:r>
              <a:rPr lang="en-US" dirty="0" err="1" smtClean="0"/>
              <a:t>Javascript</a:t>
            </a:r>
            <a:r>
              <a:rPr lang="en-US" dirty="0" smtClean="0"/>
              <a:t> via View API</a:t>
            </a:r>
          </a:p>
          <a:p>
            <a:r>
              <a:rPr lang="en-US" dirty="0" smtClean="0"/>
              <a:t>MVCC means transaction at document level</a:t>
            </a:r>
          </a:p>
          <a:p>
            <a:r>
              <a:rPr lang="en-US" dirty="0" smtClean="0"/>
              <a:t>Multi-master replication</a:t>
            </a:r>
          </a:p>
          <a:p>
            <a:r>
              <a:rPr lang="en-US" dirty="0" smtClean="0"/>
              <a:t>Cross platform</a:t>
            </a:r>
            <a:endParaRPr lang="en-US" dirty="0"/>
          </a:p>
        </p:txBody>
      </p:sp>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4861" y="4857208"/>
            <a:ext cx="1709195" cy="1922844"/>
          </a:xfrm>
          <a:prstGeom prst="rect">
            <a:avLst/>
          </a:prstGeom>
        </p:spPr>
      </p:pic>
    </p:spTree>
    <p:extLst>
      <p:ext uri="{BB962C8B-B14F-4D97-AF65-F5344CB8AC3E}">
        <p14:creationId xmlns:p14="http://schemas.microsoft.com/office/powerpoint/2010/main" val="3356107066"/>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smtClean="0"/>
              <a:t>When To Use</a:t>
            </a:r>
            <a:endParaRPr lang="en-US" dirty="0"/>
          </a:p>
        </p:txBody>
      </p:sp>
      <p:sp>
        <p:nvSpPr>
          <p:cNvPr id="3" name="Content Placeholder 2"/>
          <p:cNvSpPr>
            <a:spLocks noGrp="1"/>
          </p:cNvSpPr>
          <p:nvPr>
            <p:ph sz="half" idx="2"/>
          </p:nvPr>
        </p:nvSpPr>
        <p:spPr/>
        <p:txBody>
          <a:bodyPr>
            <a:normAutofit/>
          </a:bodyPr>
          <a:lstStyle/>
          <a:p>
            <a:r>
              <a:rPr lang="en-US" sz="2000" dirty="0" smtClean="0"/>
              <a:t>Store the state of an aggregate root (DDD).</a:t>
            </a:r>
          </a:p>
          <a:p>
            <a:r>
              <a:rPr lang="en-US" sz="2000" dirty="0" smtClean="0"/>
              <a:t>Master/master replication.</a:t>
            </a:r>
          </a:p>
          <a:p>
            <a:r>
              <a:rPr lang="en-US" sz="2000" dirty="0" smtClean="0"/>
              <a:t>Poor network between nodes.</a:t>
            </a:r>
          </a:p>
          <a:p>
            <a:r>
              <a:rPr lang="en-US" sz="2000" dirty="0" smtClean="0"/>
              <a:t>Flexible schema.</a:t>
            </a:r>
          </a:p>
        </p:txBody>
      </p:sp>
      <p:sp>
        <p:nvSpPr>
          <p:cNvPr id="5" name="Text Placeholder 4"/>
          <p:cNvSpPr>
            <a:spLocks noGrp="1"/>
          </p:cNvSpPr>
          <p:nvPr>
            <p:ph type="body" sz="quarter" idx="3"/>
          </p:nvPr>
        </p:nvSpPr>
        <p:spPr/>
        <p:txBody>
          <a:bodyPr/>
          <a:lstStyle/>
          <a:p>
            <a:r>
              <a:rPr lang="en-US" dirty="0" smtClean="0"/>
              <a:t>When to Avoid</a:t>
            </a:r>
            <a:endParaRPr lang="en-US" dirty="0"/>
          </a:p>
        </p:txBody>
      </p:sp>
      <p:sp>
        <p:nvSpPr>
          <p:cNvPr id="6" name="Content Placeholder 5"/>
          <p:cNvSpPr>
            <a:spLocks noGrp="1"/>
          </p:cNvSpPr>
          <p:nvPr>
            <p:ph sz="quarter" idx="4"/>
          </p:nvPr>
        </p:nvSpPr>
        <p:spPr/>
        <p:txBody>
          <a:bodyPr>
            <a:normAutofit/>
          </a:bodyPr>
          <a:lstStyle/>
          <a:p>
            <a:r>
              <a:rPr lang="en-US" sz="2000" dirty="0" smtClean="0"/>
              <a:t>More data than one server can store.</a:t>
            </a:r>
          </a:p>
          <a:p>
            <a:r>
              <a:rPr lang="en-US" sz="2000" dirty="0" smtClean="0"/>
              <a:t>Ad-hoc queries.</a:t>
            </a:r>
            <a:endParaRPr lang="en-US" sz="2000" dirty="0"/>
          </a:p>
        </p:txBody>
      </p:sp>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4861" y="4857208"/>
            <a:ext cx="1709195" cy="1922844"/>
          </a:xfrm>
          <a:prstGeom prst="rect">
            <a:avLst/>
          </a:prstGeom>
        </p:spPr>
      </p:pic>
    </p:spTree>
    <p:extLst>
      <p:ext uri="{BB962C8B-B14F-4D97-AF65-F5344CB8AC3E}">
        <p14:creationId xmlns:p14="http://schemas.microsoft.com/office/powerpoint/2010/main" val="3563426747"/>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0" indent="0" algn="ctr">
              <a:buNone/>
            </a:pPr>
            <a:r>
              <a:rPr lang="en-US" sz="4800" dirty="0" smtClean="0">
                <a:latin typeface="Helvetica"/>
                <a:cs typeface="Helvetica"/>
              </a:rPr>
              <a:t>“When I start drawing my domain it looks like a tangled mess. ”</a:t>
            </a:r>
            <a:endParaRPr lang="en-US" sz="4800" dirty="0">
              <a:latin typeface="Helvetica"/>
              <a:cs typeface="Helvetica"/>
            </a:endParaRPr>
          </a:p>
        </p:txBody>
      </p:sp>
    </p:spTree>
    <p:extLst>
      <p:ext uri="{BB962C8B-B14F-4D97-AF65-F5344CB8AC3E}">
        <p14:creationId xmlns:p14="http://schemas.microsoft.com/office/powerpoint/2010/main" val="566832385"/>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Written in Java</a:t>
            </a:r>
          </a:p>
          <a:p>
            <a:r>
              <a:rPr lang="en-US" dirty="0" smtClean="0"/>
              <a:t>Not Partition Tolerant</a:t>
            </a:r>
          </a:p>
          <a:p>
            <a:r>
              <a:rPr lang="en-US" dirty="0" smtClean="0"/>
              <a:t>Java client and a </a:t>
            </a:r>
            <a:r>
              <a:rPr lang="en-US" dirty="0" err="1" smtClean="0"/>
              <a:t>RESTful</a:t>
            </a:r>
            <a:r>
              <a:rPr lang="en-US" dirty="0" smtClean="0"/>
              <a:t> API</a:t>
            </a:r>
          </a:p>
          <a:p>
            <a:r>
              <a:rPr lang="en-US" dirty="0" smtClean="0"/>
              <a:t>Cypher and Gremlin Query languages</a:t>
            </a:r>
          </a:p>
          <a:p>
            <a:r>
              <a:rPr lang="en-US" dirty="0" smtClean="0"/>
              <a:t>ACID compliance</a:t>
            </a:r>
          </a:p>
          <a:p>
            <a:r>
              <a:rPr lang="en-US" dirty="0" smtClean="0"/>
              <a:t>Master/Slave Replication</a:t>
            </a:r>
          </a:p>
          <a:p>
            <a:r>
              <a:rPr lang="en-US" dirty="0" smtClean="0"/>
              <a:t>Cross-Platform </a:t>
            </a:r>
          </a:p>
          <a:p>
            <a:endParaRPr lang="en-US" dirty="0"/>
          </a:p>
        </p:txBody>
      </p:sp>
      <p:pic>
        <p:nvPicPr>
          <p:cNvPr id="4" name="Picture 3"/>
          <p:cNvPicPr>
            <a:picLocks noChangeAspect="1"/>
          </p:cNvPicPr>
          <p:nvPr/>
        </p:nvPicPr>
        <p:blipFill>
          <a:blip r:embed="rId3"/>
          <a:stretch>
            <a:fillRect/>
          </a:stretch>
        </p:blipFill>
        <p:spPr>
          <a:xfrm>
            <a:off x="762000" y="5529264"/>
            <a:ext cx="2311400" cy="635000"/>
          </a:xfrm>
          <a:prstGeom prst="rect">
            <a:avLst/>
          </a:prstGeom>
        </p:spPr>
      </p:pic>
    </p:spTree>
    <p:extLst>
      <p:ext uri="{BB962C8B-B14F-4D97-AF65-F5344CB8AC3E}">
        <p14:creationId xmlns:p14="http://schemas.microsoft.com/office/powerpoint/2010/main" val="330081774"/>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smtClean="0"/>
              <a:t>When To Use</a:t>
            </a:r>
            <a:endParaRPr lang="en-US" dirty="0"/>
          </a:p>
        </p:txBody>
      </p:sp>
      <p:sp>
        <p:nvSpPr>
          <p:cNvPr id="3" name="Content Placeholder 2"/>
          <p:cNvSpPr>
            <a:spLocks noGrp="1"/>
          </p:cNvSpPr>
          <p:nvPr>
            <p:ph sz="half" idx="2"/>
          </p:nvPr>
        </p:nvSpPr>
        <p:spPr/>
        <p:txBody>
          <a:bodyPr>
            <a:normAutofit/>
          </a:bodyPr>
          <a:lstStyle/>
          <a:p>
            <a:r>
              <a:rPr lang="en-US" sz="2000" dirty="0" smtClean="0"/>
              <a:t>Highly connected data.</a:t>
            </a:r>
          </a:p>
          <a:p>
            <a:endParaRPr lang="en-US" sz="2000" dirty="0" smtClean="0"/>
          </a:p>
          <a:p>
            <a:pPr marL="0" indent="0">
              <a:buNone/>
            </a:pPr>
            <a:r>
              <a:rPr lang="en-US" dirty="0" smtClean="0"/>
              <a:t>  </a:t>
            </a:r>
          </a:p>
          <a:p>
            <a:endParaRPr lang="en-US" dirty="0"/>
          </a:p>
        </p:txBody>
      </p:sp>
      <p:sp>
        <p:nvSpPr>
          <p:cNvPr id="6" name="Text Placeholder 5"/>
          <p:cNvSpPr>
            <a:spLocks noGrp="1"/>
          </p:cNvSpPr>
          <p:nvPr>
            <p:ph type="body" sz="quarter" idx="3"/>
          </p:nvPr>
        </p:nvSpPr>
        <p:spPr/>
        <p:txBody>
          <a:bodyPr/>
          <a:lstStyle/>
          <a:p>
            <a:r>
              <a:rPr lang="en-US" dirty="0" smtClean="0"/>
              <a:t>When To Avoid</a:t>
            </a:r>
            <a:endParaRPr lang="en-US" dirty="0"/>
          </a:p>
        </p:txBody>
      </p:sp>
      <p:sp>
        <p:nvSpPr>
          <p:cNvPr id="7" name="Content Placeholder 6"/>
          <p:cNvSpPr>
            <a:spLocks noGrp="1"/>
          </p:cNvSpPr>
          <p:nvPr>
            <p:ph sz="quarter" idx="4"/>
          </p:nvPr>
        </p:nvSpPr>
        <p:spPr/>
        <p:txBody>
          <a:bodyPr/>
          <a:lstStyle/>
          <a:p>
            <a:r>
              <a:rPr lang="en-US" sz="2000" dirty="0"/>
              <a:t>More data than one server can store.</a:t>
            </a:r>
          </a:p>
          <a:p>
            <a:pPr marL="0" indent="0">
              <a:buNone/>
            </a:pPr>
            <a:endParaRPr lang="en-US" dirty="0"/>
          </a:p>
        </p:txBody>
      </p:sp>
      <p:pic>
        <p:nvPicPr>
          <p:cNvPr id="4" name="Picture 3"/>
          <p:cNvPicPr>
            <a:picLocks noChangeAspect="1"/>
          </p:cNvPicPr>
          <p:nvPr/>
        </p:nvPicPr>
        <p:blipFill>
          <a:blip r:embed="rId3"/>
          <a:stretch>
            <a:fillRect/>
          </a:stretch>
        </p:blipFill>
        <p:spPr>
          <a:xfrm>
            <a:off x="762000" y="5529264"/>
            <a:ext cx="2311400" cy="635000"/>
          </a:xfrm>
          <a:prstGeom prst="rect">
            <a:avLst/>
          </a:prstGeom>
        </p:spPr>
      </p:pic>
    </p:spTree>
    <p:extLst>
      <p:ext uri="{BB962C8B-B14F-4D97-AF65-F5344CB8AC3E}">
        <p14:creationId xmlns:p14="http://schemas.microsoft.com/office/powerpoint/2010/main" val="3328331868"/>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62000" y="685800"/>
            <a:ext cx="7543800" cy="5269072"/>
          </a:xfrm>
        </p:spPr>
        <p:txBody>
          <a:bodyPr>
            <a:noAutofit/>
          </a:bodyPr>
          <a:lstStyle/>
          <a:p>
            <a:pPr marL="0" indent="0" algn="ctr">
              <a:buNone/>
            </a:pPr>
            <a:r>
              <a:rPr lang="en-US" sz="4800" dirty="0" smtClean="0">
                <a:latin typeface="Helvetica"/>
                <a:cs typeface="Helvetica"/>
              </a:rPr>
              <a:t>“I need to store values by key. I also could use lightweight pub/sub messaging. It would be handy to have an in memory list. It might also be handy to have …”</a:t>
            </a:r>
            <a:endParaRPr lang="en-US" sz="4800" dirty="0">
              <a:latin typeface="Helvetica"/>
              <a:cs typeface="Helvetica"/>
            </a:endParaRPr>
          </a:p>
        </p:txBody>
      </p:sp>
    </p:spTree>
    <p:extLst>
      <p:ext uri="{BB962C8B-B14F-4D97-AF65-F5344CB8AC3E}">
        <p14:creationId xmlns:p14="http://schemas.microsoft.com/office/powerpoint/2010/main" val="3937133219"/>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Written in ANSI C</a:t>
            </a:r>
          </a:p>
          <a:p>
            <a:r>
              <a:rPr lang="en-US" dirty="0" smtClean="0"/>
              <a:t>Eventually Consistent</a:t>
            </a:r>
          </a:p>
          <a:p>
            <a:r>
              <a:rPr lang="en-US" dirty="0" smtClean="0"/>
              <a:t>Custom protocol over TCP</a:t>
            </a:r>
          </a:p>
          <a:p>
            <a:r>
              <a:rPr lang="en-US" dirty="0" smtClean="0"/>
              <a:t>Huge command list to manipulate and query</a:t>
            </a:r>
          </a:p>
          <a:p>
            <a:r>
              <a:rPr lang="en-US" dirty="0" smtClean="0"/>
              <a:t>Multi command transaction support</a:t>
            </a:r>
          </a:p>
          <a:p>
            <a:r>
              <a:rPr lang="en-US" dirty="0" smtClean="0"/>
              <a:t>Master/Slave replication</a:t>
            </a:r>
          </a:p>
          <a:p>
            <a:r>
              <a:rPr lang="en-US" dirty="0" smtClean="0"/>
              <a:t>Cross Platform (Windows not prod quality)</a:t>
            </a:r>
            <a:endParaRPr lang="en-US" dirty="0"/>
          </a:p>
        </p:txBody>
      </p:sp>
      <p:pic>
        <p:nvPicPr>
          <p:cNvPr id="6" name="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76768" y="5390881"/>
            <a:ext cx="2295057" cy="765451"/>
          </a:xfrm>
          <a:prstGeom prst="rect">
            <a:avLst/>
          </a:prstGeom>
        </p:spPr>
      </p:pic>
    </p:spTree>
    <p:extLst>
      <p:ext uri="{BB962C8B-B14F-4D97-AF65-F5344CB8AC3E}">
        <p14:creationId xmlns:p14="http://schemas.microsoft.com/office/powerpoint/2010/main" val="2658958895"/>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smtClean="0"/>
              <a:t>When To Use</a:t>
            </a:r>
            <a:endParaRPr lang="en-US" dirty="0"/>
          </a:p>
        </p:txBody>
      </p:sp>
      <p:sp>
        <p:nvSpPr>
          <p:cNvPr id="3" name="Content Placeholder 2"/>
          <p:cNvSpPr>
            <a:spLocks noGrp="1"/>
          </p:cNvSpPr>
          <p:nvPr>
            <p:ph sz="half" idx="2"/>
          </p:nvPr>
        </p:nvSpPr>
        <p:spPr/>
        <p:txBody>
          <a:bodyPr>
            <a:normAutofit/>
          </a:bodyPr>
          <a:lstStyle/>
          <a:p>
            <a:r>
              <a:rPr lang="en-US" sz="2000" dirty="0" smtClean="0"/>
              <a:t>Caching.</a:t>
            </a:r>
          </a:p>
          <a:p>
            <a:r>
              <a:rPr lang="en-US" sz="2000" dirty="0" smtClean="0"/>
              <a:t>Basic pub/sub.</a:t>
            </a:r>
          </a:p>
          <a:p>
            <a:r>
              <a:rPr lang="en-US" sz="2000" dirty="0" smtClean="0"/>
              <a:t>Concurrent writes to shared resources.</a:t>
            </a:r>
          </a:p>
        </p:txBody>
      </p:sp>
      <p:sp>
        <p:nvSpPr>
          <p:cNvPr id="5" name="Text Placeholder 4"/>
          <p:cNvSpPr>
            <a:spLocks noGrp="1"/>
          </p:cNvSpPr>
          <p:nvPr>
            <p:ph type="body" sz="quarter" idx="3"/>
          </p:nvPr>
        </p:nvSpPr>
        <p:spPr/>
        <p:txBody>
          <a:bodyPr/>
          <a:lstStyle/>
          <a:p>
            <a:r>
              <a:rPr lang="en-US" dirty="0" smtClean="0"/>
              <a:t>When To Avoid</a:t>
            </a:r>
            <a:endParaRPr lang="en-US" dirty="0"/>
          </a:p>
        </p:txBody>
      </p:sp>
      <p:sp>
        <p:nvSpPr>
          <p:cNvPr id="7" name="Content Placeholder 6"/>
          <p:cNvSpPr>
            <a:spLocks noGrp="1"/>
          </p:cNvSpPr>
          <p:nvPr>
            <p:ph sz="quarter" idx="4"/>
          </p:nvPr>
        </p:nvSpPr>
        <p:spPr/>
        <p:txBody>
          <a:bodyPr>
            <a:normAutofit/>
          </a:bodyPr>
          <a:lstStyle/>
          <a:p>
            <a:r>
              <a:rPr lang="en-US" sz="2000" dirty="0" smtClean="0"/>
              <a:t>Ad-hoc queries.</a:t>
            </a:r>
            <a:endParaRPr lang="en-US" sz="2000" dirty="0"/>
          </a:p>
        </p:txBody>
      </p:sp>
      <p:pic>
        <p:nvPicPr>
          <p:cNvPr id="6" name="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76768" y="5390881"/>
            <a:ext cx="2295057" cy="765451"/>
          </a:xfrm>
          <a:prstGeom prst="rect">
            <a:avLst/>
          </a:prstGeom>
        </p:spPr>
      </p:pic>
    </p:spTree>
    <p:extLst>
      <p:ext uri="{BB962C8B-B14F-4D97-AF65-F5344CB8AC3E}">
        <p14:creationId xmlns:p14="http://schemas.microsoft.com/office/powerpoint/2010/main" val="204790664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Modeling</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2485999"/>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0" indent="0" algn="ctr">
              <a:buNone/>
            </a:pPr>
            <a:r>
              <a:rPr lang="en-US" sz="4800" dirty="0" smtClean="0">
                <a:latin typeface="Helvetica"/>
                <a:cs typeface="Helvetica"/>
              </a:rPr>
              <a:t>“I need my data to always be available no matter what.”</a:t>
            </a:r>
            <a:endParaRPr lang="en-US" sz="4800" dirty="0">
              <a:latin typeface="Helvetica"/>
              <a:cs typeface="Helvetica"/>
            </a:endParaRPr>
          </a:p>
        </p:txBody>
      </p:sp>
    </p:spTree>
    <p:extLst>
      <p:ext uri="{BB962C8B-B14F-4D97-AF65-F5344CB8AC3E}">
        <p14:creationId xmlns:p14="http://schemas.microsoft.com/office/powerpoint/2010/main" val="3937133219"/>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Written in </a:t>
            </a:r>
            <a:r>
              <a:rPr lang="en-US" dirty="0" err="1" smtClean="0"/>
              <a:t>Erlang</a:t>
            </a:r>
            <a:endParaRPr lang="en-US" dirty="0" smtClean="0"/>
          </a:p>
          <a:p>
            <a:r>
              <a:rPr lang="en-US" dirty="0" smtClean="0"/>
              <a:t>Partition Tolerant, Consistency/Availability tunable</a:t>
            </a:r>
          </a:p>
          <a:p>
            <a:r>
              <a:rPr lang="en-US" dirty="0" smtClean="0"/>
              <a:t>HTTP and Protocol Buffers API</a:t>
            </a:r>
          </a:p>
          <a:p>
            <a:r>
              <a:rPr lang="en-US" dirty="0" smtClean="0"/>
              <a:t>Map/Reduce in </a:t>
            </a:r>
            <a:r>
              <a:rPr lang="en-US" dirty="0" err="1" smtClean="0"/>
              <a:t>javascript</a:t>
            </a:r>
            <a:r>
              <a:rPr lang="en-US" dirty="0" smtClean="0"/>
              <a:t>, full text search, secondary indexes</a:t>
            </a:r>
          </a:p>
          <a:p>
            <a:r>
              <a:rPr lang="en-US" dirty="0" smtClean="0"/>
              <a:t>Dynamo based with read and write quorum</a:t>
            </a:r>
          </a:p>
          <a:p>
            <a:r>
              <a:rPr lang="en-US" dirty="0" smtClean="0"/>
              <a:t>Linux based</a:t>
            </a:r>
          </a:p>
          <a:p>
            <a:endParaRPr lang="en-US" dirty="0"/>
          </a:p>
        </p:txBody>
      </p:sp>
      <p:pic>
        <p:nvPicPr>
          <p:cNvPr id="5" name="Picture 4"/>
          <p:cNvPicPr>
            <a:picLocks noChangeAspect="1"/>
          </p:cNvPicPr>
          <p:nvPr/>
        </p:nvPicPr>
        <p:blipFill>
          <a:blip r:embed="rId3"/>
          <a:stretch>
            <a:fillRect/>
          </a:stretch>
        </p:blipFill>
        <p:spPr>
          <a:xfrm>
            <a:off x="881060" y="5523731"/>
            <a:ext cx="1790700" cy="571500"/>
          </a:xfrm>
          <a:prstGeom prst="rect">
            <a:avLst/>
          </a:prstGeom>
        </p:spPr>
      </p:pic>
    </p:spTree>
    <p:extLst>
      <p:ext uri="{BB962C8B-B14F-4D97-AF65-F5344CB8AC3E}">
        <p14:creationId xmlns:p14="http://schemas.microsoft.com/office/powerpoint/2010/main" val="2658958895"/>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smtClean="0"/>
              <a:t>When to Use</a:t>
            </a:r>
            <a:endParaRPr lang="en-US" dirty="0"/>
          </a:p>
        </p:txBody>
      </p:sp>
      <p:sp>
        <p:nvSpPr>
          <p:cNvPr id="3" name="Content Placeholder 2"/>
          <p:cNvSpPr>
            <a:spLocks noGrp="1"/>
          </p:cNvSpPr>
          <p:nvPr>
            <p:ph sz="half" idx="2"/>
          </p:nvPr>
        </p:nvSpPr>
        <p:spPr/>
        <p:txBody>
          <a:bodyPr>
            <a:normAutofit/>
          </a:bodyPr>
          <a:lstStyle/>
          <a:p>
            <a:r>
              <a:rPr lang="en-US" sz="2000" dirty="0" smtClean="0"/>
              <a:t>A lot of data.</a:t>
            </a:r>
          </a:p>
          <a:p>
            <a:r>
              <a:rPr lang="en-US" sz="2000" dirty="0" smtClean="0"/>
              <a:t>Full text search.</a:t>
            </a:r>
          </a:p>
          <a:p>
            <a:r>
              <a:rPr lang="en-US" sz="2000" dirty="0" smtClean="0"/>
              <a:t>Data always available even in node/network failures.</a:t>
            </a:r>
          </a:p>
          <a:p>
            <a:endParaRPr lang="en-US" sz="2000" dirty="0"/>
          </a:p>
        </p:txBody>
      </p:sp>
      <p:sp>
        <p:nvSpPr>
          <p:cNvPr id="6" name="Text Placeholder 5"/>
          <p:cNvSpPr>
            <a:spLocks noGrp="1"/>
          </p:cNvSpPr>
          <p:nvPr>
            <p:ph type="body" sz="quarter" idx="3"/>
          </p:nvPr>
        </p:nvSpPr>
        <p:spPr/>
        <p:txBody>
          <a:bodyPr/>
          <a:lstStyle/>
          <a:p>
            <a:r>
              <a:rPr lang="en-US" dirty="0" smtClean="0"/>
              <a:t>When to Avoid</a:t>
            </a:r>
            <a:endParaRPr lang="en-US" dirty="0"/>
          </a:p>
        </p:txBody>
      </p:sp>
      <p:sp>
        <p:nvSpPr>
          <p:cNvPr id="7" name="Content Placeholder 6"/>
          <p:cNvSpPr>
            <a:spLocks noGrp="1"/>
          </p:cNvSpPr>
          <p:nvPr>
            <p:ph sz="quarter" idx="4"/>
          </p:nvPr>
        </p:nvSpPr>
        <p:spPr/>
        <p:txBody>
          <a:bodyPr/>
          <a:lstStyle/>
          <a:p>
            <a:r>
              <a:rPr lang="en-US" sz="2000" dirty="0" smtClean="0"/>
              <a:t>Single</a:t>
            </a:r>
            <a:r>
              <a:rPr lang="en-US" dirty="0" smtClean="0"/>
              <a:t> </a:t>
            </a:r>
            <a:r>
              <a:rPr lang="en-US" sz="2000" dirty="0" smtClean="0"/>
              <a:t>server</a:t>
            </a:r>
            <a:r>
              <a:rPr lang="en-US" dirty="0" smtClean="0"/>
              <a:t> environment.</a:t>
            </a:r>
            <a:endParaRPr lang="en-US" dirty="0"/>
          </a:p>
        </p:txBody>
      </p:sp>
      <p:pic>
        <p:nvPicPr>
          <p:cNvPr id="5" name="Picture 4"/>
          <p:cNvPicPr>
            <a:picLocks noChangeAspect="1"/>
          </p:cNvPicPr>
          <p:nvPr/>
        </p:nvPicPr>
        <p:blipFill>
          <a:blip r:embed="rId3"/>
          <a:stretch>
            <a:fillRect/>
          </a:stretch>
        </p:blipFill>
        <p:spPr>
          <a:xfrm>
            <a:off x="881060" y="5523731"/>
            <a:ext cx="1790700" cy="571500"/>
          </a:xfrm>
          <a:prstGeom prst="rect">
            <a:avLst/>
          </a:prstGeom>
        </p:spPr>
      </p:pic>
    </p:spTree>
    <p:extLst>
      <p:ext uri="{BB962C8B-B14F-4D97-AF65-F5344CB8AC3E}">
        <p14:creationId xmlns:p14="http://schemas.microsoft.com/office/powerpoint/2010/main" val="323788078"/>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0" indent="0" algn="ctr">
              <a:buNone/>
            </a:pPr>
            <a:r>
              <a:rPr lang="en-US" sz="4800" dirty="0" smtClean="0">
                <a:latin typeface="Helvetica"/>
                <a:cs typeface="Helvetica"/>
              </a:rPr>
              <a:t>“I have massive amounts of data and need to scan over it to gather useful information.”</a:t>
            </a:r>
            <a:endParaRPr lang="en-US" sz="4800" dirty="0">
              <a:latin typeface="Helvetica"/>
              <a:cs typeface="Helvetica"/>
            </a:endParaRPr>
          </a:p>
        </p:txBody>
      </p:sp>
    </p:spTree>
    <p:extLst>
      <p:ext uri="{BB962C8B-B14F-4D97-AF65-F5344CB8AC3E}">
        <p14:creationId xmlns:p14="http://schemas.microsoft.com/office/powerpoint/2010/main" val="3929574595"/>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Written in Java</a:t>
            </a:r>
          </a:p>
          <a:p>
            <a:r>
              <a:rPr lang="en-US" dirty="0" smtClean="0"/>
              <a:t>Consistent and </a:t>
            </a:r>
            <a:r>
              <a:rPr lang="en-US" dirty="0" smtClean="0"/>
              <a:t>Partition Tolerant</a:t>
            </a:r>
            <a:endParaRPr lang="en-US" dirty="0" smtClean="0"/>
          </a:p>
          <a:p>
            <a:r>
              <a:rPr lang="en-US" dirty="0" smtClean="0"/>
              <a:t>Java and Thrift API</a:t>
            </a:r>
          </a:p>
          <a:p>
            <a:r>
              <a:rPr lang="en-US" dirty="0" smtClean="0"/>
              <a:t>Map/Reduce, </a:t>
            </a:r>
            <a:r>
              <a:rPr lang="en-US" dirty="0" err="1" smtClean="0"/>
              <a:t>Hadoop</a:t>
            </a:r>
            <a:endParaRPr lang="en-US" dirty="0" smtClean="0"/>
          </a:p>
          <a:p>
            <a:r>
              <a:rPr lang="en-US" dirty="0" smtClean="0"/>
              <a:t>Atomic operations at the row level</a:t>
            </a:r>
          </a:p>
          <a:p>
            <a:r>
              <a:rPr lang="en-US" dirty="0" err="1" smtClean="0"/>
              <a:t>Sharding</a:t>
            </a:r>
            <a:r>
              <a:rPr lang="en-US" dirty="0" smtClean="0"/>
              <a:t> + cluster replication</a:t>
            </a:r>
          </a:p>
          <a:p>
            <a:r>
              <a:rPr lang="en-US" dirty="0" smtClean="0"/>
              <a:t>Cross Platform</a:t>
            </a:r>
          </a:p>
        </p:txBody>
      </p:sp>
      <p:pic>
        <p:nvPicPr>
          <p:cNvPr id="4" name="Picture 3"/>
          <p:cNvPicPr>
            <a:picLocks noChangeAspect="1"/>
          </p:cNvPicPr>
          <p:nvPr/>
        </p:nvPicPr>
        <p:blipFill>
          <a:blip r:embed="rId3"/>
          <a:stretch>
            <a:fillRect/>
          </a:stretch>
        </p:blipFill>
        <p:spPr>
          <a:xfrm>
            <a:off x="894769" y="5488668"/>
            <a:ext cx="2518465" cy="624882"/>
          </a:xfrm>
          <a:prstGeom prst="rect">
            <a:avLst/>
          </a:prstGeom>
        </p:spPr>
      </p:pic>
    </p:spTree>
    <p:extLst>
      <p:ext uri="{BB962C8B-B14F-4D97-AF65-F5344CB8AC3E}">
        <p14:creationId xmlns:p14="http://schemas.microsoft.com/office/powerpoint/2010/main" val="1682257453"/>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US" dirty="0" smtClean="0"/>
              <a:t>When to Use</a:t>
            </a:r>
            <a:endParaRPr lang="en-US" dirty="0"/>
          </a:p>
        </p:txBody>
      </p:sp>
      <p:sp>
        <p:nvSpPr>
          <p:cNvPr id="3" name="Content Placeholder 2"/>
          <p:cNvSpPr>
            <a:spLocks noGrp="1"/>
          </p:cNvSpPr>
          <p:nvPr>
            <p:ph sz="half" idx="2"/>
          </p:nvPr>
        </p:nvSpPr>
        <p:spPr/>
        <p:txBody>
          <a:bodyPr>
            <a:normAutofit/>
          </a:bodyPr>
          <a:lstStyle/>
          <a:p>
            <a:r>
              <a:rPr lang="en-US" sz="2000" dirty="0" smtClean="0"/>
              <a:t>Tons of data.</a:t>
            </a:r>
          </a:p>
          <a:p>
            <a:endParaRPr lang="en-US" sz="2000" dirty="0" smtClean="0"/>
          </a:p>
        </p:txBody>
      </p:sp>
      <p:sp>
        <p:nvSpPr>
          <p:cNvPr id="8" name="Text Placeholder 7"/>
          <p:cNvSpPr>
            <a:spLocks noGrp="1"/>
          </p:cNvSpPr>
          <p:nvPr>
            <p:ph type="body" sz="quarter" idx="3"/>
          </p:nvPr>
        </p:nvSpPr>
        <p:spPr/>
        <p:txBody>
          <a:bodyPr/>
          <a:lstStyle/>
          <a:p>
            <a:r>
              <a:rPr lang="en-US" dirty="0" smtClean="0"/>
              <a:t>When to Avoid</a:t>
            </a:r>
            <a:endParaRPr lang="en-US" dirty="0"/>
          </a:p>
        </p:txBody>
      </p:sp>
      <p:sp>
        <p:nvSpPr>
          <p:cNvPr id="9" name="Content Placeholder 8"/>
          <p:cNvSpPr>
            <a:spLocks noGrp="1"/>
          </p:cNvSpPr>
          <p:nvPr>
            <p:ph sz="quarter" idx="4"/>
          </p:nvPr>
        </p:nvSpPr>
        <p:spPr/>
        <p:txBody>
          <a:bodyPr>
            <a:normAutofit/>
          </a:bodyPr>
          <a:lstStyle/>
          <a:p>
            <a:r>
              <a:rPr lang="en-US" sz="2000" dirty="0" smtClean="0"/>
              <a:t>Single server environment.</a:t>
            </a:r>
          </a:p>
          <a:p>
            <a:r>
              <a:rPr lang="en-US" sz="2000" dirty="0" smtClean="0"/>
              <a:t>Flexible schema.</a:t>
            </a:r>
            <a:endParaRPr lang="en-US" sz="2000" dirty="0"/>
          </a:p>
        </p:txBody>
      </p:sp>
      <p:pic>
        <p:nvPicPr>
          <p:cNvPr id="4" name="Picture 3"/>
          <p:cNvPicPr>
            <a:picLocks noChangeAspect="1"/>
          </p:cNvPicPr>
          <p:nvPr/>
        </p:nvPicPr>
        <p:blipFill>
          <a:blip r:embed="rId3"/>
          <a:stretch>
            <a:fillRect/>
          </a:stretch>
        </p:blipFill>
        <p:spPr>
          <a:xfrm>
            <a:off x="894769" y="5488668"/>
            <a:ext cx="2518465" cy="624882"/>
          </a:xfrm>
          <a:prstGeom prst="rect">
            <a:avLst/>
          </a:prstGeom>
        </p:spPr>
      </p:pic>
    </p:spTree>
    <p:extLst>
      <p:ext uri="{BB962C8B-B14F-4D97-AF65-F5344CB8AC3E}">
        <p14:creationId xmlns:p14="http://schemas.microsoft.com/office/powerpoint/2010/main" val="3090377151"/>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Are you still awake?</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595903718"/>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File:Iceberg.jpg"/>
          <p:cNvPicPr>
            <a:picLocks noChangeAspect="1" noChangeArrowheads="1"/>
          </p:cNvPicPr>
          <p:nvPr/>
        </p:nvPicPr>
        <p:blipFill rotWithShape="1">
          <a:blip r:embed="rId3">
            <a:extLst>
              <a:ext uri="{28A0092B-C50C-407E-A947-70E740481C1C}">
                <a14:useLocalDpi xmlns:a14="http://schemas.microsoft.com/office/drawing/2010/main" val="0"/>
              </a:ext>
            </a:extLst>
          </a:blip>
          <a:srcRect t="18642"/>
          <a:stretch/>
        </p:blipFill>
        <p:spPr bwMode="auto">
          <a:xfrm>
            <a:off x="2334419" y="485775"/>
            <a:ext cx="4475162" cy="46418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There is so much more</a:t>
            </a:r>
            <a:endParaRPr lang="en-US" dirty="0"/>
          </a:p>
        </p:txBody>
      </p:sp>
      <p:sp>
        <p:nvSpPr>
          <p:cNvPr id="3" name="TextBox 2"/>
          <p:cNvSpPr txBox="1"/>
          <p:nvPr/>
        </p:nvSpPr>
        <p:spPr>
          <a:xfrm>
            <a:off x="2523151" y="4773136"/>
            <a:ext cx="4286430" cy="369332"/>
          </a:xfrm>
          <a:prstGeom prst="rect">
            <a:avLst/>
          </a:prstGeom>
          <a:noFill/>
        </p:spPr>
        <p:txBody>
          <a:bodyPr wrap="none" rtlCol="0">
            <a:spAutoFit/>
          </a:bodyPr>
          <a:lstStyle/>
          <a:p>
            <a:pPr algn="r"/>
            <a:r>
              <a:rPr lang="en-US" dirty="0">
                <a:solidFill>
                  <a:schemeClr val="bg1"/>
                </a:solidFill>
              </a:rPr>
              <a:t>http://en.wikipedia.org/wiki/File:Iceberg.jpg</a:t>
            </a:r>
          </a:p>
        </p:txBody>
      </p:sp>
    </p:spTree>
    <p:extLst>
      <p:ext uri="{BB962C8B-B14F-4D97-AF65-F5344CB8AC3E}">
        <p14:creationId xmlns:p14="http://schemas.microsoft.com/office/powerpoint/2010/main" val="2101549582"/>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a:hlinkClick r:id="rId2"/>
              </a:rPr>
              <a:t>http://en.wikipedia.org/wiki/CAP_theorem</a:t>
            </a:r>
            <a:endParaRPr lang="en-US" dirty="0" smtClean="0"/>
          </a:p>
          <a:p>
            <a:r>
              <a:rPr lang="en-US" dirty="0" smtClean="0"/>
              <a:t>Dynamo Whitepaper</a:t>
            </a:r>
          </a:p>
          <a:p>
            <a:r>
              <a:rPr lang="en-US" dirty="0" err="1" smtClean="0"/>
              <a:t>Riak</a:t>
            </a:r>
            <a:r>
              <a:rPr lang="en-US" dirty="0" smtClean="0"/>
              <a:t> Handbook</a:t>
            </a:r>
          </a:p>
          <a:p>
            <a:r>
              <a:rPr lang="en-US" dirty="0" smtClean="0"/>
              <a:t>7 Databases in 7 Weeks</a:t>
            </a:r>
            <a:endParaRPr lang="en-US" dirty="0"/>
          </a:p>
        </p:txBody>
      </p:sp>
    </p:spTree>
    <p:extLst>
      <p:ext uri="{BB962C8B-B14F-4D97-AF65-F5344CB8AC3E}">
        <p14:creationId xmlns:p14="http://schemas.microsoft.com/office/powerpoint/2010/main" val="301998439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5" y="533400"/>
            <a:ext cx="3876675"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1752600"/>
            <a:ext cx="4286250" cy="352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p:txBody>
          <a:bodyPr/>
          <a:lstStyle/>
          <a:p>
            <a:r>
              <a:rPr lang="en-US" dirty="0" smtClean="0"/>
              <a:t>Every. Single. Time.</a:t>
            </a:r>
            <a:endParaRPr lang="en-US" dirty="0"/>
          </a:p>
        </p:txBody>
      </p:sp>
    </p:spTree>
    <p:extLst>
      <p:ext uri="{BB962C8B-B14F-4D97-AF65-F5344CB8AC3E}">
        <p14:creationId xmlns:p14="http://schemas.microsoft.com/office/powerpoint/2010/main" val="45065739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Friend of a Friend</a:t>
            </a:r>
            <a:endParaRPr lang="en-US" dirty="0"/>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98715" y="685800"/>
            <a:ext cx="587037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Relational</a:t>
            </a:r>
            <a:endParaRPr lang="en-US" sz="3600" dirty="0"/>
          </a:p>
        </p:txBody>
      </p:sp>
    </p:spTree>
    <p:extLst>
      <p:ext uri="{BB962C8B-B14F-4D97-AF65-F5344CB8AC3E}">
        <p14:creationId xmlns:p14="http://schemas.microsoft.com/office/powerpoint/2010/main" val="231867856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Friend of a Friend</a:t>
            </a:r>
            <a:endParaRPr lang="en-US" dirty="0"/>
          </a:p>
        </p:txBody>
      </p:sp>
      <p:sp>
        <p:nvSpPr>
          <p:cNvPr id="3"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SQL</a:t>
            </a:r>
            <a:endParaRPr lang="en-US" sz="3600" dirty="0"/>
          </a:p>
        </p:txBody>
      </p:sp>
      <p:sp>
        <p:nvSpPr>
          <p:cNvPr id="6" name="TextBox 5"/>
          <p:cNvSpPr txBox="1"/>
          <p:nvPr/>
        </p:nvSpPr>
        <p:spPr>
          <a:xfrm>
            <a:off x="304800" y="1155680"/>
            <a:ext cx="8610600" cy="3416320"/>
          </a:xfrm>
          <a:prstGeom prst="rect">
            <a:avLst/>
          </a:prstGeom>
          <a:noFill/>
        </p:spPr>
        <p:txBody>
          <a:bodyPr wrap="square" rtlCol="0">
            <a:spAutoFit/>
          </a:bodyPr>
          <a:lstStyle/>
          <a:p>
            <a:r>
              <a:rPr lang="en-US" dirty="0">
                <a:solidFill>
                  <a:srgbClr val="0000FF"/>
                </a:solidFill>
                <a:latin typeface="Consolas" pitchFamily="49" charset="0"/>
                <a:cs typeface="Consolas" pitchFamily="49" charset="0"/>
              </a:rPr>
              <a:t>select</a:t>
            </a:r>
            <a:r>
              <a:rPr lang="en-US" dirty="0">
                <a:solidFill>
                  <a:prstClr val="black"/>
                </a:solidFill>
                <a:latin typeface="Consolas" pitchFamily="49" charset="0"/>
                <a:cs typeface="Consolas" pitchFamily="49" charset="0"/>
              </a:rPr>
              <a:t> </a:t>
            </a:r>
            <a:r>
              <a:rPr lang="en-US" dirty="0" err="1" smtClean="0">
                <a:solidFill>
                  <a:prstClr val="black"/>
                </a:solidFill>
                <a:latin typeface="Consolas" pitchFamily="49" charset="0"/>
                <a:cs typeface="Consolas" pitchFamily="49" charset="0"/>
              </a:rPr>
              <a:t>Person</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Id</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Person</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Name</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Technology</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Name</a:t>
            </a:r>
            <a:endParaRPr lang="en-US" dirty="0">
              <a:solidFill>
                <a:prstClr val="black"/>
              </a:solidFill>
              <a:latin typeface="Consolas" pitchFamily="49" charset="0"/>
              <a:cs typeface="Consolas" pitchFamily="49" charset="0"/>
            </a:endParaRPr>
          </a:p>
          <a:p>
            <a:r>
              <a:rPr lang="en-US" dirty="0">
                <a:solidFill>
                  <a:srgbClr val="0000FF"/>
                </a:solidFill>
                <a:latin typeface="Consolas" pitchFamily="49" charset="0"/>
                <a:cs typeface="Consolas" pitchFamily="49" charset="0"/>
              </a:rPr>
              <a:t>from</a:t>
            </a:r>
            <a:r>
              <a:rPr lang="en-US" dirty="0">
                <a:solidFill>
                  <a:prstClr val="black"/>
                </a:solidFill>
                <a:latin typeface="Consolas" pitchFamily="49" charset="0"/>
                <a:cs typeface="Consolas" pitchFamily="49" charset="0"/>
              </a:rPr>
              <a:t> </a:t>
            </a:r>
            <a:r>
              <a:rPr lang="en-US" dirty="0" smtClean="0">
                <a:solidFill>
                  <a:prstClr val="black"/>
                </a:solidFill>
                <a:latin typeface="Consolas" pitchFamily="49" charset="0"/>
                <a:cs typeface="Consolas" pitchFamily="49" charset="0"/>
              </a:rPr>
              <a:t>Person </a:t>
            </a:r>
            <a:endParaRPr lang="en-US" dirty="0">
              <a:solidFill>
                <a:prstClr val="black"/>
              </a:solidFill>
              <a:latin typeface="Consolas" pitchFamily="49" charset="0"/>
              <a:cs typeface="Consolas" pitchFamily="49" charset="0"/>
            </a:endParaRPr>
          </a:p>
          <a:p>
            <a:r>
              <a:rPr lang="en-US" dirty="0">
                <a:solidFill>
                  <a:srgbClr val="808080"/>
                </a:solidFill>
                <a:latin typeface="Consolas" pitchFamily="49" charset="0"/>
                <a:cs typeface="Consolas" pitchFamily="49" charset="0"/>
              </a:rPr>
              <a:t>join</a:t>
            </a:r>
            <a:r>
              <a:rPr lang="en-US" dirty="0">
                <a:solidFill>
                  <a:prstClr val="black"/>
                </a:solidFill>
                <a:latin typeface="Consolas" pitchFamily="49" charset="0"/>
                <a:cs typeface="Consolas" pitchFamily="49" charset="0"/>
              </a:rPr>
              <a:t> </a:t>
            </a:r>
            <a:r>
              <a:rPr lang="en-US" dirty="0" err="1" smtClean="0">
                <a:solidFill>
                  <a:prstClr val="black"/>
                </a:solidFill>
                <a:latin typeface="Consolas" pitchFamily="49" charset="0"/>
                <a:cs typeface="Consolas" pitchFamily="49" charset="0"/>
              </a:rPr>
              <a:t>PersonTechnology</a:t>
            </a:r>
            <a:r>
              <a:rPr lang="en-US" dirty="0" smtClean="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ON </a:t>
            </a:r>
            <a:r>
              <a:rPr lang="en-US" dirty="0"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Person</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Id</a:t>
            </a:r>
            <a:r>
              <a:rPr lang="en-US" dirty="0" smtClean="0">
                <a:solidFill>
                  <a:prstClr val="black"/>
                </a:solidFill>
                <a:latin typeface="Consolas" pitchFamily="49" charset="0"/>
                <a:cs typeface="Consolas" pitchFamily="49" charset="0"/>
              </a:rPr>
              <a:t> </a:t>
            </a:r>
            <a:r>
              <a:rPr lang="en-US" dirty="0">
                <a:solidFill>
                  <a:srgbClr val="808080"/>
                </a:solidFill>
                <a:latin typeface="Consolas" pitchFamily="49" charset="0"/>
                <a:cs typeface="Consolas" pitchFamily="49" charset="0"/>
              </a:rPr>
              <a:t>=</a:t>
            </a:r>
            <a:r>
              <a:rPr lang="en-US" dirty="0">
                <a:solidFill>
                  <a:prstClr val="black"/>
                </a:solidFill>
                <a:latin typeface="Consolas" pitchFamily="49" charset="0"/>
                <a:cs typeface="Consolas" pitchFamily="49" charset="0"/>
              </a:rPr>
              <a:t> </a:t>
            </a:r>
            <a:r>
              <a:rPr lang="en-US" dirty="0" err="1" smtClean="0">
                <a:solidFill>
                  <a:prstClr val="black"/>
                </a:solidFill>
                <a:latin typeface="Consolas" pitchFamily="49" charset="0"/>
                <a:cs typeface="Consolas" pitchFamily="49" charset="0"/>
              </a:rPr>
              <a:t>PersonTechnology</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PersonId</a:t>
            </a:r>
            <a:r>
              <a:rPr lang="en-US" dirty="0">
                <a:solidFill>
                  <a:srgbClr val="808080"/>
                </a:solidFill>
                <a:latin typeface="Consolas" pitchFamily="49" charset="0"/>
                <a:cs typeface="Consolas" pitchFamily="49" charset="0"/>
              </a:rPr>
              <a:t>)</a:t>
            </a:r>
          </a:p>
          <a:p>
            <a:r>
              <a:rPr lang="en-US" dirty="0">
                <a:solidFill>
                  <a:srgbClr val="808080"/>
                </a:solidFill>
                <a:latin typeface="Consolas" pitchFamily="49" charset="0"/>
                <a:cs typeface="Consolas" pitchFamily="49" charset="0"/>
              </a:rPr>
              <a:t>join</a:t>
            </a:r>
            <a:r>
              <a:rPr lang="en-US" dirty="0">
                <a:solidFill>
                  <a:prstClr val="black"/>
                </a:solidFill>
                <a:latin typeface="Consolas" pitchFamily="49" charset="0"/>
                <a:cs typeface="Consolas" pitchFamily="49" charset="0"/>
              </a:rPr>
              <a:t> </a:t>
            </a:r>
            <a:r>
              <a:rPr lang="en-US" dirty="0" smtClean="0">
                <a:solidFill>
                  <a:prstClr val="black"/>
                </a:solidFill>
                <a:latin typeface="Consolas" pitchFamily="49" charset="0"/>
                <a:cs typeface="Consolas" pitchFamily="49" charset="0"/>
              </a:rPr>
              <a:t>Technology </a:t>
            </a:r>
            <a:r>
              <a:rPr lang="en-US" dirty="0">
                <a:solidFill>
                  <a:srgbClr val="0000FF"/>
                </a:solidFill>
                <a:latin typeface="Consolas" pitchFamily="49" charset="0"/>
                <a:cs typeface="Consolas" pitchFamily="49" charset="0"/>
              </a:rPr>
              <a:t>ON </a:t>
            </a:r>
            <a:r>
              <a:rPr lang="en-US" dirty="0">
                <a:solidFill>
                  <a:srgbClr val="808080"/>
                </a:solidFill>
                <a:latin typeface="Consolas" pitchFamily="49" charset="0"/>
                <a:cs typeface="Consolas" pitchFamily="49" charset="0"/>
              </a:rPr>
              <a:t>(</a:t>
            </a:r>
            <a:r>
              <a:rPr lang="en-US" dirty="0">
                <a:solidFill>
                  <a:prstClr val="black"/>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PersonTechnology</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TechnologyId</a:t>
            </a:r>
            <a:r>
              <a:rPr lang="en-US" dirty="0"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Technology</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Id</a:t>
            </a:r>
            <a:r>
              <a:rPr lang="en-US" dirty="0">
                <a:solidFill>
                  <a:srgbClr val="808080"/>
                </a:solidFill>
                <a:latin typeface="Consolas" pitchFamily="49" charset="0"/>
                <a:cs typeface="Consolas" pitchFamily="49" charset="0"/>
              </a:rPr>
              <a:t>)</a:t>
            </a:r>
          </a:p>
          <a:p>
            <a:r>
              <a:rPr lang="en-US" dirty="0">
                <a:solidFill>
                  <a:srgbClr val="808080"/>
                </a:solidFill>
                <a:latin typeface="Consolas" pitchFamily="49" charset="0"/>
                <a:cs typeface="Consolas" pitchFamily="49" charset="0"/>
              </a:rPr>
              <a:t>join</a:t>
            </a:r>
            <a:r>
              <a:rPr lang="en-US" dirty="0">
                <a:solidFill>
                  <a:prstClr val="black"/>
                </a:solidFill>
                <a:latin typeface="Consolas" pitchFamily="49" charset="0"/>
                <a:cs typeface="Consolas" pitchFamily="49" charset="0"/>
              </a:rPr>
              <a:t> </a:t>
            </a:r>
            <a:r>
              <a:rPr lang="en-US" dirty="0" smtClean="0">
                <a:solidFill>
                  <a:prstClr val="black"/>
                </a:solidFill>
                <a:latin typeface="Consolas" pitchFamily="49" charset="0"/>
                <a:cs typeface="Consolas" pitchFamily="49" charset="0"/>
              </a:rPr>
              <a:t>Friend </a:t>
            </a:r>
            <a:r>
              <a:rPr lang="en-US" dirty="0" err="1">
                <a:solidFill>
                  <a:prstClr val="black"/>
                </a:solidFill>
                <a:latin typeface="Consolas" pitchFamily="49" charset="0"/>
                <a:cs typeface="Consolas" pitchFamily="49" charset="0"/>
              </a:rPr>
              <a:t>fof</a:t>
            </a:r>
            <a:r>
              <a:rPr lang="en-US" dirty="0">
                <a:solidFill>
                  <a:prstClr val="black"/>
                </a:solidFill>
                <a:latin typeface="Consolas" pitchFamily="49" charset="0"/>
                <a:cs typeface="Consolas" pitchFamily="49" charset="0"/>
              </a:rPr>
              <a:t> </a:t>
            </a:r>
            <a:r>
              <a:rPr lang="en-US" dirty="0" smtClean="0">
                <a:solidFill>
                  <a:srgbClr val="0000FF"/>
                </a:solidFill>
                <a:latin typeface="Consolas" pitchFamily="49" charset="0"/>
                <a:cs typeface="Consolas" pitchFamily="49" charset="0"/>
              </a:rPr>
              <a:t>on</a:t>
            </a:r>
            <a:r>
              <a:rPr lang="en-US" dirty="0"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fof</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FriendWithPersonId</a:t>
            </a:r>
            <a:r>
              <a:rPr lang="en-US" dirty="0"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Person</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Id</a:t>
            </a:r>
            <a:r>
              <a:rPr lang="en-US" dirty="0">
                <a:solidFill>
                  <a:srgbClr val="808080"/>
                </a:solidFill>
                <a:latin typeface="Consolas" pitchFamily="49" charset="0"/>
                <a:cs typeface="Consolas" pitchFamily="49" charset="0"/>
              </a:rPr>
              <a:t>)</a:t>
            </a:r>
          </a:p>
          <a:p>
            <a:r>
              <a:rPr lang="en-US" dirty="0">
                <a:solidFill>
                  <a:srgbClr val="808080"/>
                </a:solidFill>
                <a:latin typeface="Consolas" pitchFamily="49" charset="0"/>
                <a:cs typeface="Consolas" pitchFamily="49" charset="0"/>
              </a:rPr>
              <a:t>join</a:t>
            </a:r>
            <a:r>
              <a:rPr lang="en-US" dirty="0">
                <a:solidFill>
                  <a:prstClr val="black"/>
                </a:solidFill>
                <a:latin typeface="Consolas" pitchFamily="49" charset="0"/>
                <a:cs typeface="Consolas" pitchFamily="49" charset="0"/>
              </a:rPr>
              <a:t> </a:t>
            </a:r>
            <a:r>
              <a:rPr lang="en-US" dirty="0" smtClean="0">
                <a:solidFill>
                  <a:prstClr val="black"/>
                </a:solidFill>
                <a:latin typeface="Consolas" pitchFamily="49" charset="0"/>
                <a:cs typeface="Consolas" pitchFamily="49" charset="0"/>
              </a:rPr>
              <a:t>Friend </a:t>
            </a:r>
            <a:r>
              <a:rPr lang="en-US" dirty="0" err="1">
                <a:solidFill>
                  <a:prstClr val="black"/>
                </a:solidFill>
                <a:latin typeface="Consolas" pitchFamily="49" charset="0"/>
                <a:cs typeface="Consolas" pitchFamily="49" charset="0"/>
              </a:rPr>
              <a:t>friend</a:t>
            </a:r>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on</a:t>
            </a:r>
            <a:r>
              <a:rPr lang="en-US" dirty="0">
                <a:solidFill>
                  <a:srgbClr val="808080"/>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fof</a:t>
            </a:r>
            <a:r>
              <a:rPr lang="en-US" dirty="0" err="1">
                <a:solidFill>
                  <a:srgbClr val="808080"/>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PersonId</a:t>
            </a:r>
            <a:r>
              <a:rPr lang="en-US" dirty="0">
                <a:solidFill>
                  <a:prstClr val="black"/>
                </a:solidFill>
                <a:latin typeface="Consolas" pitchFamily="49" charset="0"/>
                <a:cs typeface="Consolas" pitchFamily="49" charset="0"/>
              </a:rPr>
              <a:t> </a:t>
            </a:r>
            <a:r>
              <a:rPr lang="en-US" dirty="0">
                <a:solidFill>
                  <a:srgbClr val="808080"/>
                </a:solidFill>
                <a:latin typeface="Consolas" pitchFamily="49" charset="0"/>
                <a:cs typeface="Consolas" pitchFamily="49" charset="0"/>
              </a:rPr>
              <a:t>=</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friend</a:t>
            </a:r>
            <a:r>
              <a:rPr lang="en-US" dirty="0" err="1">
                <a:solidFill>
                  <a:srgbClr val="808080"/>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FriendWithPersonId</a:t>
            </a:r>
            <a:r>
              <a:rPr lang="en-US" dirty="0">
                <a:solidFill>
                  <a:srgbClr val="808080"/>
                </a:solidFill>
                <a:latin typeface="Consolas" pitchFamily="49" charset="0"/>
                <a:cs typeface="Consolas" pitchFamily="49" charset="0"/>
              </a:rPr>
              <a:t>)</a:t>
            </a:r>
          </a:p>
          <a:p>
            <a:r>
              <a:rPr lang="en-US" dirty="0">
                <a:solidFill>
                  <a:srgbClr val="0000FF"/>
                </a:solidFill>
                <a:latin typeface="Consolas" pitchFamily="49" charset="0"/>
                <a:cs typeface="Consolas" pitchFamily="49" charset="0"/>
              </a:rPr>
              <a:t>where</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friend</a:t>
            </a:r>
            <a:r>
              <a:rPr lang="en-US" dirty="0" err="1">
                <a:solidFill>
                  <a:srgbClr val="808080"/>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PersonId</a:t>
            </a:r>
            <a:r>
              <a:rPr lang="en-US" dirty="0">
                <a:solidFill>
                  <a:prstClr val="black"/>
                </a:solidFill>
                <a:latin typeface="Consolas" pitchFamily="49" charset="0"/>
                <a:cs typeface="Consolas" pitchFamily="49" charset="0"/>
              </a:rPr>
              <a:t> </a:t>
            </a:r>
            <a:r>
              <a:rPr lang="en-US" dirty="0">
                <a:solidFill>
                  <a:srgbClr val="808080"/>
                </a:solidFill>
                <a:latin typeface="Consolas" pitchFamily="49" charset="0"/>
                <a:cs typeface="Consolas" pitchFamily="49" charset="0"/>
              </a:rPr>
              <a:t>=</a:t>
            </a:r>
            <a:r>
              <a:rPr lang="en-US" dirty="0">
                <a:solidFill>
                  <a:prstClr val="black"/>
                </a:solidFill>
                <a:latin typeface="Consolas" pitchFamily="49" charset="0"/>
                <a:cs typeface="Consolas" pitchFamily="49" charset="0"/>
              </a:rPr>
              <a:t> </a:t>
            </a:r>
            <a:r>
              <a:rPr lang="en-US" dirty="0">
                <a:solidFill>
                  <a:srgbClr val="FF0000"/>
                </a:solidFill>
                <a:latin typeface="Consolas" pitchFamily="49" charset="0"/>
                <a:cs typeface="Consolas" pitchFamily="49" charset="0"/>
              </a:rPr>
              <a:t>'@</a:t>
            </a:r>
            <a:r>
              <a:rPr lang="en-US" dirty="0" err="1">
                <a:solidFill>
                  <a:srgbClr val="FF0000"/>
                </a:solidFill>
                <a:latin typeface="Consolas" pitchFamily="49" charset="0"/>
                <a:cs typeface="Consolas" pitchFamily="49" charset="0"/>
              </a:rPr>
              <a:t>digitalbush</a:t>
            </a:r>
            <a:r>
              <a:rPr lang="en-US" dirty="0">
                <a:solidFill>
                  <a:srgbClr val="FF0000"/>
                </a:solidFill>
                <a:latin typeface="Consolas" pitchFamily="49" charset="0"/>
                <a:cs typeface="Consolas" pitchFamily="49" charset="0"/>
              </a:rPr>
              <a:t>'</a:t>
            </a:r>
          </a:p>
          <a:p>
            <a:r>
              <a:rPr lang="en-US" dirty="0">
                <a:solidFill>
                  <a:srgbClr val="808080"/>
                </a:solidFill>
                <a:latin typeface="Consolas" pitchFamily="49" charset="0"/>
                <a:cs typeface="Consolas" pitchFamily="49" charset="0"/>
              </a:rPr>
              <a:t>AND</a:t>
            </a:r>
            <a:r>
              <a:rPr lang="en-US" dirty="0">
                <a:solidFill>
                  <a:prstClr val="black"/>
                </a:solidFill>
                <a:latin typeface="Consolas" pitchFamily="49" charset="0"/>
                <a:cs typeface="Consolas" pitchFamily="49" charset="0"/>
              </a:rPr>
              <a:t> </a:t>
            </a:r>
            <a:r>
              <a:rPr lang="en-US" dirty="0" err="1" smtClean="0">
                <a:solidFill>
                  <a:prstClr val="black"/>
                </a:solidFill>
                <a:latin typeface="Consolas" pitchFamily="49" charset="0"/>
                <a:cs typeface="Consolas" pitchFamily="49" charset="0"/>
              </a:rPr>
              <a:t>PersonTechnology</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TechnologyId</a:t>
            </a:r>
            <a:r>
              <a:rPr lang="en-US" dirty="0" smtClean="0">
                <a:solidFill>
                  <a:prstClr val="black"/>
                </a:solidFill>
                <a:latin typeface="Consolas" pitchFamily="49" charset="0"/>
                <a:cs typeface="Consolas" pitchFamily="49" charset="0"/>
              </a:rPr>
              <a:t> </a:t>
            </a:r>
            <a:r>
              <a:rPr lang="en-US" dirty="0">
                <a:solidFill>
                  <a:srgbClr val="808080"/>
                </a:solidFill>
                <a:latin typeface="Consolas" pitchFamily="49" charset="0"/>
                <a:cs typeface="Consolas" pitchFamily="49" charset="0"/>
              </a:rPr>
              <a:t>in</a:t>
            </a:r>
            <a:r>
              <a:rPr lang="en-US" dirty="0">
                <a:solidFill>
                  <a:srgbClr val="0000FF"/>
                </a:solidFill>
                <a:latin typeface="Consolas" pitchFamily="49" charset="0"/>
                <a:cs typeface="Consolas" pitchFamily="49" charset="0"/>
              </a:rPr>
              <a:t> </a:t>
            </a:r>
            <a:r>
              <a:rPr lang="en-US" dirty="0">
                <a:solidFill>
                  <a:srgbClr val="808080"/>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select</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TechnologyId</a:t>
            </a:r>
            <a:endParaRPr lang="en-US" dirty="0">
              <a:solidFill>
                <a:prstClr val="black"/>
              </a:solidFill>
              <a:latin typeface="Consolas" pitchFamily="49" charset="0"/>
              <a:cs typeface="Consolas" pitchFamily="49" charset="0"/>
            </a:endParaRP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from</a:t>
            </a:r>
            <a:r>
              <a:rPr lang="en-US" dirty="0">
                <a:solidFill>
                  <a:prstClr val="black"/>
                </a:solidFill>
                <a:latin typeface="Consolas" pitchFamily="49" charset="0"/>
                <a:cs typeface="Consolas" pitchFamily="49" charset="0"/>
              </a:rPr>
              <a:t> </a:t>
            </a:r>
            <a:r>
              <a:rPr lang="en-US" dirty="0" err="1" smtClean="0">
                <a:solidFill>
                  <a:prstClr val="black"/>
                </a:solidFill>
                <a:latin typeface="Consolas" pitchFamily="49" charset="0"/>
                <a:cs typeface="Consolas" pitchFamily="49" charset="0"/>
              </a:rPr>
              <a:t>PersonTechnology</a:t>
            </a:r>
            <a:r>
              <a:rPr lang="en-US" dirty="0" smtClean="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myTech</a:t>
            </a:r>
            <a:endParaRPr lang="en-US" dirty="0">
              <a:solidFill>
                <a:prstClr val="black"/>
              </a:solidFill>
              <a:latin typeface="Consolas" pitchFamily="49" charset="0"/>
              <a:cs typeface="Consolas" pitchFamily="49" charset="0"/>
            </a:endParaRP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where</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myTech</a:t>
            </a:r>
            <a:r>
              <a:rPr lang="en-US" dirty="0" err="1">
                <a:solidFill>
                  <a:srgbClr val="808080"/>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PersonId</a:t>
            </a:r>
            <a:r>
              <a:rPr lang="en-US" dirty="0">
                <a:solidFill>
                  <a:srgbClr val="808080"/>
                </a:solidFill>
                <a:latin typeface="Consolas" pitchFamily="49" charset="0"/>
                <a:cs typeface="Consolas" pitchFamily="49" charset="0"/>
              </a:rPr>
              <a:t>=</a:t>
            </a:r>
            <a:r>
              <a:rPr lang="en-US" dirty="0">
                <a:solidFill>
                  <a:srgbClr val="FF0000"/>
                </a:solidFill>
                <a:latin typeface="Consolas" pitchFamily="49" charset="0"/>
                <a:cs typeface="Consolas" pitchFamily="49" charset="0"/>
              </a:rPr>
              <a:t>'@</a:t>
            </a:r>
            <a:r>
              <a:rPr lang="en-US" dirty="0" err="1">
                <a:solidFill>
                  <a:srgbClr val="FF0000"/>
                </a:solidFill>
                <a:latin typeface="Consolas" pitchFamily="49" charset="0"/>
                <a:cs typeface="Consolas" pitchFamily="49" charset="0"/>
              </a:rPr>
              <a:t>digitalbush</a:t>
            </a:r>
            <a:r>
              <a:rPr lang="en-US" dirty="0">
                <a:solidFill>
                  <a:srgbClr val="FF0000"/>
                </a:solidFill>
                <a:latin typeface="Consolas" pitchFamily="49" charset="0"/>
                <a:cs typeface="Consolas" pitchFamily="49" charset="0"/>
              </a:rPr>
              <a:t>'</a:t>
            </a:r>
          </a:p>
          <a:p>
            <a:r>
              <a:rPr lang="en-US" dirty="0">
                <a:solidFill>
                  <a:srgbClr val="808080"/>
                </a:solidFill>
                <a:latin typeface="Consolas" pitchFamily="49" charset="0"/>
                <a:cs typeface="Consolas" pitchFamily="49" charset="0"/>
              </a:rPr>
              <a:t>)</a:t>
            </a:r>
            <a:endParaRPr lang="en-US" dirty="0">
              <a:latin typeface="Consolas" pitchFamily="49" charset="0"/>
              <a:cs typeface="Consolas" pitchFamily="49" charset="0"/>
            </a:endParaRPr>
          </a:p>
        </p:txBody>
      </p:sp>
    </p:spTree>
    <p:extLst>
      <p:ext uri="{BB962C8B-B14F-4D97-AF65-F5344CB8AC3E}">
        <p14:creationId xmlns:p14="http://schemas.microsoft.com/office/powerpoint/2010/main" val="425730627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Friend of a Friend</a:t>
            </a:r>
            <a:endParaRPr lang="en-US" dirty="0"/>
          </a:p>
        </p:txBody>
      </p:sp>
      <p:sp>
        <p:nvSpPr>
          <p:cNvPr id="3"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Cypher (Neo4j)</a:t>
            </a:r>
            <a:endParaRPr lang="en-US" sz="3600" dirty="0"/>
          </a:p>
        </p:txBody>
      </p:sp>
      <p:sp>
        <p:nvSpPr>
          <p:cNvPr id="4" name="TextBox 3"/>
          <p:cNvSpPr txBox="1"/>
          <p:nvPr/>
        </p:nvSpPr>
        <p:spPr>
          <a:xfrm>
            <a:off x="762000" y="990600"/>
            <a:ext cx="7315200" cy="1323439"/>
          </a:xfrm>
          <a:prstGeom prst="rect">
            <a:avLst/>
          </a:prstGeom>
          <a:noFill/>
        </p:spPr>
        <p:txBody>
          <a:bodyPr wrap="square" rtlCol="0">
            <a:spAutoFit/>
          </a:bodyPr>
          <a:lstStyle/>
          <a:p>
            <a:r>
              <a:rPr lang="en-US" sz="2000" dirty="0" smtClean="0">
                <a:latin typeface="Consolas" pitchFamily="49" charset="0"/>
                <a:cs typeface="Consolas" pitchFamily="49" charset="0"/>
              </a:rPr>
              <a:t>START n </a:t>
            </a:r>
            <a:r>
              <a:rPr lang="en-US" sz="2000" dirty="0">
                <a:latin typeface="Consolas" pitchFamily="49" charset="0"/>
                <a:cs typeface="Consolas" pitchFamily="49" charset="0"/>
              </a:rPr>
              <a:t>= </a:t>
            </a:r>
            <a:r>
              <a:rPr lang="en-US" sz="2000" dirty="0" smtClean="0">
                <a:latin typeface="Consolas" pitchFamily="49" charset="0"/>
                <a:cs typeface="Consolas" pitchFamily="49" charset="0"/>
              </a:rPr>
              <a:t>node(</a:t>
            </a:r>
            <a:r>
              <a:rPr lang="en-US" sz="2000" dirty="0" err="1" smtClean="0">
                <a:latin typeface="Consolas" pitchFamily="49" charset="0"/>
                <a:cs typeface="Consolas" pitchFamily="49" charset="0"/>
              </a:rPr>
              <a:t>digitalbush</a:t>
            </a:r>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a:p>
            <a:r>
              <a:rPr lang="en-US" sz="2000" dirty="0" smtClean="0">
                <a:latin typeface="Consolas" pitchFamily="49" charset="0"/>
                <a:cs typeface="Consolas" pitchFamily="49" charset="0"/>
              </a:rPr>
              <a:t>MATCH 	(n)-[:</a:t>
            </a:r>
            <a:r>
              <a:rPr lang="en-US" sz="2000" dirty="0" err="1">
                <a:latin typeface="Consolas" pitchFamily="49" charset="0"/>
                <a:cs typeface="Consolas" pitchFamily="49" charset="0"/>
              </a:rPr>
              <a:t>FriendsWith</a:t>
            </a:r>
            <a:r>
              <a:rPr lang="en-US" sz="2000" dirty="0">
                <a:latin typeface="Consolas" pitchFamily="49" charset="0"/>
                <a:cs typeface="Consolas" pitchFamily="49" charset="0"/>
              </a:rPr>
              <a:t>*2</a:t>
            </a:r>
            <a:r>
              <a:rPr lang="en-US" sz="2000" dirty="0" smtClean="0">
                <a:latin typeface="Consolas" pitchFamily="49" charset="0"/>
                <a:cs typeface="Consolas" pitchFamily="49" charset="0"/>
              </a:rPr>
              <a:t>]-&gt;(</a:t>
            </a:r>
            <a:r>
              <a:rPr lang="en-US" sz="2000" dirty="0" err="1">
                <a:latin typeface="Consolas" pitchFamily="49" charset="0"/>
                <a:cs typeface="Consolas" pitchFamily="49" charset="0"/>
              </a:rPr>
              <a:t>fof</a:t>
            </a:r>
            <a:r>
              <a:rPr lang="en-US" sz="2000" dirty="0">
                <a:latin typeface="Consolas" pitchFamily="49" charset="0"/>
                <a:cs typeface="Consolas" pitchFamily="49" charset="0"/>
              </a:rPr>
              <a:t>)-[:Uses]-&gt;(t), </a:t>
            </a:r>
            <a:r>
              <a:rPr lang="en-US" sz="2000" dirty="0" smtClean="0">
                <a:latin typeface="Consolas" pitchFamily="49" charset="0"/>
                <a:cs typeface="Consolas" pitchFamily="49" charset="0"/>
              </a:rPr>
              <a:t>      		(</a:t>
            </a:r>
            <a:r>
              <a:rPr lang="en-US" sz="2000" dirty="0">
                <a:latin typeface="Consolas" pitchFamily="49" charset="0"/>
                <a:cs typeface="Consolas" pitchFamily="49" charset="0"/>
              </a:rPr>
              <a:t>n)-[:Uses]-&gt;(t) </a:t>
            </a:r>
          </a:p>
          <a:p>
            <a:r>
              <a:rPr lang="en-US" sz="2000" dirty="0" smtClean="0">
                <a:latin typeface="Consolas" pitchFamily="49" charset="0"/>
                <a:cs typeface="Consolas" pitchFamily="49" charset="0"/>
              </a:rPr>
              <a:t>RETURN </a:t>
            </a:r>
            <a:r>
              <a:rPr lang="en-US" sz="2000" dirty="0" err="1" smtClean="0">
                <a:latin typeface="Consolas" pitchFamily="49" charset="0"/>
                <a:cs typeface="Consolas" pitchFamily="49" charset="0"/>
              </a:rPr>
              <a:t>fof,t</a:t>
            </a:r>
            <a:endParaRPr lang="en-US" sz="2000" dirty="0">
              <a:latin typeface="Consolas" pitchFamily="49" charset="0"/>
              <a:cs typeface="Consolas" pitchFamily="49" charset="0"/>
            </a:endParaRPr>
          </a:p>
        </p:txBody>
      </p:sp>
    </p:spTree>
    <p:extLst>
      <p:ext uri="{BB962C8B-B14F-4D97-AF65-F5344CB8AC3E}">
        <p14:creationId xmlns:p14="http://schemas.microsoft.com/office/powerpoint/2010/main" val="2481930588"/>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18579</TotalTime>
  <Words>3660</Words>
  <Application>Microsoft Macintosh PowerPoint</Application>
  <PresentationFormat>On-screen Show (4:3)</PresentationFormat>
  <Paragraphs>519</Paragraphs>
  <Slides>58</Slides>
  <Notes>51</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NewsPrint</vt:lpstr>
      <vt:lpstr>NoSQL Smackdown</vt:lpstr>
      <vt:lpstr>Who is this guy?</vt:lpstr>
      <vt:lpstr>PowerPoint Presentation</vt:lpstr>
      <vt:lpstr>Right Tool For The Job</vt:lpstr>
      <vt:lpstr>Data Modeling</vt:lpstr>
      <vt:lpstr>Every. Single. Time.</vt:lpstr>
      <vt:lpstr>Friend of a Friend</vt:lpstr>
      <vt:lpstr>Friend of a Friend</vt:lpstr>
      <vt:lpstr>Friend of a Friend</vt:lpstr>
      <vt:lpstr>Friend of a Friend</vt:lpstr>
      <vt:lpstr>Dynamic Fields</vt:lpstr>
      <vt:lpstr>Dynamic Fields</vt:lpstr>
      <vt:lpstr>Dynamic Fields</vt:lpstr>
      <vt:lpstr>Did he just say map/reduce?</vt:lpstr>
      <vt:lpstr>SQL to Map/Reduce</vt:lpstr>
      <vt:lpstr>SQL to Map/Reduce</vt:lpstr>
      <vt:lpstr>Scaling Out</vt:lpstr>
      <vt:lpstr>CAP Theorem</vt:lpstr>
      <vt:lpstr>CAP Theorem</vt:lpstr>
      <vt:lpstr>CAP Theorem</vt:lpstr>
      <vt:lpstr>Partition Tolerance</vt:lpstr>
      <vt:lpstr>Latency</vt:lpstr>
      <vt:lpstr>Single Master Replication</vt:lpstr>
      <vt:lpstr>Single Master Replication</vt:lpstr>
      <vt:lpstr>Single Master Replication</vt:lpstr>
      <vt:lpstr>Single Master Replication</vt:lpstr>
      <vt:lpstr>Sharding</vt:lpstr>
      <vt:lpstr>Sharding</vt:lpstr>
      <vt:lpstr>Sharding</vt:lpstr>
      <vt:lpstr>Sharding</vt:lpstr>
      <vt:lpstr>Multi-Master Replication</vt:lpstr>
      <vt:lpstr>Multi-Master Replication</vt:lpstr>
      <vt:lpstr>Multi-Master Replication</vt:lpstr>
      <vt:lpstr>Multi-Master Replication</vt:lpstr>
      <vt:lpstr>Quorum</vt:lpstr>
      <vt:lpstr>Quorum</vt:lpstr>
      <vt:lpstr>Quorum</vt:lpstr>
      <vt:lpstr>Quorum</vt:lpstr>
      <vt:lpstr>Quorum</vt:lpstr>
      <vt:lpstr>The Players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Are you still awake?</vt:lpstr>
      <vt:lpstr>There is so much more</vt:lpstr>
      <vt:lpstr>Resources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 Smackdown</dc:title>
  <dc:creator>Josh Bush</dc:creator>
  <cp:lastModifiedBy>Josh Bush</cp:lastModifiedBy>
  <cp:revision>183</cp:revision>
  <dcterms:created xsi:type="dcterms:W3CDTF">2012-07-08T19:31:48Z</dcterms:created>
  <dcterms:modified xsi:type="dcterms:W3CDTF">2012-08-24T01:29:09Z</dcterms:modified>
</cp:coreProperties>
</file>