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61"/>
  </p:notesMasterIdLst>
  <p:sldIdLst>
    <p:sldId id="256" r:id="rId2"/>
    <p:sldId id="257" r:id="rId3"/>
    <p:sldId id="313" r:id="rId4"/>
    <p:sldId id="289" r:id="rId5"/>
    <p:sldId id="283" r:id="rId6"/>
    <p:sldId id="271" r:id="rId7"/>
    <p:sldId id="286" r:id="rId8"/>
    <p:sldId id="276" r:id="rId9"/>
    <p:sldId id="277" r:id="rId10"/>
    <p:sldId id="305" r:id="rId11"/>
    <p:sldId id="278" r:id="rId12"/>
    <p:sldId id="282" r:id="rId13"/>
    <p:sldId id="280" r:id="rId14"/>
    <p:sldId id="314" r:id="rId15"/>
    <p:sldId id="327" r:id="rId16"/>
    <p:sldId id="328" r:id="rId17"/>
    <p:sldId id="284" r:id="rId18"/>
    <p:sldId id="268" r:id="rId19"/>
    <p:sldId id="270" r:id="rId20"/>
    <p:sldId id="287" r:id="rId21"/>
    <p:sldId id="269" r:id="rId22"/>
    <p:sldId id="290" r:id="rId23"/>
    <p:sldId id="260" r:id="rId24"/>
    <p:sldId id="291" r:id="rId25"/>
    <p:sldId id="261" r:id="rId26"/>
    <p:sldId id="262" r:id="rId27"/>
    <p:sldId id="263" r:id="rId28"/>
    <p:sldId id="264" r:id="rId29"/>
    <p:sldId id="292" r:id="rId30"/>
    <p:sldId id="293" r:id="rId31"/>
    <p:sldId id="266" r:id="rId32"/>
    <p:sldId id="306" r:id="rId33"/>
    <p:sldId id="307" r:id="rId34"/>
    <p:sldId id="308" r:id="rId35"/>
    <p:sldId id="267" r:id="rId36"/>
    <p:sldId id="309" r:id="rId37"/>
    <p:sldId id="310" r:id="rId38"/>
    <p:sldId id="311" r:id="rId39"/>
    <p:sldId id="312" r:id="rId40"/>
    <p:sldId id="321" r:id="rId41"/>
    <p:sldId id="322" r:id="rId42"/>
    <p:sldId id="294" r:id="rId43"/>
    <p:sldId id="315" r:id="rId44"/>
    <p:sldId id="323" r:id="rId45"/>
    <p:sldId id="297" r:id="rId46"/>
    <p:sldId id="317" r:id="rId47"/>
    <p:sldId id="324" r:id="rId48"/>
    <p:sldId id="298" r:id="rId49"/>
    <p:sldId id="318" r:id="rId50"/>
    <p:sldId id="325" r:id="rId51"/>
    <p:sldId id="299" r:id="rId52"/>
    <p:sldId id="319" r:id="rId53"/>
    <p:sldId id="326" r:id="rId54"/>
    <p:sldId id="300" r:id="rId55"/>
    <p:sldId id="320" r:id="rId56"/>
    <p:sldId id="329" r:id="rId57"/>
    <p:sldId id="303" r:id="rId58"/>
    <p:sldId id="304" r:id="rId59"/>
    <p:sldId id="265"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66373" autoAdjust="0"/>
  </p:normalViewPr>
  <p:slideViewPr>
    <p:cSldViewPr snapToGrid="0" snapToObjects="1">
      <p:cViewPr varScale="1">
        <p:scale>
          <a:sx n="67" d="100"/>
          <a:sy n="67" d="100"/>
        </p:scale>
        <p:origin x="-2296" y="-104"/>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FC43F78-1034-4A6D-93C0-DE61951BB647}" type="presOf" srcId="{1FC3400E-1B5B-6A4A-92E1-09E2903FB7FD}" destId="{465DF973-0A96-9146-BC21-3D9F50977FF4}"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 0</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 1</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 2</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 3</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4"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4"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4"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4" custScaleX="57332" custScaleY="87450">
        <dgm:presLayoutVars>
          <dgm:bulletEnabled val="1"/>
        </dgm:presLayoutVars>
      </dgm:prSet>
      <dgm:spPr/>
      <dgm:t>
        <a:bodyPr/>
        <a:lstStyle/>
        <a:p>
          <a:endParaRPr lang="en-US"/>
        </a:p>
      </dgm:t>
    </dgm:pt>
  </dgm:ptLst>
  <dgm:cxnLst>
    <dgm:cxn modelId="{2B140F26-15B7-4EA3-BE3D-24D2A128632F}" type="presOf" srcId="{B0AFF075-7477-4B89-9AD2-540A86B776B7}" destId="{267BEB6A-158B-44AB-8931-D9889D44AFD7}" srcOrd="0" destOrd="0" presId="urn:microsoft.com/office/officeart/2005/8/layout/cycle3"/>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1A03E5A6-C695-41E2-B27C-AC5387604C5A}" srcId="{5AA9BCDC-A921-4326-B9B1-5D29B24F8077}" destId="{3A2EF3F4-5295-4FD5-A648-4D12B693B477}" srcOrd="3" destOrd="0" parTransId="{F8714695-BF12-4F74-B8A4-078436824F7D}" sibTransId="{DACB166E-E91E-4F3B-95D8-D7D02EC2C31D}"/>
    <dgm:cxn modelId="{DA92CE8D-833C-49B6-B3B8-D2FCA521F81F}" type="presOf" srcId="{3A2EF3F4-5295-4FD5-A648-4D12B693B477}" destId="{CB63B4B1-7A6B-456A-BCB8-2BDF78CB8384}" srcOrd="0" destOrd="0" presId="urn:microsoft.com/office/officeart/2005/8/layout/cycle3"/>
    <dgm:cxn modelId="{6692850E-3770-4CD9-8FE9-1F61EDC313D6}" srcId="{5AA9BCDC-A921-4326-B9B1-5D29B24F8077}" destId="{83307A47-704C-4DA3-A2ED-DA487D76215C}" srcOrd="0" destOrd="0" parTransId="{0D0AE48C-46C8-4B89-ABAC-09EF960CEB2D}" sibTransId="{B0AFF075-7477-4B89-9AD2-540A86B776B7}"/>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635EB68-E01A-4E7F-931B-96F424DDC26A}"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581961" y="328565"/>
          <a:ext cx="4379876" cy="4379876"/>
        </a:xfrm>
        <a:prstGeom prst="circularArrow">
          <a:avLst>
            <a:gd name="adj1" fmla="val 4668"/>
            <a:gd name="adj2" fmla="val 272909"/>
            <a:gd name="adj3" fmla="val 14323812"/>
            <a:gd name="adj4" fmla="val 17094347"/>
            <a:gd name="adj5" fmla="val 484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2954624" y="90027"/>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0</a:t>
          </a:r>
          <a:endParaRPr lang="en-US" sz="3400" kern="1200" dirty="0"/>
        </a:p>
      </dsp:txBody>
      <dsp:txXfrm>
        <a:off x="3015479" y="150882"/>
        <a:ext cx="1512840" cy="1124901"/>
      </dsp:txXfrm>
    </dsp:sp>
    <dsp:sp modelId="{045388F8-F8D2-4B55-B5E0-EF1DCC667445}">
      <dsp:nvSpPr>
        <dsp:cNvPr id="0" name=""/>
        <dsp:cNvSpPr/>
      </dsp:nvSpPr>
      <dsp:spPr>
        <a:xfrm>
          <a:off x="4527291"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1</a:t>
          </a:r>
          <a:endParaRPr lang="en-US" sz="3400" kern="1200" dirty="0"/>
        </a:p>
      </dsp:txBody>
      <dsp:txXfrm>
        <a:off x="4588146" y="1723549"/>
        <a:ext cx="1512840" cy="1124901"/>
      </dsp:txXfrm>
    </dsp:sp>
    <dsp:sp modelId="{C1EAA2F9-5147-4E79-AC37-025618538ADC}">
      <dsp:nvSpPr>
        <dsp:cNvPr id="0" name=""/>
        <dsp:cNvSpPr/>
      </dsp:nvSpPr>
      <dsp:spPr>
        <a:xfrm>
          <a:off x="2954624" y="3235361"/>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2</a:t>
          </a:r>
          <a:endParaRPr lang="en-US" sz="3400" kern="1200" dirty="0"/>
        </a:p>
      </dsp:txBody>
      <dsp:txXfrm>
        <a:off x="3015479" y="3296216"/>
        <a:ext cx="1512840" cy="1124901"/>
      </dsp:txXfrm>
    </dsp:sp>
    <dsp:sp modelId="{CB63B4B1-7A6B-456A-BCB8-2BDF78CB8384}">
      <dsp:nvSpPr>
        <dsp:cNvPr id="0" name=""/>
        <dsp:cNvSpPr/>
      </dsp:nvSpPr>
      <dsp:spPr>
        <a:xfrm>
          <a:off x="1381958"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3</a:t>
          </a:r>
          <a:endParaRPr lang="en-US" sz="3400" kern="1200" dirty="0"/>
        </a:p>
      </dsp:txBody>
      <dsp:txXfrm>
        <a:off x="1442813" y="1723549"/>
        <a:ext cx="1512840" cy="112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8/21/12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4" Type="http://schemas.openxmlformats.org/officeDocument/2006/relationships/hyperlink" Target="http://en.wikipedia.org/wiki/Availability" TargetMode="External"/><Relationship Id="rId5" Type="http://schemas.openxmlformats.org/officeDocument/2006/relationships/hyperlink" Target="http://en.wikipedia.org/w/index.php?title=Network_partitioning&amp;action=edit&amp;redlink=1"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erverfault.com/questions/137348/how-much-network-latency-is-typical-for-east-west-coast-us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smtClean="0"/>
              <a:t> 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_sum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_count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r>
              <a:rPr lang="en-US" baseline="0" dirty="0" smtClean="0"/>
              <a:t>That is, all updates are written to all nodes and each node can answer because it knows it has the right answer. The problem comes in when nodes fall down.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r>
              <a:rPr lang="en-US" baseline="0" dirty="0" smtClean="0"/>
              <a:t>.</a:t>
            </a:r>
          </a:p>
          <a:p>
            <a:endParaRPr lang="en-US" baseline="0" dirty="0" smtClean="0"/>
          </a:p>
          <a:p>
            <a:r>
              <a:rPr lang="en-US" baseline="0" dirty="0" smtClean="0"/>
              <a:t>Note, not all NoSQL is partition tolerant. We’ll talk about that here later.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There’s so much flux in this space right now. 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Multiversion</a:t>
            </a:r>
            <a:r>
              <a:rPr lang="en-US" sz="1200" b="1" i="0" kern="1200" dirty="0" smtClean="0">
                <a:solidFill>
                  <a:schemeClr val="tx1"/>
                </a:solidFill>
                <a:effectLst/>
                <a:latin typeface="+mn-lt"/>
                <a:ea typeface="+mn-ea"/>
                <a:cs typeface="+mn-cs"/>
              </a:rPr>
              <a:t> concurrency control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good for storing certain type of data. It has built in</a:t>
            </a:r>
            <a:r>
              <a:rPr lang="en-US" baseline="0" dirty="0" smtClean="0"/>
              <a:t> structures and a hefty set of commands.</a:t>
            </a:r>
          </a:p>
          <a:p>
            <a:endParaRPr lang="en-US" baseline="0" dirty="0" smtClean="0"/>
          </a:p>
          <a:p>
            <a:r>
              <a:rPr lang="en-US" baseline="0" dirty="0" smtClean="0"/>
              <a:t>For certain types of data you could use it as a primary store, but typically this is the data store you bring in to augment your primary storage.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57</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58</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8/21/12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8/21/12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8/21/12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8/21/12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4.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AP_theor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3" name="Rectangle 2"/>
          <p:cNvSpPr/>
          <p:nvPr/>
        </p:nvSpPr>
        <p:spPr>
          <a:xfrm>
            <a:off x="761999" y="965232"/>
            <a:ext cx="7237711" cy="1015663"/>
          </a:xfrm>
          <a:prstGeom prst="rect">
            <a:avLst/>
          </a:prstGeom>
        </p:spPr>
        <p:txBody>
          <a:bodyPr wrap="square">
            <a:spAutoFit/>
          </a:bodyPr>
          <a:lstStyle/>
          <a:p>
            <a:r>
              <a:rPr lang="en-US" sz="2000" dirty="0">
                <a:latin typeface="Consolas"/>
                <a:cs typeface="Consolas"/>
              </a:rPr>
              <a:t>SELECT </a:t>
            </a:r>
            <a:r>
              <a:rPr lang="en-US" sz="2000" dirty="0" err="1">
                <a:latin typeface="Consolas"/>
                <a:cs typeface="Consolas"/>
              </a:rPr>
              <a:t>name,city,SUM</a:t>
            </a:r>
            <a:r>
              <a:rPr lang="en-US" sz="2000" dirty="0">
                <a:latin typeface="Consolas"/>
                <a:cs typeface="Consolas"/>
              </a:rPr>
              <a:t>(sales) </a:t>
            </a:r>
            <a:endParaRPr lang="en-US" sz="2000" dirty="0" smtClean="0">
              <a:latin typeface="Consolas"/>
              <a:cs typeface="Consolas"/>
            </a:endParaRPr>
          </a:p>
          <a:p>
            <a:r>
              <a:rPr lang="en-US" sz="2000" dirty="0" smtClean="0">
                <a:latin typeface="Consolas"/>
                <a:cs typeface="Consolas"/>
              </a:rPr>
              <a:t>FROM </a:t>
            </a:r>
            <a:r>
              <a:rPr lang="en-US" sz="2000" dirty="0">
                <a:latin typeface="Consolas"/>
                <a:cs typeface="Consolas"/>
              </a:rPr>
              <a:t>sales </a:t>
            </a:r>
            <a:endParaRPr lang="en-US" sz="2000" dirty="0" smtClean="0">
              <a:latin typeface="Consolas"/>
              <a:cs typeface="Consolas"/>
            </a:endParaRPr>
          </a:p>
          <a:p>
            <a:r>
              <a:rPr lang="en-US" sz="2000" dirty="0" smtClean="0">
                <a:latin typeface="Consolas"/>
                <a:cs typeface="Consolas"/>
              </a:rPr>
              <a:t>GROUP </a:t>
            </a:r>
            <a:r>
              <a:rPr lang="en-US" sz="2000" dirty="0">
                <a:latin typeface="Consolas"/>
                <a:cs typeface="Consolas"/>
              </a:rPr>
              <a:t>BY </a:t>
            </a:r>
            <a:r>
              <a:rPr lang="en-US" sz="2000" dirty="0" err="1">
                <a:latin typeface="Consolas"/>
                <a:cs typeface="Consolas"/>
              </a:rPr>
              <a:t>name,</a:t>
            </a:r>
            <a:r>
              <a:rPr lang="en-US" sz="2000" dirty="0" err="1" smtClean="0">
                <a:latin typeface="Consolas"/>
                <a:cs typeface="Consolas"/>
              </a:rPr>
              <a:t>city</a:t>
            </a:r>
            <a:endParaRPr lang="en-US" sz="2000" dirty="0">
              <a:latin typeface="Consolas"/>
              <a:cs typeface="Consolas"/>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10" name="Rectangle 9"/>
          <p:cNvSpPr/>
          <p:nvPr/>
        </p:nvSpPr>
        <p:spPr>
          <a:xfrm>
            <a:off x="761998" y="2752900"/>
            <a:ext cx="7237711" cy="1938992"/>
          </a:xfrm>
          <a:prstGeom prst="rect">
            <a:avLst/>
          </a:prstGeom>
        </p:spPr>
        <p:txBody>
          <a:bodyPr wrap="square">
            <a:spAutoFit/>
          </a:bodyPr>
          <a:lstStyle/>
          <a:p>
            <a:r>
              <a:rPr lang="en-US" sz="2000" dirty="0" smtClean="0">
                <a:latin typeface="Consolas"/>
                <a:cs typeface="Consolas"/>
              </a:rPr>
              <a:t>//Map</a:t>
            </a:r>
          </a:p>
          <a:p>
            <a:r>
              <a:rPr lang="en-US" sz="2000" dirty="0" smtClean="0">
                <a:latin typeface="Consolas"/>
                <a:cs typeface="Consolas"/>
              </a:rPr>
              <a:t>function</a:t>
            </a:r>
            <a:r>
              <a:rPr lang="en-US" sz="2000" dirty="0">
                <a:latin typeface="Consolas"/>
                <a:cs typeface="Consolas"/>
              </a:rPr>
              <a:t>(doc, meta) {</a:t>
            </a:r>
          </a:p>
          <a:p>
            <a:r>
              <a:rPr lang="en-US" sz="2000" dirty="0">
                <a:latin typeface="Consolas"/>
                <a:cs typeface="Consolas"/>
              </a:rPr>
              <a:t>   emit([</a:t>
            </a:r>
            <a:r>
              <a:rPr lang="en-US" sz="2000" dirty="0" err="1">
                <a:latin typeface="Consolas"/>
                <a:cs typeface="Consolas"/>
              </a:rPr>
              <a:t>doc.name,doc.city</a:t>
            </a:r>
            <a:r>
              <a:rPr lang="en-US" sz="2000" dirty="0">
                <a:latin typeface="Consolas"/>
                <a:cs typeface="Consolas"/>
              </a:rPr>
              <a:t>],</a:t>
            </a:r>
            <a:r>
              <a:rPr lang="en-US" sz="2000" dirty="0" err="1">
                <a:latin typeface="Consolas"/>
                <a:cs typeface="Consolas"/>
              </a:rPr>
              <a:t>doc.sales</a:t>
            </a:r>
            <a:r>
              <a:rPr lang="en-US" sz="2000" dirty="0">
                <a:latin typeface="Consolas"/>
                <a:cs typeface="Consolas"/>
              </a:rPr>
              <a:t>);</a:t>
            </a: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_sum</a:t>
            </a:r>
            <a:endParaRPr lang="en-US" sz="2000" dirty="0">
              <a:latin typeface="Consolas"/>
              <a:cs typeface="Consolas"/>
            </a:endParaRPr>
          </a:p>
        </p:txBody>
      </p:sp>
    </p:spTree>
    <p:extLst>
      <p:ext uri="{BB962C8B-B14F-4D97-AF65-F5344CB8AC3E}">
        <p14:creationId xmlns:p14="http://schemas.microsoft.com/office/powerpoint/2010/main" val="8620402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5" name="Rectangle 4"/>
          <p:cNvSpPr/>
          <p:nvPr/>
        </p:nvSpPr>
        <p:spPr>
          <a:xfrm>
            <a:off x="761998" y="1103731"/>
            <a:ext cx="4572000" cy="1015663"/>
          </a:xfrm>
          <a:prstGeom prst="rect">
            <a:avLst/>
          </a:prstGeom>
        </p:spPr>
        <p:txBody>
          <a:bodyPr>
            <a:spAutoFit/>
          </a:bodyPr>
          <a:lstStyle/>
          <a:p>
            <a:r>
              <a:rPr lang="en-US" sz="2000" dirty="0">
                <a:latin typeface="Consolas"/>
                <a:cs typeface="Consolas"/>
              </a:rPr>
              <a:t>SELECT COUNT(*) </a:t>
            </a:r>
            <a:endParaRPr lang="en-US" sz="2000" dirty="0" smtClean="0">
              <a:latin typeface="Consolas"/>
              <a:cs typeface="Consolas"/>
            </a:endParaRPr>
          </a:p>
          <a:p>
            <a:r>
              <a:rPr lang="en-US" sz="2000" dirty="0" smtClean="0">
                <a:latin typeface="Consolas"/>
                <a:cs typeface="Consolas"/>
              </a:rPr>
              <a:t>FROM </a:t>
            </a:r>
            <a:r>
              <a:rPr lang="en-US" sz="2000" dirty="0">
                <a:latin typeface="Consolas"/>
                <a:cs typeface="Consolas"/>
              </a:rPr>
              <a:t>products </a:t>
            </a:r>
            <a:endParaRPr lang="en-US" sz="2000" dirty="0" smtClean="0">
              <a:latin typeface="Consolas"/>
              <a:cs typeface="Consolas"/>
            </a:endParaRPr>
          </a:p>
          <a:p>
            <a:r>
              <a:rPr lang="en-US" sz="2000" dirty="0" smtClean="0">
                <a:latin typeface="Consolas"/>
                <a:cs typeface="Consolas"/>
              </a:rPr>
              <a:t>WHERE </a:t>
            </a:r>
            <a:r>
              <a:rPr lang="en-US" sz="2000" dirty="0">
                <a:latin typeface="Consolas"/>
                <a:cs typeface="Consolas"/>
              </a:rPr>
              <a:t>price &lt; 20.00;</a:t>
            </a:r>
          </a:p>
        </p:txBody>
      </p:sp>
      <p:sp>
        <p:nvSpPr>
          <p:cNvPr id="7" name="Rectangle 6"/>
          <p:cNvSpPr/>
          <p:nvPr/>
        </p:nvSpPr>
        <p:spPr>
          <a:xfrm>
            <a:off x="761998" y="2817945"/>
            <a:ext cx="4572000" cy="2246769"/>
          </a:xfrm>
          <a:prstGeom prst="rect">
            <a:avLst/>
          </a:prstGeom>
        </p:spPr>
        <p:txBody>
          <a:bodyPr>
            <a:spAutoFit/>
          </a:bodyPr>
          <a:lstStyle/>
          <a:p>
            <a:r>
              <a:rPr lang="en-US" sz="2000" dirty="0" smtClean="0">
                <a:latin typeface="Consolas"/>
                <a:cs typeface="Consolas"/>
              </a:rPr>
              <a:t>//Map</a:t>
            </a:r>
          </a:p>
          <a:p>
            <a:r>
              <a:rPr lang="en-US" sz="2000" dirty="0" smtClean="0">
                <a:latin typeface="Consolas"/>
                <a:cs typeface="Consolas"/>
              </a:rPr>
              <a:t>function </a:t>
            </a:r>
            <a:r>
              <a:rPr lang="en-US" sz="2000" dirty="0">
                <a:latin typeface="Consolas"/>
                <a:cs typeface="Consolas"/>
              </a:rPr>
              <a:t>(doc) {</a:t>
            </a:r>
          </a:p>
          <a:p>
            <a:r>
              <a:rPr lang="en-US" sz="2000" dirty="0">
                <a:latin typeface="Consolas"/>
                <a:cs typeface="Consolas"/>
              </a:rPr>
              <a:t>  if (</a:t>
            </a:r>
            <a:r>
              <a:rPr lang="en-US" sz="2000" dirty="0" err="1">
                <a:latin typeface="Consolas"/>
                <a:cs typeface="Consolas"/>
              </a:rPr>
              <a:t>doc.price</a:t>
            </a:r>
            <a:r>
              <a:rPr lang="en-US" sz="2000" dirty="0">
                <a:latin typeface="Consolas"/>
                <a:cs typeface="Consolas"/>
              </a:rPr>
              <a:t> &lt; 20) </a:t>
            </a:r>
          </a:p>
          <a:p>
            <a:r>
              <a:rPr lang="en-US" sz="2000" dirty="0">
                <a:latin typeface="Consolas"/>
                <a:cs typeface="Consolas"/>
              </a:rPr>
              <a:t>    emit(</a:t>
            </a:r>
            <a:r>
              <a:rPr lang="en-US" sz="2000" dirty="0" err="1">
                <a:latin typeface="Consolas"/>
                <a:cs typeface="Consolas"/>
              </a:rPr>
              <a:t>doc.price</a:t>
            </a:r>
            <a:r>
              <a:rPr lang="en-US" sz="2000" dirty="0">
                <a:latin typeface="Consolas"/>
                <a:cs typeface="Consolas"/>
              </a:rPr>
              <a:t>)</a:t>
            </a:r>
            <a:r>
              <a:rPr lang="en-US" sz="2000" dirty="0" smtClean="0">
                <a:latin typeface="Consolas"/>
                <a:cs typeface="Consolas"/>
              </a:rPr>
              <a:t>;</a:t>
            </a:r>
            <a:endParaRPr lang="en-US" sz="2000" dirty="0">
              <a:latin typeface="Consolas"/>
              <a:cs typeface="Consolas"/>
            </a:endParaRP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_count</a:t>
            </a:r>
            <a:endParaRPr lang="en-US" sz="2000" dirty="0">
              <a:latin typeface="Consolas"/>
              <a:cs typeface="Consolas"/>
            </a:endParaRPr>
          </a:p>
        </p:txBody>
      </p:sp>
    </p:spTree>
    <p:extLst>
      <p:ext uri="{BB962C8B-B14F-4D97-AF65-F5344CB8AC3E}">
        <p14:creationId xmlns:p14="http://schemas.microsoft.com/office/powerpoint/2010/main" val="36292966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p>
        </p:txBody>
      </p:sp>
    </p:spTree>
    <p:extLst>
      <p:ext uri="{BB962C8B-B14F-4D97-AF65-F5344CB8AC3E}">
        <p14:creationId xmlns:p14="http://schemas.microsoft.com/office/powerpoint/2010/main" val="16928743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048" y="656900"/>
            <a:ext cx="5753903" cy="4620270"/>
          </a:xfrm>
          <a:prstGeom prst="rect">
            <a:avLst/>
          </a:prstGeom>
        </p:spPr>
      </p:pic>
    </p:spTree>
    <p:extLst>
      <p:ext uri="{BB962C8B-B14F-4D97-AF65-F5344CB8AC3E}">
        <p14:creationId xmlns:p14="http://schemas.microsoft.com/office/powerpoint/2010/main" val="3570337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307098667"/>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p>
        </p:txBody>
      </p:sp>
    </p:spTree>
    <p:extLst>
      <p:ext uri="{BB962C8B-B14F-4D97-AF65-F5344CB8AC3E}">
        <p14:creationId xmlns:p14="http://schemas.microsoft.com/office/powerpoint/2010/main" val="21061487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68009" y="734467"/>
            <a:ext cx="1709195" cy="1922844"/>
          </a:xfrm>
          <a:prstGeom prst="rect">
            <a:avLst/>
          </a:prstGeom>
        </p:spPr>
      </p:pic>
      <p:pic>
        <p:nvPicPr>
          <p:cNvPr id="6" name="Picture 5"/>
          <p:cNvPicPr>
            <a:picLocks noChangeAspect="1"/>
          </p:cNvPicPr>
          <p:nvPr/>
        </p:nvPicPr>
        <p:blipFill>
          <a:blip r:embed="rId4"/>
          <a:stretch>
            <a:fillRect/>
          </a:stretch>
        </p:blipFill>
        <p:spPr>
          <a:xfrm>
            <a:off x="1276818" y="1302215"/>
            <a:ext cx="1790700" cy="571500"/>
          </a:xfrm>
          <a:prstGeom prst="rect">
            <a:avLst/>
          </a:prstGeom>
        </p:spPr>
      </p:pic>
      <p:pic>
        <p:nvPicPr>
          <p:cNvPr id="7" name="Picture 6"/>
          <p:cNvPicPr>
            <a:picLocks noChangeAspect="1"/>
          </p:cNvPicPr>
          <p:nvPr/>
        </p:nvPicPr>
        <p:blipFill>
          <a:blip r:embed="rId5"/>
          <a:stretch>
            <a:fillRect/>
          </a:stretch>
        </p:blipFill>
        <p:spPr>
          <a:xfrm>
            <a:off x="3405504" y="2657311"/>
            <a:ext cx="2518465" cy="624882"/>
          </a:xfrm>
          <a:prstGeom prst="rect">
            <a:avLst/>
          </a:prstGeom>
        </p:spPr>
      </p:pic>
      <p:pic>
        <p:nvPicPr>
          <p:cNvPr id="9" name="Picture 8"/>
          <p:cNvPicPr>
            <a:picLocks noChangeAspect="1"/>
          </p:cNvPicPr>
          <p:nvPr/>
        </p:nvPicPr>
        <p:blipFill>
          <a:blip r:embed="rId6"/>
          <a:stretch>
            <a:fillRect/>
          </a:stretch>
        </p:blipFill>
        <p:spPr>
          <a:xfrm>
            <a:off x="5232400" y="4572000"/>
            <a:ext cx="2311400" cy="635000"/>
          </a:xfrm>
          <a:prstGeom prst="rect">
            <a:avLst/>
          </a:prstGeom>
        </p:spPr>
      </p:pic>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38569534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data replication that works.”</a:t>
            </a:r>
            <a:endParaRPr lang="en-US" sz="4800" dirty="0">
              <a:latin typeface="Helvetica"/>
              <a:cs typeface="Helvetica"/>
            </a:endParaRPr>
          </a:p>
        </p:txBody>
      </p:sp>
    </p:spTree>
    <p:extLst>
      <p:ext uri="{BB962C8B-B14F-4D97-AF65-F5344CB8AC3E}">
        <p14:creationId xmlns:p14="http://schemas.microsoft.com/office/powerpoint/2010/main" val="32048944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Store the state of an aggregate root (DDD).</a:t>
            </a:r>
          </a:p>
          <a:p>
            <a:r>
              <a:rPr lang="en-US" sz="2000" dirty="0" smtClean="0"/>
              <a:t>Master/master replication.</a:t>
            </a:r>
          </a:p>
          <a:p>
            <a:r>
              <a:rPr lang="en-US" sz="2000" dirty="0" smtClean="0"/>
              <a:t>Poor network between nodes.</a:t>
            </a:r>
          </a:p>
          <a:p>
            <a:r>
              <a:rPr lang="en-US" sz="2000" dirty="0" smtClean="0"/>
              <a:t>Flexible schema.</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6" name="Content Placeholder 5"/>
          <p:cNvSpPr>
            <a:spLocks noGrp="1"/>
          </p:cNvSpPr>
          <p:nvPr>
            <p:ph sz="quarter" idx="4"/>
          </p:nvPr>
        </p:nvSpPr>
        <p:spPr/>
        <p:txBody>
          <a:bodyPr>
            <a:normAutofit/>
          </a:bodyPr>
          <a:lstStyle/>
          <a:p>
            <a:r>
              <a:rPr lang="en-US" sz="2000" dirty="0" smtClean="0"/>
              <a:t>More data than one server can store.</a:t>
            </a:r>
          </a:p>
          <a:p>
            <a:r>
              <a:rPr lang="en-US" sz="2000" dirty="0" smtClean="0"/>
              <a:t>Ad-hoc queries.</a:t>
            </a:r>
            <a:endParaRPr lang="en-US" sz="2000"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5634267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“When I start drawing my domain it looks like a tangled mess. ”</a:t>
            </a:r>
            <a:endParaRPr lang="en-US" sz="4800" dirty="0">
              <a:latin typeface="Helvetica"/>
              <a:cs typeface="Helvetica"/>
            </a:endParaRPr>
          </a:p>
        </p:txBody>
      </p:sp>
    </p:spTree>
    <p:extLst>
      <p:ext uri="{BB962C8B-B14F-4D97-AF65-F5344CB8AC3E}">
        <p14:creationId xmlns:p14="http://schemas.microsoft.com/office/powerpoint/2010/main" val="56683238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Highly connected data.</a:t>
            </a:r>
          </a:p>
          <a:p>
            <a:endParaRPr lang="en-US" sz="2000" dirty="0" smtClean="0"/>
          </a:p>
          <a:p>
            <a:pPr marL="0" indent="0">
              <a:buNone/>
            </a:pPr>
            <a:r>
              <a:rPr lang="en-US" dirty="0" smtClean="0"/>
              <a:t>  </a:t>
            </a:r>
          </a:p>
          <a:p>
            <a:endParaRPr lang="en-US"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a:t>More data than one server can store.</a:t>
            </a:r>
          </a:p>
          <a:p>
            <a:pPr marL="0" indent="0">
              <a:buNone/>
            </a:pP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2833186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685800"/>
            <a:ext cx="7543800" cy="5269072"/>
          </a:xfrm>
        </p:spPr>
        <p:txBody>
          <a:bodyPr>
            <a:noAutofit/>
          </a:bodyPr>
          <a:lstStyle/>
          <a:p>
            <a:pPr marL="0" indent="0" algn="ctr">
              <a:buNone/>
            </a:pPr>
            <a:r>
              <a:rPr lang="en-US" sz="4800" dirty="0" smtClean="0">
                <a:latin typeface="Helvetica"/>
                <a:cs typeface="Helvetica"/>
              </a:rPr>
              <a:t>“I need to store values by key. I also could use lightweight pub/sub messaging. It would be handy to have an in memory list. It might also be handy to have …”</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Consistent and Available</a:t>
            </a:r>
          </a:p>
          <a:p>
            <a:r>
              <a:rPr lang="en-US" i="1" dirty="0" smtClean="0"/>
              <a:t>Master/Save loses Consistency</a:t>
            </a:r>
            <a:endParaRPr lang="en-US" i="1" dirty="0" smtClean="0"/>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Caching.</a:t>
            </a:r>
          </a:p>
          <a:p>
            <a:r>
              <a:rPr lang="en-US" sz="2000" dirty="0" smtClean="0"/>
              <a:t>Basic pub/sub.</a:t>
            </a:r>
          </a:p>
          <a:p>
            <a:r>
              <a:rPr lang="en-US" sz="2000" dirty="0" smtClean="0"/>
              <a:t>Concurrent writes to shared resources.</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normAutofit/>
          </a:bodyPr>
          <a:lstStyle/>
          <a:p>
            <a:r>
              <a:rPr lang="en-US" sz="2000" dirty="0" smtClean="0"/>
              <a:t>Primary data store. </a:t>
            </a:r>
            <a:endParaRPr lang="en-US" sz="2000"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0479066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my data to always be available no matter what.”</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a:t>
            </a:r>
            <a:r>
              <a:rPr lang="en-US" dirty="0" smtClean="0"/>
              <a:t>quorum</a:t>
            </a:r>
            <a:endParaRPr lang="en-US" dirty="0"/>
          </a:p>
          <a:p>
            <a:r>
              <a:rPr lang="en-US" dirty="0" smtClean="0"/>
              <a:t>Sorry windows. Linux and OSX.</a:t>
            </a:r>
            <a:endParaRPr lang="en-US" dirty="0" smtClean="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A lot of data.</a:t>
            </a:r>
          </a:p>
          <a:p>
            <a:r>
              <a:rPr lang="en-US" sz="2000" dirty="0" smtClean="0"/>
              <a:t>Full text search.</a:t>
            </a:r>
          </a:p>
          <a:p>
            <a:r>
              <a:rPr lang="en-US" sz="2000" dirty="0" smtClean="0"/>
              <a:t>High availability of your data.</a:t>
            </a:r>
            <a:endParaRPr lang="en-US" sz="2000" dirty="0" smtClean="0"/>
          </a:p>
          <a:p>
            <a:endParaRPr lang="en-US" sz="2000"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smtClean="0"/>
              <a:t>Single</a:t>
            </a:r>
            <a:r>
              <a:rPr lang="en-US" dirty="0" smtClean="0"/>
              <a:t> </a:t>
            </a:r>
            <a:r>
              <a:rPr lang="en-US" sz="2000" dirty="0" smtClean="0"/>
              <a:t>server</a:t>
            </a:r>
            <a:r>
              <a:rPr lang="en-US" dirty="0" smtClean="0"/>
              <a:t> environment.</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3237880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have massive amounts of data and need to scan over it to gather useful information.”</a:t>
            </a:r>
            <a:endParaRPr lang="en-US" sz="4800" dirty="0">
              <a:latin typeface="Helvetica"/>
              <a:cs typeface="Helvetica"/>
            </a:endParaRPr>
          </a:p>
        </p:txBody>
      </p:sp>
    </p:spTree>
    <p:extLst>
      <p:ext uri="{BB962C8B-B14F-4D97-AF65-F5344CB8AC3E}">
        <p14:creationId xmlns:p14="http://schemas.microsoft.com/office/powerpoint/2010/main" val="39295745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a:t>
            </a:r>
            <a:r>
              <a:rPr lang="en-US" dirty="0" smtClean="0"/>
              <a:t>Partition Tolerant</a:t>
            </a:r>
            <a:endParaRPr lang="en-US" dirty="0" smtClean="0"/>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a:t>
            </a:r>
            <a:r>
              <a:rPr lang="en-US" dirty="0" smtClean="0"/>
              <a:t>Platform</a:t>
            </a:r>
          </a:p>
          <a:p>
            <a:r>
              <a:rPr lang="en-US" dirty="0" smtClean="0"/>
              <a:t>Built In Versioning and Compression</a:t>
            </a:r>
            <a:endParaRPr lang="en-US" dirty="0" smtClean="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Tons of data</a:t>
            </a:r>
            <a:r>
              <a:rPr lang="en-US" sz="2000" dirty="0" smtClean="0"/>
              <a:t>.</a:t>
            </a:r>
          </a:p>
          <a:p>
            <a:r>
              <a:rPr lang="en-US" sz="2000" dirty="0" smtClean="0"/>
              <a:t>Versioning.</a:t>
            </a:r>
            <a:endParaRPr lang="en-US" sz="2000" dirty="0" smtClean="0"/>
          </a:p>
          <a:p>
            <a:endParaRPr lang="en-US" sz="2000" dirty="0" smtClean="0"/>
          </a:p>
        </p:txBody>
      </p:sp>
      <p:sp>
        <p:nvSpPr>
          <p:cNvPr id="8" name="Text Placeholder 7"/>
          <p:cNvSpPr>
            <a:spLocks noGrp="1"/>
          </p:cNvSpPr>
          <p:nvPr>
            <p:ph type="body" sz="quarter" idx="3"/>
          </p:nvPr>
        </p:nvSpPr>
        <p:spPr/>
        <p:txBody>
          <a:bodyPr/>
          <a:lstStyle/>
          <a:p>
            <a:r>
              <a:rPr lang="en-US" dirty="0" smtClean="0"/>
              <a:t>When to Avoid</a:t>
            </a:r>
            <a:endParaRPr lang="en-US" dirty="0"/>
          </a:p>
        </p:txBody>
      </p:sp>
      <p:sp>
        <p:nvSpPr>
          <p:cNvPr id="9" name="Content Placeholder 8"/>
          <p:cNvSpPr>
            <a:spLocks noGrp="1"/>
          </p:cNvSpPr>
          <p:nvPr>
            <p:ph sz="quarter" idx="4"/>
          </p:nvPr>
        </p:nvSpPr>
        <p:spPr/>
        <p:txBody>
          <a:bodyPr>
            <a:normAutofit/>
          </a:bodyPr>
          <a:lstStyle/>
          <a:p>
            <a:r>
              <a:rPr lang="en-US" sz="2000" dirty="0" smtClean="0"/>
              <a:t>Single server environment.</a:t>
            </a:r>
          </a:p>
          <a:p>
            <a:r>
              <a:rPr lang="en-US" sz="2000" dirty="0" smtClean="0"/>
              <a:t>Flexible schema.</a:t>
            </a:r>
            <a:endParaRPr lang="en-US" sz="2000"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30903771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7147950"/>
              </p:ext>
            </p:extLst>
          </p:nvPr>
        </p:nvGraphicFramePr>
        <p:xfrm>
          <a:off x="762000" y="1093672"/>
          <a:ext cx="7569318" cy="3725648"/>
        </p:xfrm>
        <a:graphic>
          <a:graphicData uri="http://schemas.openxmlformats.org/drawingml/2006/table">
            <a:tbl>
              <a:tblPr firstRow="1" bandRow="1">
                <a:tableStyleId>{B301B821-A1FF-4177-AEE7-76D212191A09}</a:tableStyleId>
              </a:tblPr>
              <a:tblGrid>
                <a:gridCol w="1261553"/>
                <a:gridCol w="1261553"/>
                <a:gridCol w="1261553"/>
                <a:gridCol w="1261553"/>
                <a:gridCol w="1261553"/>
                <a:gridCol w="1261553"/>
              </a:tblGrid>
              <a:tr h="931412">
                <a:tc>
                  <a:txBody>
                    <a:bodyPr/>
                    <a:lstStyle/>
                    <a:p>
                      <a:endParaRPr lang="en-US" dirty="0"/>
                    </a:p>
                  </a:txBody>
                  <a:tcPr/>
                </a:tc>
                <a:tc>
                  <a:txBody>
                    <a:bodyPr/>
                    <a:lstStyle/>
                    <a:p>
                      <a:pPr algn="ctr"/>
                      <a:r>
                        <a:rPr lang="en-US" dirty="0" err="1" smtClean="0"/>
                        <a:t>CouchDB</a:t>
                      </a:r>
                      <a:endParaRPr lang="en-US" dirty="0"/>
                    </a:p>
                  </a:txBody>
                  <a:tcPr/>
                </a:tc>
                <a:tc>
                  <a:txBody>
                    <a:bodyPr/>
                    <a:lstStyle/>
                    <a:p>
                      <a:pPr algn="ctr"/>
                      <a:r>
                        <a:rPr lang="en-US" dirty="0" smtClean="0"/>
                        <a:t>Neo4j</a:t>
                      </a:r>
                      <a:endParaRPr lang="en-US" dirty="0"/>
                    </a:p>
                  </a:txBody>
                  <a:tcPr/>
                </a:tc>
                <a:tc>
                  <a:txBody>
                    <a:bodyPr/>
                    <a:lstStyle/>
                    <a:p>
                      <a:pPr algn="ctr"/>
                      <a:r>
                        <a:rPr lang="en-US" dirty="0" err="1" smtClean="0"/>
                        <a:t>Redis</a:t>
                      </a:r>
                      <a:endParaRPr lang="en-US" dirty="0"/>
                    </a:p>
                  </a:txBody>
                  <a:tcPr/>
                </a:tc>
                <a:tc>
                  <a:txBody>
                    <a:bodyPr/>
                    <a:lstStyle/>
                    <a:p>
                      <a:pPr algn="ctr"/>
                      <a:r>
                        <a:rPr lang="en-US" dirty="0" err="1" smtClean="0"/>
                        <a:t>Riak</a:t>
                      </a:r>
                      <a:endParaRPr lang="en-US" dirty="0"/>
                    </a:p>
                  </a:txBody>
                  <a:tcPr/>
                </a:tc>
                <a:tc>
                  <a:txBody>
                    <a:bodyPr/>
                    <a:lstStyle/>
                    <a:p>
                      <a:pPr algn="ctr"/>
                      <a:r>
                        <a:rPr lang="en-US" dirty="0" err="1" smtClean="0"/>
                        <a:t>HBase</a:t>
                      </a:r>
                      <a:endParaRPr lang="en-US" dirty="0"/>
                    </a:p>
                  </a:txBody>
                  <a:tcPr/>
                </a:tc>
              </a:tr>
              <a:tr h="931412">
                <a:tc>
                  <a:txBody>
                    <a:bodyPr/>
                    <a:lstStyle/>
                    <a:p>
                      <a:pPr algn="r"/>
                      <a:r>
                        <a:rPr lang="en-US" dirty="0" smtClean="0"/>
                        <a:t>Consistent</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931412">
                <a:tc>
                  <a:txBody>
                    <a:bodyPr/>
                    <a:lstStyle/>
                    <a:p>
                      <a:pPr algn="r"/>
                      <a:r>
                        <a:rPr lang="en-US" dirty="0" smtClean="0"/>
                        <a:t>Available</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931412">
                <a:tc>
                  <a:txBody>
                    <a:bodyPr/>
                    <a:lstStyle/>
                    <a:p>
                      <a:pPr algn="r"/>
                      <a:r>
                        <a:rPr lang="en-US" dirty="0" smtClean="0"/>
                        <a:t>Partition</a:t>
                      </a:r>
                      <a:br>
                        <a:rPr lang="en-US" dirty="0" smtClean="0"/>
                      </a:br>
                      <a:r>
                        <a:rPr lang="en-US" dirty="0" smtClean="0"/>
                        <a:t>Tolerant</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pSp>
        <p:nvGrpSpPr>
          <p:cNvPr id="15" name="Group 14"/>
          <p:cNvGrpSpPr/>
          <p:nvPr/>
        </p:nvGrpSpPr>
        <p:grpSpPr>
          <a:xfrm>
            <a:off x="2428753" y="4102118"/>
            <a:ext cx="422970" cy="422970"/>
            <a:chOff x="4360515" y="3217515"/>
            <a:chExt cx="422970" cy="422970"/>
          </a:xfrm>
        </p:grpSpPr>
        <p:sp>
          <p:nvSpPr>
            <p:cNvPr id="13" name="Oval 12"/>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4" name="Chord 13"/>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6" name="Group 15"/>
          <p:cNvGrpSpPr/>
          <p:nvPr/>
        </p:nvGrpSpPr>
        <p:grpSpPr>
          <a:xfrm>
            <a:off x="7446051" y="4106479"/>
            <a:ext cx="422970" cy="422970"/>
            <a:chOff x="4360515" y="3217515"/>
            <a:chExt cx="422970" cy="422970"/>
          </a:xfrm>
        </p:grpSpPr>
        <p:sp>
          <p:nvSpPr>
            <p:cNvPr id="17" name="Oval 16"/>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8" name="Chord 17"/>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9" name="Group 18"/>
          <p:cNvGrpSpPr/>
          <p:nvPr/>
        </p:nvGrpSpPr>
        <p:grpSpPr>
          <a:xfrm>
            <a:off x="6244310" y="4106479"/>
            <a:ext cx="422970" cy="422970"/>
            <a:chOff x="4360515" y="3217515"/>
            <a:chExt cx="422970" cy="422970"/>
          </a:xfrm>
        </p:grpSpPr>
        <p:sp>
          <p:nvSpPr>
            <p:cNvPr id="20" name="Oval 19"/>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1" name="Chord 20"/>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24" name="Group 23"/>
          <p:cNvGrpSpPr/>
          <p:nvPr/>
        </p:nvGrpSpPr>
        <p:grpSpPr>
          <a:xfrm>
            <a:off x="6248695" y="3185534"/>
            <a:ext cx="422970" cy="422970"/>
            <a:chOff x="4360515" y="3217515"/>
            <a:chExt cx="422970" cy="422970"/>
          </a:xfrm>
        </p:grpSpPr>
        <p:sp>
          <p:nvSpPr>
            <p:cNvPr id="22" name="Oval 21"/>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3" name="Chord 22"/>
            <p:cNvSpPr/>
            <p:nvPr/>
          </p:nvSpPr>
          <p:spPr>
            <a:xfrm>
              <a:off x="4402812" y="3259812"/>
              <a:ext cx="338376" cy="338376"/>
            </a:xfrm>
            <a:prstGeom prst="chord">
              <a:avLst>
                <a:gd name="adj1" fmla="val 20431728"/>
                <a:gd name="adj2" fmla="val 11968272"/>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sp>
        <p:nvSpPr>
          <p:cNvPr id="25" name="Oval 24"/>
          <p:cNvSpPr/>
          <p:nvPr/>
        </p:nvSpPr>
        <p:spPr>
          <a:xfrm>
            <a:off x="6244310" y="2289596"/>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6" name="Chord 25"/>
          <p:cNvSpPr/>
          <p:nvPr/>
        </p:nvSpPr>
        <p:spPr>
          <a:xfrm>
            <a:off x="6286607" y="2331893"/>
            <a:ext cx="338376" cy="338376"/>
          </a:xfrm>
          <a:prstGeom prst="chord">
            <a:avLst>
              <a:gd name="adj1" fmla="val 1168272"/>
              <a:gd name="adj2" fmla="val 9631728"/>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8" name="Group 27"/>
          <p:cNvGrpSpPr/>
          <p:nvPr/>
        </p:nvGrpSpPr>
        <p:grpSpPr>
          <a:xfrm>
            <a:off x="7488348" y="2280914"/>
            <a:ext cx="422970" cy="422970"/>
            <a:chOff x="4360515" y="3217515"/>
            <a:chExt cx="422970" cy="422970"/>
          </a:xfrm>
        </p:grpSpPr>
        <p:sp>
          <p:nvSpPr>
            <p:cNvPr id="29" name="Oval 28"/>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0" name="Chord 29"/>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1" name="Group 30"/>
          <p:cNvGrpSpPr/>
          <p:nvPr/>
        </p:nvGrpSpPr>
        <p:grpSpPr>
          <a:xfrm>
            <a:off x="3725160" y="2279320"/>
            <a:ext cx="422970" cy="422970"/>
            <a:chOff x="4360515" y="3217515"/>
            <a:chExt cx="422970" cy="422970"/>
          </a:xfrm>
        </p:grpSpPr>
        <p:sp>
          <p:nvSpPr>
            <p:cNvPr id="32" name="Oval 31"/>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3" name="Chord 32"/>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4" name="Group 33"/>
          <p:cNvGrpSpPr/>
          <p:nvPr/>
        </p:nvGrpSpPr>
        <p:grpSpPr>
          <a:xfrm>
            <a:off x="3732906" y="3227831"/>
            <a:ext cx="422970" cy="422970"/>
            <a:chOff x="4360515" y="3217515"/>
            <a:chExt cx="422970" cy="422970"/>
          </a:xfrm>
        </p:grpSpPr>
        <p:sp>
          <p:nvSpPr>
            <p:cNvPr id="35" name="Oval 34"/>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6" name="Chord 35"/>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7" name="Group 36"/>
          <p:cNvGrpSpPr/>
          <p:nvPr/>
        </p:nvGrpSpPr>
        <p:grpSpPr>
          <a:xfrm>
            <a:off x="2428753" y="3185534"/>
            <a:ext cx="422970" cy="422970"/>
            <a:chOff x="4360515" y="3217515"/>
            <a:chExt cx="422970" cy="422970"/>
          </a:xfrm>
        </p:grpSpPr>
        <p:sp>
          <p:nvSpPr>
            <p:cNvPr id="38" name="Oval 37"/>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9" name="Chord 38"/>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40" name="Group 39"/>
          <p:cNvGrpSpPr/>
          <p:nvPr/>
        </p:nvGrpSpPr>
        <p:grpSpPr>
          <a:xfrm>
            <a:off x="4946102" y="2289596"/>
            <a:ext cx="422970" cy="422970"/>
            <a:chOff x="4360515" y="3217515"/>
            <a:chExt cx="422970" cy="422970"/>
          </a:xfrm>
        </p:grpSpPr>
        <p:sp>
          <p:nvSpPr>
            <p:cNvPr id="41" name="Oval 40"/>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42" name="Chord 41"/>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43" name="Group 42"/>
          <p:cNvGrpSpPr/>
          <p:nvPr/>
        </p:nvGrpSpPr>
        <p:grpSpPr>
          <a:xfrm>
            <a:off x="4946102" y="3227831"/>
            <a:ext cx="422970" cy="422970"/>
            <a:chOff x="4360515" y="3217515"/>
            <a:chExt cx="422970" cy="422970"/>
          </a:xfrm>
        </p:grpSpPr>
        <p:sp>
          <p:nvSpPr>
            <p:cNvPr id="44" name="Oval 43"/>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45" name="Chord 44"/>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536945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Weeks</a:t>
            </a:r>
            <a:endParaRPr lang="en-US" dirty="0"/>
          </a:p>
        </p:txBody>
      </p:sp>
    </p:spTree>
    <p:extLst>
      <p:ext uri="{BB962C8B-B14F-4D97-AF65-F5344CB8AC3E}">
        <p14:creationId xmlns:p14="http://schemas.microsoft.com/office/powerpoint/2010/main" val="30199843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smtClean="0">
                <a:latin typeface="Consolas" pitchFamily="49" charset="0"/>
                <a:cs typeface="Consolas" pitchFamily="49" charset="0"/>
              </a:rPr>
              <a:t>START 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smtClean="0">
                <a:latin typeface="Consolas" pitchFamily="49" charset="0"/>
                <a:cs typeface="Consolas" pitchFamily="49" charset="0"/>
              </a:rPr>
              <a:t>RETURN </a:t>
            </a:r>
            <a:r>
              <a:rPr lang="en-US" sz="2000" dirty="0" err="1" smtClean="0">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26982</TotalTime>
  <Words>3734</Words>
  <Application>Microsoft Macintosh PowerPoint</Application>
  <PresentationFormat>On-screen Show (4:3)</PresentationFormat>
  <Paragraphs>534</Paragraphs>
  <Slides>59</Slides>
  <Notes>51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NewsPrint</vt:lpstr>
      <vt:lpstr>NoSQL Smackdown</vt:lpstr>
      <vt:lpstr>Who is this guy?</vt:lpstr>
      <vt:lpstr>PowerPoint Presentation</vt:lpstr>
      <vt:lpstr>Right Tool For The Job</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SQL to Map/Reduce</vt:lpstr>
      <vt:lpstr>SQL to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The Players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 Bush</cp:lastModifiedBy>
  <cp:revision>190</cp:revision>
  <dcterms:created xsi:type="dcterms:W3CDTF">2012-07-08T19:31:48Z</dcterms:created>
  <dcterms:modified xsi:type="dcterms:W3CDTF">2012-08-29T21:32:11Z</dcterms:modified>
</cp:coreProperties>
</file>